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comment1.xml" ContentType="application/vnd.openxmlformats-officedocument.presentationml.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omments/comment2.xml" ContentType="application/vnd.openxmlformats-officedocument.presentationml.comment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7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Lst>
  <p:sldSz cx="18288000" cy="10287000"/>
  <p:notesSz cx="6858000" cy="9144000"/>
  <p:embeddedFontLst>
    <p:embeddedFont>
      <p:font typeface="Cormorant Garamond Medium" panose="02010600030101010101" charset="0"/>
      <p:regular r:id="rId71"/>
      <p:bold r:id="rId72"/>
      <p:italic r:id="rId73"/>
      <p:boldItalic r:id="rId74"/>
    </p:embeddedFont>
    <p:embeddedFont>
      <p:font typeface="Exo 2 Black" panose="02010600030101010101" charset="0"/>
      <p:bold r:id="rId75"/>
      <p:boldItalic r:id="rId76"/>
    </p:embeddedFont>
    <p:embeddedFont>
      <p:font typeface="Cormorant Garamond" panose="02010600030101010101" charset="0"/>
      <p:regular r:id="rId77"/>
      <p:bold r:id="rId78"/>
      <p:italic r:id="rId79"/>
      <p:boldItalic r:id="rId80"/>
    </p:embeddedFont>
    <p:embeddedFont>
      <p:font typeface="Roboto" panose="02010600030101010101" charset="0"/>
      <p:regular r:id="rId81"/>
      <p:bold r:id="rId82"/>
      <p:italic r:id="rId83"/>
      <p:boldItalic r:id="rId84"/>
    </p:embeddedFont>
    <p:embeddedFont>
      <p:font typeface="Microsoft Yahei" panose="020B0503020204020204" pitchFamily="34" charset="-122"/>
      <p:regular r:id="rId85"/>
      <p:bold r:id="rId86"/>
    </p:embeddedFont>
    <p:embeddedFont>
      <p:font typeface="Cormorant Garamond SemiBold" panose="02010600030101010101" charset="0"/>
      <p:regular r:id="rId87"/>
      <p:bold r:id="rId88"/>
      <p:italic r:id="rId89"/>
      <p:boldItalic r:id="rId90"/>
    </p:embeddedFont>
    <p:embeddedFont>
      <p:font typeface="Exo 2 ExtraBold" panose="02010600030101010101" charset="0"/>
      <p:bold r:id="rId91"/>
      <p:boldItalic r:id="rId92"/>
    </p:embeddedFont>
    <p:embeddedFont>
      <p:font typeface="Calibri" panose="020F0502020204030204" pitchFamily="34" charset="0"/>
      <p:regular r:id="rId93"/>
      <p:bold r:id="rId94"/>
      <p:italic r:id="rId95"/>
      <p:boldItalic r:id="rId96"/>
    </p:embeddedFont>
    <p:embeddedFont>
      <p:font typeface="Exo 2" panose="02010600030101010101" charset="0"/>
      <p:regular r:id="rId97"/>
      <p:bold r:id="rId98"/>
      <p:italic r:id="rId99"/>
      <p:boldItalic r:id="rId10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3240">
          <p15:clr>
            <a:srgbClr val="000000"/>
          </p15:clr>
        </p15:guide>
        <p15:guide id="2" pos="5760">
          <p15:clr>
            <a:srgbClr val="000000"/>
          </p15:clr>
        </p15:guide>
        <p15:guide id="3" orient="horz" pos="624">
          <p15:clr>
            <a:srgbClr val="747775"/>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07" roundtripDataSignature="AMtx7miC2ROOSSoUr4fisu0xRFICI/61ag=="/>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Quan Ming TAN"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A89EAFD-7456-4721-AD6F-43734C62CD50}">
  <a:tblStyle styleId="{FA89EAFD-7456-4721-AD6F-43734C62CD50}"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C9CA8B84-E1D6-4E87-8380-DBE798C74839}" styleName="Table_1">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5" d="100"/>
          <a:sy n="65" d="100"/>
        </p:scale>
        <p:origin x="78" y="126"/>
      </p:cViewPr>
      <p:guideLst>
        <p:guide orient="horz" pos="3240"/>
        <p:guide pos="5760"/>
        <p:guide orient="horz" pos="62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font" Target="fonts/font14.fntdata"/><Relationship Id="rId89" Type="http://schemas.openxmlformats.org/officeDocument/2006/relationships/font" Target="fonts/font19.fntdata"/><Relationship Id="rId112" Type="http://schemas.openxmlformats.org/officeDocument/2006/relationships/tableStyles" Target="tableStyles.xml"/><Relationship Id="rId16" Type="http://schemas.openxmlformats.org/officeDocument/2006/relationships/slide" Target="slides/slide15.xml"/><Relationship Id="rId107" Type="http://customschemas.google.com/relationships/presentationmetadata" Target="metadata"/><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4.fntdata"/><Relationship Id="rId79" Type="http://schemas.openxmlformats.org/officeDocument/2006/relationships/font" Target="fonts/font9.fntdata"/><Relationship Id="rId5" Type="http://schemas.openxmlformats.org/officeDocument/2006/relationships/slide" Target="slides/slide4.xml"/><Relationship Id="rId90" Type="http://schemas.openxmlformats.org/officeDocument/2006/relationships/font" Target="fonts/font20.fntdata"/><Relationship Id="rId95" Type="http://schemas.openxmlformats.org/officeDocument/2006/relationships/font" Target="fonts/font25.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font" Target="fonts/font10.fntdata"/><Relationship Id="rId85" Type="http://schemas.openxmlformats.org/officeDocument/2006/relationships/font" Target="fonts/font15.fntdata"/><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8" Type="http://schemas.openxmlformats.org/officeDocument/2006/relationships/commentAuthors" Target="commentAuthor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75" Type="http://schemas.openxmlformats.org/officeDocument/2006/relationships/font" Target="fonts/font5.fntdata"/><Relationship Id="rId83" Type="http://schemas.openxmlformats.org/officeDocument/2006/relationships/font" Target="fonts/font13.fntdata"/><Relationship Id="rId88" Type="http://schemas.openxmlformats.org/officeDocument/2006/relationships/font" Target="fonts/font18.fntdata"/><Relationship Id="rId91" Type="http://schemas.openxmlformats.org/officeDocument/2006/relationships/font" Target="fonts/font21.fntdata"/><Relationship Id="rId96" Type="http://schemas.openxmlformats.org/officeDocument/2006/relationships/font" Target="fonts/font26.fntdata"/><Relationship Id="rId11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3.fntdata"/><Relationship Id="rId78" Type="http://schemas.openxmlformats.org/officeDocument/2006/relationships/font" Target="fonts/font8.fntdata"/><Relationship Id="rId81" Type="http://schemas.openxmlformats.org/officeDocument/2006/relationships/font" Target="fonts/font11.fntdata"/><Relationship Id="rId86" Type="http://schemas.openxmlformats.org/officeDocument/2006/relationships/font" Target="fonts/font16.fntdata"/><Relationship Id="rId94" Type="http://schemas.openxmlformats.org/officeDocument/2006/relationships/font" Target="fonts/font24.fntdata"/><Relationship Id="rId99" Type="http://schemas.openxmlformats.org/officeDocument/2006/relationships/font" Target="fonts/font29.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presProps" Target="pres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6.fntdata"/><Relationship Id="rId97" Type="http://schemas.openxmlformats.org/officeDocument/2006/relationships/font" Target="fonts/font27.fntdata"/><Relationship Id="rId7" Type="http://schemas.openxmlformats.org/officeDocument/2006/relationships/slide" Target="slides/slide6.xml"/><Relationship Id="rId71" Type="http://schemas.openxmlformats.org/officeDocument/2006/relationships/font" Target="fonts/font1.fntdata"/><Relationship Id="rId92" Type="http://schemas.openxmlformats.org/officeDocument/2006/relationships/font" Target="fonts/font22.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font" Target="fonts/font17.fntdata"/><Relationship Id="rId110"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font" Target="fonts/font12.fntdata"/><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font" Target="fonts/font7.fntdata"/><Relationship Id="rId100" Type="http://schemas.openxmlformats.org/officeDocument/2006/relationships/font" Target="fonts/font30.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2.fntdata"/><Relationship Id="rId93" Type="http://schemas.openxmlformats.org/officeDocument/2006/relationships/font" Target="fonts/font23.fntdata"/><Relationship Id="rId98" Type="http://schemas.openxmlformats.org/officeDocument/2006/relationships/font" Target="fonts/font28.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25-02-11T05:29:48.552" idx="1">
    <p:pos x="466" y="1760"/>
    <p:text>Some alcohol (particularly beer) is high in purines, which are then broken down into uric acid.
All alcohol — including beer, wine, and hard spirits — affect processes in the kidneys that in turn impact how uric acid is eliminated in urine.</p:text>
    <p:extLst>
      <p:ext uri="{C676402C-5697-4E1C-873F-D02D1690AC5C}">
        <p15:threadingInfo xmlns:p15="http://schemas.microsoft.com/office/powerpoint/2012/main" timeZoneBias="0"/>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commentPostId="AAABc-Jky38"/>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0" dt="2025-02-07T03:37:45.848" idx="2">
    <p:pos x="9112" y="2928"/>
    <p:text>So many 虎杖 only appeared once, why we decided to focus on it? Maybe cos of typical local presentation of 红肿热痛 is quite good fit for 清热利湿药？</p:text>
    <p:extLst>
      <p:ext uri="{C676402C-5697-4E1C-873F-D02D1690AC5C}">
        <p15:threadingInfo xmlns:p15="http://schemas.microsoft.com/office/powerpoint/2012/main" timeZoneBias="0"/>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commentPostId="AAABato6SsU"/>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www.24hmb.com/voimages/web_image/upload/file/20140608/28401402215962709.pdf" TargetMode="External"/><Relationship Id="rId2" Type="http://schemas.openxmlformats.org/officeDocument/2006/relationships/slide" Target="../slides/slide31.xml"/><Relationship Id="rId1" Type="http://schemas.openxmlformats.org/officeDocument/2006/relationships/notesMaster" Target="../notesMasters/notesMaster1.xml"/><Relationship Id="rId5" Type="http://schemas.openxmlformats.org/officeDocument/2006/relationships/hyperlink" Target="https://baike.baidu.com/item/RCT/1854429?fromModule=lemma_inlink" TargetMode="External"/><Relationship Id="rId4" Type="http://schemas.openxmlformats.org/officeDocument/2006/relationships/hyperlink" Target="https://baike.baidu.com/item/%E5%8F%97%E8%AF%95%E8%80%85/7290025?fromModule=lemma_inlink" TargetMode="Externa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200"/>
          </a:p>
        </p:txBody>
      </p:sp>
      <p:sp>
        <p:nvSpPr>
          <p:cNvPr id="73" name="Google Shape;73;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1" name="Google Shape;81;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2" name="Google Shape;10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zh-CN">
                <a:solidFill>
                  <a:srgbClr val="222222"/>
                </a:solidFill>
              </a:rPr>
              <a:t> hypouricemia of clinical significance caused by drugs given to lower uric acid is uncommon </a:t>
            </a:r>
            <a:endParaRPr/>
          </a:p>
        </p:txBody>
      </p:sp>
      <p:sp>
        <p:nvSpPr>
          <p:cNvPr id="111" name="Google Shape;111;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zh-CN" sz="1050">
                <a:solidFill>
                  <a:schemeClr val="dk1"/>
                </a:solidFill>
              </a:rPr>
              <a:t>体内核酸不断更新分解而来，而核酸存在于身体每个细胞</a:t>
            </a:r>
            <a:endParaRPr sz="1050">
              <a:solidFill>
                <a:schemeClr val="dk1"/>
              </a:solidFill>
            </a:endParaRPr>
          </a:p>
          <a:p>
            <a:pPr marL="0" lvl="0" indent="0" algn="l" rtl="0">
              <a:lnSpc>
                <a:spcPct val="100000"/>
              </a:lnSpc>
              <a:spcBef>
                <a:spcPts val="0"/>
              </a:spcBef>
              <a:spcAft>
                <a:spcPts val="0"/>
              </a:spcAft>
              <a:buSzPts val="1100"/>
              <a:buNone/>
            </a:pPr>
            <a:r>
              <a:rPr lang="zh-CN" sz="1050">
                <a:solidFill>
                  <a:schemeClr val="dk1"/>
                </a:solidFill>
              </a:rPr>
              <a:t>鸟嘌呤 - Guanine | 腺嘌呤 - Adenine</a:t>
            </a:r>
            <a:endParaRPr sz="1050">
              <a:solidFill>
                <a:schemeClr val="dk1"/>
              </a:solidFill>
            </a:endParaRPr>
          </a:p>
        </p:txBody>
      </p:sp>
      <p:sp>
        <p:nvSpPr>
          <p:cNvPr id="127" name="Google Shape;127;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zh-CN" sz="1200">
                <a:solidFill>
                  <a:srgbClr val="333333"/>
                </a:solidFill>
                <a:latin typeface="SimSun"/>
                <a:ea typeface="SimSun"/>
                <a:cs typeface="SimSun"/>
                <a:sym typeface="SimSun"/>
              </a:rPr>
              <a:t>尿酸是人体内嘌呤代谢的终末产物，尿酸的合成是由人体氨基酸、二氧化碳、磷酸核糖与三磷酸腺苷（ATP）共同参与，并经过人体内某些酶的作用形成腺嘌呤，进而在人体黄嘌呤氧化酶或次黄嘌呤转化酶的作用下生成尿酸。</a:t>
            </a:r>
            <a:endParaRPr/>
          </a:p>
        </p:txBody>
      </p:sp>
      <p:sp>
        <p:nvSpPr>
          <p:cNvPr id="145" name="Google Shape;145;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3308420d9c7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6" name="Google Shape;156;g3308420d9c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zh-CN" sz="1150">
                <a:solidFill>
                  <a:schemeClr val="dk1"/>
                </a:solidFill>
              </a:rPr>
              <a:t>痛风是尿酸的合成增加或排出减少所引起的一组综合征，其临床特点为关节炎、痛风石、泌尿系统结石及痛风性肾病</a:t>
            </a:r>
            <a:endParaRPr sz="1150">
              <a:solidFill>
                <a:schemeClr val="dk1"/>
              </a:solidFill>
            </a:endParaRPr>
          </a:p>
          <a:p>
            <a:pPr marL="0" lvl="0" indent="0" algn="l" rtl="0">
              <a:lnSpc>
                <a:spcPct val="100000"/>
              </a:lnSpc>
              <a:spcBef>
                <a:spcPts val="0"/>
              </a:spcBef>
              <a:spcAft>
                <a:spcPts val="0"/>
              </a:spcAft>
              <a:buSzPts val="1100"/>
              <a:buNone/>
            </a:pPr>
            <a:endParaRPr sz="1200">
              <a:solidFill>
                <a:srgbClr val="1F1F1F"/>
              </a:solidFill>
            </a:endParaRPr>
          </a:p>
          <a:p>
            <a:pPr marL="0" lvl="0" indent="0" algn="l" rtl="0">
              <a:lnSpc>
                <a:spcPct val="100000"/>
              </a:lnSpc>
              <a:spcBef>
                <a:spcPts val="0"/>
              </a:spcBef>
              <a:spcAft>
                <a:spcPts val="0"/>
              </a:spcAft>
              <a:buSzPts val="1100"/>
              <a:buNone/>
            </a:pPr>
            <a:r>
              <a:rPr lang="zh-CN" sz="1200">
                <a:solidFill>
                  <a:srgbClr val="1F1F1F"/>
                </a:solidFill>
              </a:rPr>
              <a:t>除高尿酸血症外可表现为急性关节炎、痛风石、慢性关节炎、关节畸形、慢性间质性肾炎和尿酸性尿路结石。 高尿酸血症患者只有出现上述临床表现时，才称之为痛风</a:t>
            </a:r>
            <a:endParaRPr sz="800"/>
          </a:p>
        </p:txBody>
      </p:sp>
      <p:sp>
        <p:nvSpPr>
          <p:cNvPr id="169" name="Google Shape;16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7" name="Google Shape;207;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zh-CN">
                <a:solidFill>
                  <a:srgbClr val="222222"/>
                </a:solidFill>
              </a:rPr>
              <a:t>although food is one of the things patients can control, if they alr say they very 注意饮食, you can remind the audience that we should also ask the patient about their 药物史 and other medical conditions (like ask patient to go ask their WM doctor) cos as you point out in later slides, diet is not the primary cause.</a:t>
            </a:r>
            <a:endParaRPr/>
          </a:p>
        </p:txBody>
      </p:sp>
      <p:sp>
        <p:nvSpPr>
          <p:cNvPr id="217" name="Google Shape;217;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zh-CN" sz="1100"/>
              <a:t>（血检）有些人尿酸水平较高，但从未患过痛风。有些人有痛风的体征和症状，但尿酸水平并无异常。</a:t>
            </a:r>
            <a:endParaRPr/>
          </a:p>
        </p:txBody>
      </p:sp>
      <p:sp>
        <p:nvSpPr>
          <p:cNvPr id="231" name="Google Shape;231;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1100"/>
          </a:p>
        </p:txBody>
      </p:sp>
      <p:sp>
        <p:nvSpPr>
          <p:cNvPr id="240" name="Google Shape;240;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7" name="Google Shape;247;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just" rtl="0">
              <a:lnSpc>
                <a:spcPct val="150000"/>
              </a:lnSpc>
              <a:spcBef>
                <a:spcPts val="0"/>
              </a:spcBef>
              <a:spcAft>
                <a:spcPts val="0"/>
              </a:spcAft>
              <a:buClr>
                <a:schemeClr val="dk1"/>
              </a:buClr>
              <a:buSzPts val="3500"/>
              <a:buFont typeface="Arial"/>
              <a:buNone/>
            </a:pPr>
            <a:endParaRPr sz="1200">
              <a:solidFill>
                <a:schemeClr val="dk1"/>
              </a:solidFill>
            </a:endParaRPr>
          </a:p>
        </p:txBody>
      </p:sp>
      <p:sp>
        <p:nvSpPr>
          <p:cNvPr id="260" name="Google Shape;260;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72" name="Google Shape;272;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80" name="Google Shape;280;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88" name="Google Shape;288;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zh-CN"/>
              <a:t>虎杖能清热利湿，散瘀止痛。</a:t>
            </a:r>
            <a:endParaRPr/>
          </a:p>
          <a:p>
            <a:pPr marL="0" lvl="0" indent="0" algn="l" rtl="0">
              <a:lnSpc>
                <a:spcPct val="100000"/>
              </a:lnSpc>
              <a:spcBef>
                <a:spcPts val="0"/>
              </a:spcBef>
              <a:spcAft>
                <a:spcPts val="0"/>
              </a:spcAft>
              <a:buSzPts val="1100"/>
              <a:buNone/>
            </a:pPr>
            <a:endParaRPr/>
          </a:p>
        </p:txBody>
      </p:sp>
      <p:sp>
        <p:nvSpPr>
          <p:cNvPr id="296" name="Google Shape;296;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06" name="Google Shape;306;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13" name="Google Shape;313;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p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50" name="Google Shape;350;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g3317abfb373_0_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65" name="Google Shape;365;g3317abfb373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g3317abfb373_0_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76" name="Google Shape;376;g3317abfb373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g3394fa29fc7_2_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86" name="Google Shape;386;g3394fa29fc7_2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g33be137f2cb_0_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0" name="Google Shape;400;g33be137f2cb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CN">
                <a:solidFill>
                  <a:srgbClr val="222222"/>
                </a:solidFill>
              </a:rPr>
              <a:t>"so how does TCM herbs work from the WM perspective?" &gt; just mention that TCM herbs have a lot of different components and work in complicated ways, due to time you all just picked one, then talk about 虎杖 as an example and show the slides &gt; intro the remaining papers （由于时间关系，我们今天会简单介绍虎杖及其治疗作用）</a:t>
            </a:r>
            <a:endParaRPr>
              <a:solidFill>
                <a:srgbClr val="222222"/>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zh-CN"/>
              <a:t>从西医角度，痛风的发病机制为：</a:t>
            </a:r>
            <a:endParaRPr/>
          </a:p>
        </p:txBody>
      </p:sp>
      <p:sp>
        <p:nvSpPr>
          <p:cNvPr id="410" name="Google Shape;410;p2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Google Shape;418;g3394fa29fc7_1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9" name="Google Shape;419;g3394fa29fc7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g3308420d9c7_0_1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1" name="Google Shape;431;g3308420d9c7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zh-CN" sz="1500">
                <a:solidFill>
                  <a:schemeClr val="dk1"/>
                </a:solidFill>
              </a:rPr>
              <a:t>虎杖苷具有抗氧化、抗炎、抗肿瘤等多种生物活性</a:t>
            </a:r>
            <a:endParaRPr sz="1500">
              <a:solidFill>
                <a:schemeClr val="dk1"/>
              </a:solidFill>
            </a:endParaRPr>
          </a:p>
          <a:p>
            <a:pPr marL="0" lvl="0" indent="0" algn="l" rtl="0">
              <a:lnSpc>
                <a:spcPct val="150000"/>
              </a:lnSpc>
              <a:spcBef>
                <a:spcPts val="0"/>
              </a:spcBef>
              <a:spcAft>
                <a:spcPts val="0"/>
              </a:spcAft>
              <a:buNone/>
            </a:pPr>
            <a:endParaRPr sz="1500">
              <a:solidFill>
                <a:schemeClr val="dk1"/>
              </a:solidFill>
            </a:endParaRPr>
          </a:p>
          <a:p>
            <a:pPr marL="0" lvl="0" indent="0" algn="l" rtl="0">
              <a:lnSpc>
                <a:spcPct val="150000"/>
              </a:lnSpc>
              <a:spcBef>
                <a:spcPts val="0"/>
              </a:spcBef>
              <a:spcAft>
                <a:spcPts val="0"/>
              </a:spcAft>
              <a:buNone/>
            </a:pPr>
            <a:r>
              <a:rPr lang="zh-CN" sz="1500">
                <a:solidFill>
                  <a:srgbClr val="373236"/>
                </a:solidFill>
              </a:rPr>
              <a:t>黄嘌呤氧化酶（XOD）是体内催化黄嘌呤和次黄嘌呤生成尿酸的关键酶</a:t>
            </a:r>
            <a:r>
              <a:rPr lang="zh-CN" sz="1500">
                <a:solidFill>
                  <a:srgbClr val="1F1F1F"/>
                </a:solidFill>
              </a:rPr>
              <a:t>，抑制黄嘌呤氧化酶的活性便能减少尿酸生成</a:t>
            </a:r>
            <a:endParaRPr sz="1500">
              <a:solidFill>
                <a:srgbClr val="1F1F1F"/>
              </a:solidFill>
            </a:endParaRPr>
          </a:p>
          <a:p>
            <a:pPr marL="0" lvl="0" indent="0" algn="l" rtl="0">
              <a:spcBef>
                <a:spcPts val="0"/>
              </a:spcBef>
              <a:spcAft>
                <a:spcPts val="0"/>
              </a:spcAft>
              <a:buNone/>
            </a:pPr>
            <a:endParaRPr sz="1500">
              <a:solidFill>
                <a:srgbClr val="1F1F1F"/>
              </a:solidFill>
            </a:endParaRPr>
          </a:p>
          <a:p>
            <a:pPr marL="0" lvl="0" indent="0" algn="l" rtl="0">
              <a:spcBef>
                <a:spcPts val="0"/>
              </a:spcBef>
              <a:spcAft>
                <a:spcPts val="0"/>
              </a:spcAft>
              <a:buNone/>
            </a:pPr>
            <a:r>
              <a:rPr lang="zh-CN" sz="1500">
                <a:solidFill>
                  <a:srgbClr val="1F1F1F"/>
                </a:solidFill>
              </a:rPr>
              <a:t>发挥降尿酸作用</a:t>
            </a:r>
            <a:endParaRPr sz="1500">
              <a:solidFill>
                <a:srgbClr val="1F1F1F"/>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3345d7b2cc9_0_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46" name="Google Shape;446;g3345d7b2cc9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Google Shape;463;g339c4fa95b0_0_5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4" name="Google Shape;464;g339c4fa95b0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38100" lvl="0" indent="0" algn="l" rtl="0">
              <a:lnSpc>
                <a:spcPct val="114285"/>
              </a:lnSpc>
              <a:spcBef>
                <a:spcPts val="0"/>
              </a:spcBef>
              <a:spcAft>
                <a:spcPts val="0"/>
              </a:spcAft>
              <a:buNone/>
            </a:pPr>
            <a:r>
              <a:rPr lang="zh-CN" sz="1050"/>
              <a:t>疼痛达峰时间&lt;24小时；2、症状缓解时间&lt;14天</a:t>
            </a:r>
            <a:endParaRPr sz="1050"/>
          </a:p>
          <a:p>
            <a:pPr marL="0" marR="38100" lvl="0" indent="0" algn="l" rtl="0">
              <a:lnSpc>
                <a:spcPct val="114285"/>
              </a:lnSpc>
              <a:spcBef>
                <a:spcPts val="0"/>
              </a:spcBef>
              <a:spcAft>
                <a:spcPts val="0"/>
              </a:spcAft>
              <a:buClr>
                <a:schemeClr val="dk1"/>
              </a:buClr>
              <a:buSzPts val="1100"/>
              <a:buFont typeface="Arial"/>
              <a:buNone/>
            </a:pPr>
            <a:r>
              <a:rPr lang="zh-CN" sz="1200">
                <a:solidFill>
                  <a:srgbClr val="1F1F1F"/>
                </a:solidFill>
              </a:rPr>
              <a:t>患者需卧床休息，避免抬举患肢，避免过度劳累、紧张和受凉；2）低嘌呤饮食，禁烟、酒、动物内脏、鱼、虾和未发酵的大豆食品；3）每日饮水量充足，2000-3000毫升；</a:t>
            </a:r>
            <a:endParaRPr sz="1200">
              <a:solidFill>
                <a:srgbClr val="1F1F1F"/>
              </a:solidFill>
            </a:endParaRPr>
          </a:p>
          <a:p>
            <a:pPr marL="0" lvl="0" indent="0" algn="l" rtl="0">
              <a:spcBef>
                <a:spcPts val="0"/>
              </a:spcBef>
              <a:spcAft>
                <a:spcPts val="0"/>
              </a:spcAft>
              <a:buNone/>
            </a:pPr>
            <a:endParaRPr sz="1200">
              <a:solidFill>
                <a:srgbClr val="1B1B1B"/>
              </a:solidFill>
              <a:latin typeface="Times New Roman"/>
              <a:ea typeface="Times New Roman"/>
              <a:cs typeface="Times New Roman"/>
              <a:sym typeface="Times New Roman"/>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
        <p:cNvGrpSpPr/>
        <p:nvPr/>
      </p:nvGrpSpPr>
      <p:grpSpPr>
        <a:xfrm>
          <a:off x="0" y="0"/>
          <a:ext cx="0" cy="0"/>
          <a:chOff x="0" y="0"/>
          <a:chExt cx="0" cy="0"/>
        </a:xfrm>
      </p:grpSpPr>
      <p:sp>
        <p:nvSpPr>
          <p:cNvPr id="470" name="Google Shape;470;g330d522cec0_0_5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1" name="Google Shape;471;g330d522cec0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CN"/>
              <a:t>在中国</a:t>
            </a:r>
            <a:r>
              <a:rPr lang="zh-CN">
                <a:uFill>
                  <a:noFill/>
                </a:uFill>
                <a:hlinkClick r:id="rId3"/>
              </a:rPr>
              <a:t>原发性痛风诊断和治疗指南</a:t>
            </a:r>
            <a:r>
              <a:rPr lang="zh-CN" sz="1050"/>
              <a:t>表明痛风治疗的目的就是第1，迅速有效地缓解和消除急性发作症状，第2，预防急性关节炎复发</a:t>
            </a:r>
            <a:endParaRPr sz="1050"/>
          </a:p>
          <a:p>
            <a:pPr marL="0" lvl="0" indent="0" algn="l" rtl="0">
              <a:spcBef>
                <a:spcPts val="0"/>
              </a:spcBef>
              <a:spcAft>
                <a:spcPts val="0"/>
              </a:spcAft>
              <a:buNone/>
            </a:pPr>
            <a:r>
              <a:rPr lang="zh-CN" sz="1200">
                <a:solidFill>
                  <a:srgbClr val="333333"/>
                </a:solidFill>
              </a:rPr>
              <a:t>意向治疗分析（intention to treat analysis, ITT） 是指将</a:t>
            </a:r>
            <a:r>
              <a:rPr lang="zh-CN" sz="1200">
                <a:solidFill>
                  <a:srgbClr val="136EC2"/>
                </a:solidFill>
                <a:uFill>
                  <a:noFill/>
                </a:uFill>
                <a:hlinkClick r:id="rId4">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受试者</a:t>
            </a:r>
            <a:r>
              <a:rPr lang="zh-CN" sz="1200">
                <a:solidFill>
                  <a:srgbClr val="333333"/>
                </a:solidFill>
              </a:rPr>
              <a:t>随机分入</a:t>
            </a:r>
            <a:r>
              <a:rPr lang="zh-CN" sz="1200">
                <a:solidFill>
                  <a:srgbClr val="136EC2"/>
                </a:solidFill>
                <a:uFill>
                  <a:noFill/>
                </a:uFill>
                <a:hlinkClick r:id="rId5">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RCT</a:t>
            </a:r>
            <a:r>
              <a:rPr lang="zh-CN" sz="1200">
                <a:solidFill>
                  <a:srgbClr val="333333"/>
                </a:solidFill>
              </a:rPr>
              <a:t>中的任一组，不管他们是否完成了试验，或者是否真正接受了该组的治疗，都保留在原组进行结果分析。这种分析方法最大限度地保留了随机化的信息。</a:t>
            </a:r>
            <a:r>
              <a:rPr lang="zh-CN" sz="1200">
                <a:solidFill>
                  <a:srgbClr val="555555"/>
                </a:solidFill>
                <a:highlight>
                  <a:srgbClr val="FFFFFF"/>
                </a:highlight>
              </a:rPr>
              <a:t>它只对实验依从的人进行分析，而剔除了不依从者</a:t>
            </a:r>
            <a:r>
              <a:rPr lang="zh-CN" sz="1200"/>
              <a:t>在疗效分析方面,ITT分析常常会低估试验的疗效,而PP分析又会过高地估计试验的疗效。对这两种分析结果的差别进行讨论和解释将有利于说明临床试验结果</a:t>
            </a:r>
            <a:endParaRPr sz="1200"/>
          </a:p>
          <a:p>
            <a:pPr marL="0" lvl="0" indent="0" algn="l" rtl="0">
              <a:spcBef>
                <a:spcPts val="0"/>
              </a:spcBef>
              <a:spcAft>
                <a:spcPts val="0"/>
              </a:spcAft>
              <a:buNone/>
            </a:pPr>
            <a:endParaRPr sz="1200">
              <a:solidFill>
                <a:srgbClr val="333333"/>
              </a:solidFill>
            </a:endParaRPr>
          </a:p>
          <a:p>
            <a:pPr marL="0" lvl="0" indent="0" algn="l" rtl="0">
              <a:lnSpc>
                <a:spcPct val="115000"/>
              </a:lnSpc>
              <a:spcBef>
                <a:spcPts val="0"/>
              </a:spcBef>
              <a:spcAft>
                <a:spcPts val="0"/>
              </a:spcAft>
              <a:buClr>
                <a:schemeClr val="dk1"/>
              </a:buClr>
              <a:buSzPts val="1100"/>
              <a:buFont typeface="Arial"/>
              <a:buNone/>
            </a:pPr>
            <a:r>
              <a:rPr lang="zh-CN" sz="1200">
                <a:solidFill>
                  <a:schemeClr val="dk1"/>
                </a:solidFill>
                <a:latin typeface="Microsoft Yahei"/>
                <a:ea typeface="Microsoft Yahei"/>
                <a:cs typeface="Microsoft Yahei"/>
                <a:sym typeface="Microsoft Yahei"/>
              </a:rPr>
              <a:t>目前，RCT研究都将ITT分析作为临床疗效比较的主要分析方法。ITT分析的优势在于它提供了一个没有偏倚的疗效比较方法（每一个研究对象无论是否都随访至观察终点，都将按照最初的随机分组全部参与最终的统计分析，即不会破坏组间可比性）</a:t>
            </a:r>
            <a:endParaRPr sz="1200">
              <a:solidFill>
                <a:schemeClr val="dk1"/>
              </a:solidFill>
              <a:latin typeface="Microsoft Yahei"/>
              <a:ea typeface="Microsoft Yahei"/>
              <a:cs typeface="Microsoft Yahei"/>
              <a:sym typeface="Microsoft Yahei"/>
            </a:endParaRPr>
          </a:p>
          <a:p>
            <a:pPr marL="0" lvl="0" indent="0" algn="l" rtl="0">
              <a:spcBef>
                <a:spcPts val="2300"/>
              </a:spcBef>
              <a:spcAft>
                <a:spcPts val="0"/>
              </a:spcAft>
              <a:buNone/>
            </a:pPr>
            <a:endParaRPr sz="1200">
              <a:solidFill>
                <a:srgbClr val="333333"/>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8"/>
        <p:cNvGrpSpPr/>
        <p:nvPr/>
      </p:nvGrpSpPr>
      <p:grpSpPr>
        <a:xfrm>
          <a:off x="0" y="0"/>
          <a:ext cx="0" cy="0"/>
          <a:chOff x="0" y="0"/>
          <a:chExt cx="0" cy="0"/>
        </a:xfrm>
      </p:grpSpPr>
      <p:sp>
        <p:nvSpPr>
          <p:cNvPr id="479" name="Google Shape;479;g334bb7ed342_2_3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0" name="Google Shape;480;g334bb7ed342_2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g334bb7ed342_2_1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1" name="Google Shape;491;g334bb7ed342_2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g2dcbfba3815_1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0" name="Google Shape;500;g2dcbfba3815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zh-CN" sz="1200">
                <a:solidFill>
                  <a:schemeClr val="dk1"/>
                </a:solidFill>
              </a:rPr>
              <a:t>副作用：如恶心、 呕吐、 水样腹泻、 细胞损伤、 骨髓抑制、 脱发和肾衰竭等.</a:t>
            </a:r>
            <a:endParaRPr sz="1200">
              <a:solidFill>
                <a:schemeClr val="dk1"/>
              </a:solidFill>
            </a:endParaRPr>
          </a:p>
          <a:p>
            <a:pPr marL="457200" lvl="0" indent="-304800" algn="l" rtl="0">
              <a:lnSpc>
                <a:spcPct val="115000"/>
              </a:lnSpc>
              <a:spcBef>
                <a:spcPts val="0"/>
              </a:spcBef>
              <a:spcAft>
                <a:spcPts val="0"/>
              </a:spcAft>
              <a:buClr>
                <a:schemeClr val="dk1"/>
              </a:buClr>
              <a:buSzPts val="1200"/>
              <a:buChar char="-"/>
            </a:pPr>
            <a:r>
              <a:rPr lang="zh-CN" sz="1200">
                <a:solidFill>
                  <a:schemeClr val="dk1"/>
                </a:solidFill>
              </a:rPr>
              <a:t>穿虎通风合剂治疗急性痛风性关节炎的</a:t>
            </a:r>
            <a:r>
              <a:rPr lang="zh-CN" sz="1200" b="1">
                <a:solidFill>
                  <a:schemeClr val="dk1"/>
                </a:solidFill>
              </a:rPr>
              <a:t>作用机理</a:t>
            </a:r>
            <a:r>
              <a:rPr lang="zh-CN" sz="1200">
                <a:solidFill>
                  <a:schemeClr val="dk1"/>
                </a:solidFill>
              </a:rPr>
              <a:t>还需进一步探讨研究，以便该合剂的临床应用提供科学依据</a:t>
            </a:r>
            <a:endParaRPr sz="1200">
              <a:solidFill>
                <a:schemeClr val="dk1"/>
              </a:solidFill>
            </a:endParaRPr>
          </a:p>
          <a:p>
            <a:pPr marL="457200" lvl="0" indent="-304800" algn="l" rtl="0">
              <a:lnSpc>
                <a:spcPct val="115000"/>
              </a:lnSpc>
              <a:spcBef>
                <a:spcPts val="0"/>
              </a:spcBef>
              <a:spcAft>
                <a:spcPts val="0"/>
              </a:spcAft>
              <a:buClr>
                <a:schemeClr val="dk1"/>
              </a:buClr>
              <a:buSzPts val="1200"/>
              <a:buChar char="-"/>
            </a:pPr>
            <a:r>
              <a:rPr lang="zh-CN" sz="1200">
                <a:solidFill>
                  <a:schemeClr val="dk1"/>
                </a:solidFill>
              </a:rPr>
              <a:t>因此我们选用了穿虎痛风合剂中其中一味常用中药虎杖为例子，来进一步探讨虎杖有效成分的作用机理。</a:t>
            </a:r>
            <a:endParaRPr sz="1200">
              <a:solidFill>
                <a:schemeClr val="dk1"/>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7"/>
        <p:cNvGrpSpPr/>
        <p:nvPr/>
      </p:nvGrpSpPr>
      <p:grpSpPr>
        <a:xfrm>
          <a:off x="0" y="0"/>
          <a:ext cx="0" cy="0"/>
          <a:chOff x="0" y="0"/>
          <a:chExt cx="0" cy="0"/>
        </a:xfrm>
      </p:grpSpPr>
      <p:sp>
        <p:nvSpPr>
          <p:cNvPr id="508" name="Google Shape;508;g3318f009e64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9" name="Google Shape;509;g3318f009e6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CN"/>
              <a:t>谢谢郭医师，接下来这里我们来看一篇关于妙灵仙子汤治疗湿热蕴结型痛风性关节炎急性发作期的疗效观察，全部病例来自 2019 年 6 月至 2020年 3 月上海中医药大学附属曙光医院风湿免疫科门诊及住院患者,共收入 90 例,其中男性 84 例,女性 6 例;最小年龄 25 岁,最大年龄 80 岁。90 例痛风性关节炎急性发作期患者，随机分为中药组、对照组、联合组,每组 30 例。因痛风性关节炎男性发病率明显高于女性,男女之比为 15 ∶ 1,故本次入组患者中,男性多于女性。中药组、对照组、联合组患者的性别、年龄、病程差异无统计学意义,具有可比性。</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6"/>
        <p:cNvGrpSpPr/>
        <p:nvPr/>
      </p:nvGrpSpPr>
      <p:grpSpPr>
        <a:xfrm>
          <a:off x="0" y="0"/>
          <a:ext cx="0" cy="0"/>
          <a:chOff x="0" y="0"/>
          <a:chExt cx="0" cy="0"/>
        </a:xfrm>
      </p:grpSpPr>
      <p:sp>
        <p:nvSpPr>
          <p:cNvPr id="517" name="Google Shape;517;g3318f009e64_0_9: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8" name="Google Shape;518;g3318f009e64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CN"/>
              <a:t>治疗方法 各组均给予基础治疗措施，注意低嘌呤饮食，多饮水，必要时卧床休息。中药组给予妙苓仙子汤口服，</a:t>
            </a:r>
            <a:r>
              <a:rPr lang="zh-CN">
                <a:solidFill>
                  <a:schemeClr val="dk1"/>
                </a:solidFill>
              </a:rPr>
              <a:t>每日1剂，水煎，早晚分服。</a:t>
            </a:r>
            <a:r>
              <a:rPr lang="zh-CN"/>
              <a:t>其中苍术，黄柏，生薏苡仁，川牛膝，土茯苓，萆薢 为之前提及的常用药物；对照组口服秋水仙碱 ，每天2次，每次0.5 毫克。在疼痛缓解后也就是［疼痛视觉模拟评分法(VAS) 小于等于3分］后减量为每天一次，每次 0.5 毫克；联合组则是给予秋水仙碱及妙苓仙子汤口服，服用剂量与方法和中药组、对照组一样；这里各组疗程均为 1个月。</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g3318f009e64_0_39: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8" name="Google Shape;538;g3318f009e64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CN"/>
              <a:t>这里我们来看主要症状的评分变化情况 关节疼痛评分和关节肿胀评分采用VAS评分，关节功能评分则是采用4级评分法；治疗前 3 组患者的关节疼痛评分、关节肿胀评分及关节功能评分差异无统计学意义 。治疗后,3 组患者的关节疼痛 VAS、关节肿胀 VAS 及关节功能评分较治疗前降低,差异均有统计学意义 ; 联合组患者的关节疼痛 VAS、关节肿胀 VAS 及关节功能评分低于中药组、对照组 ,而中药组、对照组之间无差异 ,说明妙苓仙子汤和秋水仙碱合用改善关节疼痛、肿胀、功能的疗效优于单用。</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2"/>
        <p:cNvGrpSpPr/>
        <p:nvPr/>
      </p:nvGrpSpPr>
      <p:grpSpPr>
        <a:xfrm>
          <a:off x="0" y="0"/>
          <a:ext cx="0" cy="0"/>
          <a:chOff x="0" y="0"/>
          <a:chExt cx="0" cy="0"/>
        </a:xfrm>
      </p:grpSpPr>
      <p:sp>
        <p:nvSpPr>
          <p:cNvPr id="553" name="Google Shape;553;g3318f009e64_0_4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4" name="Google Shape;554;g3318f009e64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CN"/>
              <a:t>接着我们来看实验室指标变化情况 图表下附上各指标的正常参考值，大家有兴趣可以比对一下；治疗前各组患者的 UA尿酸、WBC白血球、ESR红细胞沉降率、CRP c反应蛋白</a:t>
            </a:r>
            <a:r>
              <a:rPr lang="zh-CN" sz="2000">
                <a:solidFill>
                  <a:schemeClr val="dk1"/>
                </a:solidFill>
              </a:rPr>
              <a:t> </a:t>
            </a:r>
            <a:r>
              <a:rPr lang="zh-CN"/>
              <a:t>、BUN血尿氮素、SCR 血清肌酐 指标相近,差异均无统计学意义,具有可比性。首先我们来看UA尿酸，治疗后各组患者的 尿酸 均较治疗前降低,差异具有统计学意义 。其中中药组、联合组的治疗后尿酸降低水平与对照组相比有显著差异 ,说明中药组、联合组降尿酸疗效优于对照组；</a:t>
            </a:r>
            <a:endParaRPr/>
          </a:p>
          <a:p>
            <a:pPr marL="0" lvl="0" indent="0" algn="l" rtl="0">
              <a:spcBef>
                <a:spcPts val="0"/>
              </a:spcBef>
              <a:spcAft>
                <a:spcPts val="0"/>
              </a:spcAft>
              <a:buNone/>
            </a:pPr>
            <a:r>
              <a:rPr lang="zh-CN"/>
              <a:t>再来我们看白血球，红细胞沉降率，和c反应蛋白，这三项指标反映身体内的炎症情况，治疗后各组患者的三项指标与治疗前相比明显降低 ,组间差异无统计学意义 。说明 3 组不同的治疗方式抗炎作用相似。</a:t>
            </a:r>
            <a:endParaRPr/>
          </a:p>
          <a:p>
            <a:pPr marL="0" lvl="0" indent="0" algn="l" rtl="0">
              <a:spcBef>
                <a:spcPts val="0"/>
              </a:spcBef>
              <a:spcAft>
                <a:spcPts val="0"/>
              </a:spcAft>
              <a:buNone/>
            </a:pPr>
            <a:r>
              <a:rPr lang="zh-CN"/>
              <a:t>最后我们看BUN血尿素氮，和SCR血清肌酐，这两项指标反映的时肾功能，治疗后各组的 BUN、SCR 及治疗前后各组的 BUN、SCR差异无统计学意义 ,表明本次治疗前后 3 组患者均无肾功能受损</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4"/>
        <p:cNvGrpSpPr/>
        <p:nvPr/>
      </p:nvGrpSpPr>
      <p:grpSpPr>
        <a:xfrm>
          <a:off x="0" y="0"/>
          <a:ext cx="0" cy="0"/>
          <a:chOff x="0" y="0"/>
          <a:chExt cx="0" cy="0"/>
        </a:xfrm>
      </p:grpSpPr>
      <p:sp>
        <p:nvSpPr>
          <p:cNvPr id="565" name="Google Shape;565;g33bc49fad10_0_6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6" name="Google Shape;566;g33bc49fad10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CN"/>
              <a:t>接下来是中医证候积分变化情况； 评分方式是分别于治疗前后,参照《中药新药临床研究指导原则( 2002) 》中的有关标准评价中医证候情况。湿热蕴结主症包括关节肿痛、关节发热、口渴、发热,按无、轻、中、重级别,分别计 0、1、2、3 分。舌象和脉象只记录不计分。治疗前 3 组的中医证候积分差异无统计学意义 。治疗后,各组中医证候积分均较治疗前降低 ,中药组、联合组积分较对照组降低 ,说明 3 组的治疗都能改善中医证候,但中药组、联合组改善中医证候的效果优于对照组</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5"/>
        <p:cNvGrpSpPr/>
        <p:nvPr/>
      </p:nvGrpSpPr>
      <p:grpSpPr>
        <a:xfrm>
          <a:off x="0" y="0"/>
          <a:ext cx="0" cy="0"/>
          <a:chOff x="0" y="0"/>
          <a:chExt cx="0" cy="0"/>
        </a:xfrm>
      </p:grpSpPr>
      <p:sp>
        <p:nvSpPr>
          <p:cNvPr id="576" name="Google Shape;576;g3318f009e64_0_2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7" name="Google Shape;577;g3318f009e64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CN"/>
              <a:t>疗程结束后,参照《中药新药临床研究指导原则( 2002) 》及美国风湿病学学会( ACR) 制定的病情改善评估标准,根据主要症状变化情况评价总体疗效。根据关节功能，主要症状，主要急性时相反应物，治疗前后按积分法计算,每例用以下公式判断疗效分值。按积分减少分为临床痊愈、显效、有效、无效 4级</a:t>
            </a:r>
            <a:r>
              <a:rPr lang="zh-CN">
                <a:solidFill>
                  <a:schemeClr val="dk1"/>
                </a:solidFill>
              </a:rPr>
              <a:t>，积分值减少≥90% 为临床痊愈:  积分值减少≥70%为显效: 积分值减少≥30%为有效: 积分值减少不足 30%为无效；</a:t>
            </a:r>
            <a:r>
              <a:rPr lang="zh-CN"/>
              <a:t>。总有效率为 ( 痊愈例数+显效例数+有效例数) /总例数×100%。治疗后 3 组总有效率差异无统计意义 ,说明妙苓仙子汤、秋水仙碱、妙苓仙子汤联用秋水仙碱 3 种治疗方式对于痛风性关节炎急性发作的总体疗效相似</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9"/>
        <p:cNvGrpSpPr/>
        <p:nvPr/>
      </p:nvGrpSpPr>
      <p:grpSpPr>
        <a:xfrm>
          <a:off x="0" y="0"/>
          <a:ext cx="0" cy="0"/>
          <a:chOff x="0" y="0"/>
          <a:chExt cx="0" cy="0"/>
        </a:xfrm>
      </p:grpSpPr>
      <p:sp>
        <p:nvSpPr>
          <p:cNvPr id="590" name="Google Shape;590;g3318f009e64_0_5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1" name="Google Shape;591;g3318f009e64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CN"/>
              <a:t>最后我们来看两组数据比较，首先是不良反应评价，治疗前 3 组均无肝损伤患者,ALT丙氨酸转氨酶 差异均无统计意义。治疗后对照组出现肝损伤患者 4 例,联合组出现肝损伤患者 2 例,中药组无肝损伤患者。在治疗过程中,中药组患者未出现明显不适,对照组和联合组有 3 例出现轻微腹胀、腹泻等胃肠道症状。中药组、联合组的总不良反应发生率较对照组低</a:t>
            </a:r>
            <a:endParaRPr/>
          </a:p>
          <a:p>
            <a:pPr marL="0" lvl="0" indent="0" algn="l" rtl="0">
              <a:spcBef>
                <a:spcPts val="0"/>
              </a:spcBef>
              <a:spcAft>
                <a:spcPts val="0"/>
              </a:spcAft>
              <a:buNone/>
            </a:pPr>
            <a:r>
              <a:rPr lang="zh-CN"/>
              <a:t>再来是减药所需时间 在前面我们介绍过，当疼痛缓解后秋水仙碱会减量服用，在这里联合组的秋水仙碱减量所需时间较对照组短 ,说明妙苓仙子汤联合秋水仙碱的止痛效果优于单用秋水仙碱</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2"/>
        <p:cNvGrpSpPr/>
        <p:nvPr/>
      </p:nvGrpSpPr>
      <p:grpSpPr>
        <a:xfrm>
          <a:off x="0" y="0"/>
          <a:ext cx="0" cy="0"/>
          <a:chOff x="0" y="0"/>
          <a:chExt cx="0" cy="0"/>
        </a:xfrm>
      </p:grpSpPr>
      <p:sp>
        <p:nvSpPr>
          <p:cNvPr id="603" name="Google Shape;603;g339438e3fb9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4" name="Google Shape;604;g339438e3fb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CN"/>
              <a:t>这里做个小结，西药秋水仙碱为治疗痛风性关节炎急性发作的代表性药物,疗效确切,但副作用大,且易复发。在此临床试验中发现,妙苓仙子汤单用不仅可以改善中医证候,并且对改善关节肿痛及关节功能均疗效显著,不劣于单用秋水仙碱。两药联用在降尿酸和抗炎方面优于单用秋水仙碱,且肝损伤和其他不良反应发生较少。妙苓仙子汤单用的肝损伤作用少于对照组,当联合秋水仙碱治疗时不仅可以减少秋水仙碱减量所需时间,也可以减少肝损伤的发生,推测原因可能是与联合组秋水仙碱累计剂量减少有关。因此,妙苓仙子汤具有很好的有效性和安全性。研究结果也发现,妙苓仙子汤联用秋水仙碱治疗后,患者的关节疼痛、肿胀、功能评分、中医证候积分、尿酸水平低于妙苓仙子汤,差异有统计学意义; 白血球、红细胞沉降率、C反应蛋白 水平低于妙苓仙子汤,但未有统计学差异 ,提示两药合用效果可能优于单用中药。若增加样本量,两组的干预差异可能进一步加大。此外,妙苓仙子汤、秋水仙碱、妙苓仙子汤合并秋水仙碱 3 组的总体疗效相近组的总体疗效相近,可能与观察周期较短,无法显现不同药物较长时间干预后的疗效差异有关。</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g33bc49fad10_0_8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2" name="Google Shape;612;g33bc49fad10_0_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CN"/>
              <a:t>最后，研究标题为治疗“痛风性关节炎急性发作期”，但是各组疗程却长达1个月，论文中并未对此进行解释</a:t>
            </a:r>
            <a:endParaRPr/>
          </a:p>
          <a:p>
            <a:pPr marL="0" lvl="0" indent="0" algn="l" rtl="0">
              <a:spcBef>
                <a:spcPts val="0"/>
              </a:spcBef>
              <a:spcAft>
                <a:spcPts val="0"/>
              </a:spcAft>
              <a:buNone/>
            </a:pPr>
            <a:r>
              <a:rPr lang="zh-CN"/>
              <a:t>对此，我们进行推断此1个月疗程不仅是针对治疗患者关节的红肿热痛，同时也是为了预防在降低患者的尿酸值过程中痛风的复发</a:t>
            </a:r>
            <a:r>
              <a:rPr lang="zh-CN">
                <a:solidFill>
                  <a:schemeClr val="dk1"/>
                </a:solidFill>
              </a:rPr>
              <a:t>（需注意疼痛在1周内已有减轻而减量服用秋水仙碱）</a:t>
            </a:r>
            <a:endParaRPr/>
          </a:p>
          <a:p>
            <a:pPr marL="0" lvl="0" indent="0" algn="l" rtl="0">
              <a:spcBef>
                <a:spcPts val="0"/>
              </a:spcBef>
              <a:spcAft>
                <a:spcPts val="0"/>
              </a:spcAft>
              <a:buNone/>
            </a:pPr>
            <a:r>
              <a:rPr lang="zh-CN"/>
              <a:t>而从中医角度，湿热病证缠绵难愈，故此疗程可长达1个月</a:t>
            </a:r>
            <a:endParaRPr/>
          </a:p>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9"/>
        <p:cNvGrpSpPr/>
        <p:nvPr/>
      </p:nvGrpSpPr>
      <p:grpSpPr>
        <a:xfrm>
          <a:off x="0" y="0"/>
          <a:ext cx="0" cy="0"/>
          <a:chOff x="0" y="0"/>
          <a:chExt cx="0" cy="0"/>
        </a:xfrm>
      </p:grpSpPr>
      <p:sp>
        <p:nvSpPr>
          <p:cNvPr id="620" name="Google Shape;620;g339438e3fb9_0_1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1" name="Google Shape;621;g339438e3fb9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CN"/>
              <a:t>看完急性痛风性关节炎后，这里我们来看一篇关于泄浊逐瘀法治疗痰瘀阻络型非急性期痛风性关节炎的临床疗效观察，研究所纳入病例均来自于 2021 年 1 月-2021 年 8 月 广州中医药大学第三附属医院骨科门诊就诊的痰瘀阻络型非急性期痛风性关节炎 患者 , 筛选符合纳入标准的病例共 70 例 。随机分为 2 组, 分为治疗组和对照组 , 各 35 例 。整个临床研究过程中 , 合计脱落 2 例 , 对照 组 、 治疗组各 1 例 , 最终治疗组 34例 、 对照 组 . 34 例 完成本次研究 。2组性别、年龄及病程差异均无统计学意义，具有可比性</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0"/>
        <p:cNvGrpSpPr/>
        <p:nvPr/>
      </p:nvGrpSpPr>
      <p:grpSpPr>
        <a:xfrm>
          <a:off x="0" y="0"/>
          <a:ext cx="0" cy="0"/>
          <a:chOff x="0" y="0"/>
          <a:chExt cx="0" cy="0"/>
        </a:xfrm>
      </p:grpSpPr>
      <p:sp>
        <p:nvSpPr>
          <p:cNvPr id="631" name="Google Shape;631;g33bc49fad10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2" name="Google Shape;632;g33bc49fad1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CN"/>
              <a:t>这里来了解一下纳入标准，首先是西医诊断标准，研究主要是参考2014年 ACR 及 EULAR 的痛风分类标准行评分，制成评分表如右图所示 , 累计得分大于等于8 分可诊断为痛风 ; 明确诊断痛风后 , 非急性期痛风诊断标准为距离末次痛风发作时间大于 2 周</a:t>
            </a:r>
            <a:endParaRPr/>
          </a:p>
          <a:p>
            <a:pPr marL="0" lvl="0" indent="0" algn="l" rtl="0">
              <a:spcBef>
                <a:spcPts val="0"/>
              </a:spcBef>
              <a:spcAft>
                <a:spcPts val="0"/>
              </a:spcAft>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1"/>
        <p:cNvGrpSpPr/>
        <p:nvPr/>
      </p:nvGrpSpPr>
      <p:grpSpPr>
        <a:xfrm>
          <a:off x="0" y="0"/>
          <a:ext cx="0" cy="0"/>
          <a:chOff x="0" y="0"/>
          <a:chExt cx="0" cy="0"/>
        </a:xfrm>
      </p:grpSpPr>
      <p:sp>
        <p:nvSpPr>
          <p:cNvPr id="642" name="Google Shape;642;g33bc49fad10_0_1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3" name="Google Shape;643;g33bc49fad10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CN"/>
              <a:t>接下来是中医诊断标准，痰瘀阻络诊断标准辩证参考的是 2010 年国 家中医药管局医政司发布的《 22 个专业 95 个病种中医诊疗方案 》当中包括两组主症和两组次症，还有舌脉</a:t>
            </a:r>
            <a:endParaRPr/>
          </a:p>
          <a:p>
            <a:pPr marL="0" lvl="0" indent="0" algn="l" rtl="0">
              <a:spcBef>
                <a:spcPts val="0"/>
              </a:spcBef>
              <a:spcAft>
                <a:spcPts val="0"/>
              </a:spcAft>
              <a:buNone/>
            </a:pPr>
            <a:r>
              <a:rPr lang="zh-CN"/>
              <a:t>凡是符合主症, 兼有或不兼有次症, 且符合舌脉者 , 可诊断为痰瘀阻络型痛风性关节炎。</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1"/>
        <p:cNvGrpSpPr/>
        <p:nvPr/>
      </p:nvGrpSpPr>
      <p:grpSpPr>
        <a:xfrm>
          <a:off x="0" y="0"/>
          <a:ext cx="0" cy="0"/>
          <a:chOff x="0" y="0"/>
          <a:chExt cx="0" cy="0"/>
        </a:xfrm>
      </p:grpSpPr>
      <p:sp>
        <p:nvSpPr>
          <p:cNvPr id="652" name="Google Shape;652;g33bc49fad10_0_3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3" name="Google Shape;653;g33bc49fad10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CN"/>
              <a:t>纳入标准还包括年龄大于等于18岁，性别不限；治疗前的 1 个月未服用其它相关治疗药物;和对本次临床研究知情同意并自愿参与 , 签署知情同意书</a:t>
            </a:r>
            <a:endParaRPr/>
          </a:p>
          <a:p>
            <a:pPr marL="0" lvl="0" indent="0" algn="l" rtl="0">
              <a:spcBef>
                <a:spcPts val="0"/>
              </a:spcBef>
              <a:spcAft>
                <a:spcPts val="0"/>
              </a:spcAft>
              <a:buNone/>
            </a:pPr>
            <a:r>
              <a:rPr lang="zh-CN"/>
              <a:t>排除标准则是排除了其他的关节炎，身体一般条件较差，继发性痛风，妊娠或哺乳期妇女，不能配合临床治疗，和对研究涉及药物过敏者</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5"/>
        <p:cNvGrpSpPr/>
        <p:nvPr/>
      </p:nvGrpSpPr>
      <p:grpSpPr>
        <a:xfrm>
          <a:off x="0" y="0"/>
          <a:ext cx="0" cy="0"/>
          <a:chOff x="0" y="0"/>
          <a:chExt cx="0" cy="0"/>
        </a:xfrm>
      </p:grpSpPr>
      <p:sp>
        <p:nvSpPr>
          <p:cNvPr id="666" name="Google Shape;666;g3394fa29fc7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7" name="Google Shape;667;g3394fa29fc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CN"/>
              <a:t>接下来我们来看治疗方法，对照组和治疗组都有一个基础治疗和降尿酸方案，基础治疗是参考 《 2 0 1 6 年 中国痛风诊疗指南 》 制定的 治疗期间生活调摄方案 , 当中包括饮食、 运动 、生活方式等 ;</a:t>
            </a:r>
            <a:endParaRPr/>
          </a:p>
          <a:p>
            <a:pPr marL="0" lvl="0" indent="0" algn="l" rtl="0">
              <a:spcBef>
                <a:spcPts val="0"/>
              </a:spcBef>
              <a:spcAft>
                <a:spcPts val="0"/>
              </a:spcAft>
              <a:buNone/>
            </a:pPr>
            <a:r>
              <a:rPr lang="zh-CN"/>
              <a:t>降尿酸方案是口服非布司他片40毫克每天1次；治疗组是在对照组的基础上加上服用泄浊逐瘀汤，每日1剂分早晚各1袋服用，泄浊逐瘀汤中属于常用药的是白术，土茯苓，薏苡仁，和山茱萸</a:t>
            </a:r>
            <a:endParaRPr/>
          </a:p>
          <a:p>
            <a:pPr marL="0" lvl="0" indent="0" algn="l" rtl="0">
              <a:spcBef>
                <a:spcPts val="0"/>
              </a:spcBef>
              <a:spcAft>
                <a:spcPts val="0"/>
              </a:spcAft>
              <a:buNone/>
            </a:pPr>
            <a:r>
              <a:rPr lang="zh-CN"/>
              <a:t>两组疗程均为 4 周 , 分别于 治疗前 、 治疗后 、 治疗后 4 周 采集各项指标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6"/>
        <p:cNvGrpSpPr/>
        <p:nvPr/>
      </p:nvGrpSpPr>
      <p:grpSpPr>
        <a:xfrm>
          <a:off x="0" y="0"/>
          <a:ext cx="0" cy="0"/>
          <a:chOff x="0" y="0"/>
          <a:chExt cx="0" cy="0"/>
        </a:xfrm>
      </p:grpSpPr>
      <p:sp>
        <p:nvSpPr>
          <p:cNvPr id="687" name="Google Shape;687;g33bc49fad10_0_5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8" name="Google Shape;688;g33bc49fad10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CN"/>
              <a:t>这里我们来简单带过一下待会 会看到的一些统计学方法以方便了解，主要需要注意的是加粗部分，由于样本量较小容易出现数据不符合正态分布的情况，所以当两组计量资料数据不符合正态分布时, 采用秩平均值及四分位数(P25, P50, P75) 表示, 计量资料符合正态分布的采用 x ± s 表示</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6"/>
        <p:cNvGrpSpPr/>
        <p:nvPr/>
      </p:nvGrpSpPr>
      <p:grpSpPr>
        <a:xfrm>
          <a:off x="0" y="0"/>
          <a:ext cx="0" cy="0"/>
          <a:chOff x="0" y="0"/>
          <a:chExt cx="0" cy="0"/>
        </a:xfrm>
      </p:grpSpPr>
      <p:sp>
        <p:nvSpPr>
          <p:cNvPr id="697" name="Google Shape;697;g3394fa29fc7_0_2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8" name="Google Shape;698;g3394fa29fc7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CN"/>
              <a:t>这里两 组 患 者 治 疗 前 血尿酸 值 ( S UA ) 不 符 合 正 态 分布 运 用 秩和 检验 处 理 , 两 组 患 者 治 疗 前 血 尿 酸 比较无 统计学 差 异  , 即 两 组 患 者 治 疗前 血尿 酸具 有可 比 性 。依据 上表反 映可得 , 单独应 用 非布 司 他及泄 浊逐瘀汤 均 能有 效 降 低痰瘀 阻络 型痛风性 关节 炎 患 者 血尿酸水平 , 而 泄浊逐瘀汤 能在 单用 非 布 司 他 的 基础 上进一步 增 强降 尿酸 的 作 用 , 且 4 周 后 复 查 S UA 两 组 内 、 组 间 比 较均 有 统计 学 意 义 提示 治 疗 组 降尿酸有 更 为 持久 的 疗 效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7"/>
        <p:cNvGrpSpPr/>
        <p:nvPr/>
      </p:nvGrpSpPr>
      <p:grpSpPr>
        <a:xfrm>
          <a:off x="0" y="0"/>
          <a:ext cx="0" cy="0"/>
          <a:chOff x="0" y="0"/>
          <a:chExt cx="0" cy="0"/>
        </a:xfrm>
      </p:grpSpPr>
      <p:sp>
        <p:nvSpPr>
          <p:cNvPr id="708" name="Google Shape;708;g3394fa29fc7_0_3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9" name="Google Shape;709;g3394fa29fc7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CN"/>
              <a:t>接下来是降尿酸疗效对比，计算方式为计算血尿酸值下降率 即 [ (治疗前血 SUA 值 一 治疗后血 SUA 值) / 治疗前血 SUA 值 ] X 100 %，血尿酸值下降率大于等于30%为显效，大于等于15% 但小于30%为有效，小于15%为无效；治疗组显效 7 例 , 有效 2 4 例 , 无效 3 例 ; 对照组显 效 5 例 , 有 效1 6 例 , 无效 1 3 例 , 结 果显示 : 两 组 治疗在 降尿酸方面存在 差异 , 具有 统计学意 义 , 提示治疗组 降尿酸疗效优于对 照组 。 结 果反映两种 治疗措施均有一定 的 降尿酸疗效 , 而非布 司 他联合泄浊逐瘀汤 降尿酸疗 效优于 单用 非布 司 他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8"/>
        <p:cNvGrpSpPr/>
        <p:nvPr/>
      </p:nvGrpSpPr>
      <p:grpSpPr>
        <a:xfrm>
          <a:off x="0" y="0"/>
          <a:ext cx="0" cy="0"/>
          <a:chOff x="0" y="0"/>
          <a:chExt cx="0" cy="0"/>
        </a:xfrm>
      </p:grpSpPr>
      <p:sp>
        <p:nvSpPr>
          <p:cNvPr id="719" name="Google Shape;719;g3394fa29fc7_0_3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0" name="Google Shape;720;g3394fa29fc7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CN"/>
              <a:t>接着我们来看两组红细胞沉降率也就是血沉对比，两 组 患 者 治 疗 前 血沉符 合 正 态分 布 。依据上表反映可得 , 治疗组 单用 非布司 他片 治疗前与 治 疗后 后 血沉无 明 显 变化 ,而治疗后 4 周 较治疗前 比 较差异有统计学意 义 , 结果提示或与机体 自 身 炎症水平下 降有关 。 而治疗组 ( 泄浊逐瘀汤+ 非布 司 他 ) 治疗后 、 治疗后 4 周 较治疗前 血沉降低 ,治疗前后 血沉差值 、 治疗前与 治疗后 4 周 血沉差值较对照 组改善 明 显 , 均提示泄浊逐瘀汤联合非布 司 他对 降低患 者血沉有一定疗效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9"/>
        <p:cNvGrpSpPr/>
        <p:nvPr/>
      </p:nvGrpSpPr>
      <p:grpSpPr>
        <a:xfrm>
          <a:off x="0" y="0"/>
          <a:ext cx="0" cy="0"/>
          <a:chOff x="0" y="0"/>
          <a:chExt cx="0" cy="0"/>
        </a:xfrm>
      </p:grpSpPr>
      <p:sp>
        <p:nvSpPr>
          <p:cNvPr id="730" name="Google Shape;730;g3394fa29fc7_0_5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1" name="Google Shape;731;g3394fa29fc7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CN"/>
              <a:t>然后是两组c 反应蛋白的对比，两组患 者治疗前 CRP 不符合正态分布运用 秩和检验处理 ,两 组治疗后 及 治疗后 4 周 CRP 均较治疗前 降低 , 提示均有一定 的 降低 CRP的 作 用 ; 而 治疗组治疗 前后 CRP 差值 、 治疗前与 治疗后 4 周 C RP 差 值较对照 组改善明 显 , 提示泄浊逐瘀汤联合非布 司 他对 降低 患 者 CRP 有较好 的 疗效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0"/>
        <p:cNvGrpSpPr/>
        <p:nvPr/>
      </p:nvGrpSpPr>
      <p:grpSpPr>
        <a:xfrm>
          <a:off x="0" y="0"/>
          <a:ext cx="0" cy="0"/>
          <a:chOff x="0" y="0"/>
          <a:chExt cx="0" cy="0"/>
        </a:xfrm>
      </p:grpSpPr>
      <p:sp>
        <p:nvSpPr>
          <p:cNvPr id="741" name="Google Shape;741;g3394fa29fc7_0_5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2" name="Google Shape;742;g3394fa29fc7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CN"/>
              <a:t>接下来是两组中医证候疗效对比改善率计算方式为[( 治疗前积分 - 治疗后积分)/ 治疗前积分] x 100%，改善率大于等于70%为显效，小于70%但大于等于30%为有效，小于30%为无效；治疗组显 效 1 3 例 , 有效 1 7 例 , 无效 4 例 ; 对 照组显 效 4 例 ,有效 8 例 , 无效 2 2 例 。 两组经秩和检验 , 组间 比 较差异 具有统计学意 义 。 对 照 组总有效率 3 5 . 2 9 % , 治疗组总 有效率 8 8 . 24% ,结 果反映非布 司 他联合泄浊逐瘀汤 的 中 医疗效优于 单纯应用 西 药非布 司 他 , 提示 中 西 医联合 治疗对改善 患 者 的 中 医症候有 良好 的疗 效 。</a:t>
            </a:r>
            <a:endParaRPr/>
          </a:p>
          <a:p>
            <a:pPr marL="0" lvl="0" indent="0" algn="l" rtl="0">
              <a:spcBef>
                <a:spcPts val="0"/>
              </a:spcBef>
              <a:spcAft>
                <a:spcPts val="0"/>
              </a:spcAft>
              <a:buNone/>
            </a:pPr>
            <a:r>
              <a:rPr lang="zh-CN"/>
              <a:t>还有两组中医症状总积分的比较，计分方式是以治疗前后受累关节的疼痛 、功能活动及全身情况等( 正常记作 0 ; 轻度记作 1 ; 中度记作 2 ; 重度记作 3 )治疗前两组患 者症状总积分符合正态分布 ,结果反映两组患 者经治疗后 积分均有所改善 , 而 治疗 组 ( 非布 司 他联合 中药汤剂 ) 总 积分下 降程度优于对照组单用 非布司 他片 , 且治疗后 4 周 治疗组评分仍低于对照 组 , 即 中 西 医 结合治疗改善患者 中 医症状积分具有一定 的远期疗效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4"/>
        <p:cNvGrpSpPr/>
        <p:nvPr/>
      </p:nvGrpSpPr>
      <p:grpSpPr>
        <a:xfrm>
          <a:off x="0" y="0"/>
          <a:ext cx="0" cy="0"/>
          <a:chOff x="0" y="0"/>
          <a:chExt cx="0" cy="0"/>
        </a:xfrm>
      </p:grpSpPr>
      <p:sp>
        <p:nvSpPr>
          <p:cNvPr id="755" name="Google Shape;755;g3394fa29fc7_0_79: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6" name="Google Shape;756;g3394fa29fc7_0_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CN"/>
              <a:t>最后还有两组各症状积分对比，治疗前两组患 者各症状积分呈正态分布 ,对 照 组 ( 单用 非布 司 他 ) 对 患 者 中 医 症状 改善疗效不 明 显 , 而 泄浊逐瘀汤联合非布 司 他在 关节 活动 、 困 倦纳差 、 腰膝酸软 等方面改善 明 显 , 可显 著 改 善患 者 中医 症状 ,一定程度上调节 患 者体质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9"/>
        <p:cNvGrpSpPr/>
        <p:nvPr/>
      </p:nvGrpSpPr>
      <p:grpSpPr>
        <a:xfrm>
          <a:off x="0" y="0"/>
          <a:ext cx="0" cy="0"/>
          <a:chOff x="0" y="0"/>
          <a:chExt cx="0" cy="0"/>
        </a:xfrm>
      </p:grpSpPr>
      <p:sp>
        <p:nvSpPr>
          <p:cNvPr id="770" name="Google Shape;770;g3394fa29fc7_0_8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1" name="Google Shape;771;g3394fa29fc7_0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CN"/>
              <a:t>临床研宄期 间 , 对照 组 出 现 2 例腹胀腹泻 , 1 例 出 现肝功 能轻度异 常 , 1 例 关节急 性疼痛 , 总 计 4 例 , 对照组不 良 反应发生率为 1 1 . 7 6% ; 治疗组共 出 现 2 例 不 良 反应 ,1 例 胃 肠道症状 , 1 例 出 现腹泻 , 治疗组不 良 反应发生率 5 . 8 8% 。 对 照组 1 例 关节 疼痛患 者 自 出 现急性疼痛症状 2 4 h 内 予扶他林片 口 服后 症状可缓解 , 后 未再复发疼痛 。 其余事件未 予特殊处理 , 持续观察后 均 自 行恢复正 常 。 经卡方检验 , 两 组不 良 反应发生次数相近 , 差异 无统计学意 义</a:t>
            </a:r>
            <a:endParaRPr/>
          </a:p>
          <a:p>
            <a:pPr marL="0" lvl="0" indent="0" algn="l" rtl="0">
              <a:spcBef>
                <a:spcPts val="0"/>
              </a:spcBef>
              <a:spcAft>
                <a:spcPts val="0"/>
              </a:spcAft>
              <a:buClr>
                <a:schemeClr val="dk1"/>
              </a:buClr>
              <a:buSzPts val="1100"/>
              <a:buFont typeface="Arial"/>
              <a:buNone/>
            </a:pPr>
            <a:r>
              <a:rPr lang="zh-CN"/>
              <a:t>从上表结果可得 , 较对照 组单用 非布司 他而 言 , 治疗组 ( 泄浊逐瘀汤联合非布司 他 ) 不 良 反应事件发生少 , 发生率较低 , 即 两组治疗安全性相 当 。</a:t>
            </a:r>
            <a:endParaRPr/>
          </a:p>
          <a:p>
            <a:pPr marL="0" lvl="0" indent="0" algn="l" rtl="0">
              <a:spcBef>
                <a:spcPts val="0"/>
              </a:spcBef>
              <a:spcAft>
                <a:spcPts val="0"/>
              </a:spcAft>
              <a:buNone/>
            </a:pP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8"/>
        <p:cNvGrpSpPr/>
        <p:nvPr/>
      </p:nvGrpSpPr>
      <p:grpSpPr>
        <a:xfrm>
          <a:off x="0" y="0"/>
          <a:ext cx="0" cy="0"/>
          <a:chOff x="0" y="0"/>
          <a:chExt cx="0" cy="0"/>
        </a:xfrm>
      </p:grpSpPr>
      <p:sp>
        <p:nvSpPr>
          <p:cNvPr id="779" name="Google Shape;779;g339b564189d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0" name="Google Shape;780;g339b564189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CN"/>
              <a:t>这里一样做个小结，泄浊逐疲汤联合非布司他片能明显改善患者中医症状积分 , 在改善关节活动 、困倦纳差 、腰膝酸软等部分的中医症状积分改善尤为明显 , 一定程度上提高患者生活质量  </a:t>
            </a:r>
            <a:endParaRPr/>
          </a:p>
          <a:p>
            <a:pPr marL="0" lvl="0" indent="0" algn="l" rtl="0">
              <a:spcBef>
                <a:spcPts val="0"/>
              </a:spcBef>
              <a:spcAft>
                <a:spcPts val="0"/>
              </a:spcAft>
              <a:buNone/>
            </a:pPr>
            <a:r>
              <a:rPr lang="zh-CN"/>
              <a:t>比较单纯应用非布司他 , 联合用药有更优良的降尿酸疗效 </a:t>
            </a:r>
            <a:endParaRPr/>
          </a:p>
          <a:p>
            <a:pPr marL="0" lvl="0" indent="0" algn="l" rtl="0">
              <a:spcBef>
                <a:spcPts val="0"/>
              </a:spcBef>
              <a:spcAft>
                <a:spcPts val="0"/>
              </a:spcAft>
              <a:buNone/>
            </a:pPr>
            <a:r>
              <a:rPr lang="zh-CN"/>
              <a:t>联合用药一定程度上降低机体炎症水平, 保持相对平稳的机体内环境</a:t>
            </a:r>
            <a:endParaRPr/>
          </a:p>
          <a:p>
            <a:pPr marL="0" lvl="0" indent="0" algn="l" rtl="0">
              <a:spcBef>
                <a:spcPts val="0"/>
              </a:spcBef>
              <a:spcAft>
                <a:spcPts val="0"/>
              </a:spcAft>
              <a:buNone/>
            </a:pPr>
            <a:r>
              <a:rPr lang="zh-CN"/>
              <a:t>泄浊逐疲汤联合非布司他片安全性良好，具有一定的临床应用价值</a:t>
            </a:r>
            <a:endParaRPr/>
          </a:p>
          <a:p>
            <a:pPr marL="0" lvl="0" indent="0" algn="l" rtl="0">
              <a:spcBef>
                <a:spcPts val="0"/>
              </a:spcBef>
              <a:spcAft>
                <a:spcPts val="0"/>
              </a:spcAft>
              <a:buNone/>
            </a:pPr>
            <a:r>
              <a:rPr lang="zh-CN"/>
              <a:t>然而本次临床研究纳入病例数较少 , 对部分实验室指标如 血沉、C 反应蛋白的改善情况结果可能存在一定的偏差, 为增强试验结果的说服力 , 今后研究中需加大样本量或进一步开展多中心、大规模的前瞻性临床研究</a:t>
            </a:r>
            <a:endParaRPr/>
          </a:p>
          <a:p>
            <a:pPr marL="0" lvl="0" indent="0" algn="l" rtl="0">
              <a:spcBef>
                <a:spcPts val="0"/>
              </a:spcBef>
              <a:spcAft>
                <a:spcPts val="0"/>
              </a:spcAft>
              <a:buNone/>
            </a:pPr>
            <a:r>
              <a:rPr lang="zh-CN"/>
              <a:t>尽管本次临床研究中要求患者接受治疗期间严格个人作息, 但受个人情况影响, 难以把控患者是否详实地根据医嘱进行日常生活调摄, 存在影响本次临床研究结果的可能</a:t>
            </a:r>
            <a:endParaRPr/>
          </a:p>
          <a:p>
            <a:pPr marL="0" lvl="0" indent="0" algn="l" rtl="0">
              <a:spcBef>
                <a:spcPts val="0"/>
              </a:spcBef>
              <a:spcAft>
                <a:spcPts val="0"/>
              </a:spcAft>
              <a:buNone/>
            </a:pPr>
            <a:r>
              <a:rPr lang="zh-CN"/>
              <a:t>接下来交还给郭医师</a:t>
            </a:r>
            <a:endParaRPr/>
          </a:p>
          <a:p>
            <a:pPr marL="0" lvl="0" indent="0" algn="l" rtl="0">
              <a:spcBef>
                <a:spcPts val="0"/>
              </a:spcBef>
              <a:spcAft>
                <a:spcPts val="0"/>
              </a:spcAft>
              <a:buNone/>
            </a:pP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5"/>
        <p:cNvGrpSpPr/>
        <p:nvPr/>
      </p:nvGrpSpPr>
      <p:grpSpPr>
        <a:xfrm>
          <a:off x="0" y="0"/>
          <a:ext cx="0" cy="0"/>
          <a:chOff x="0" y="0"/>
          <a:chExt cx="0" cy="0"/>
        </a:xfrm>
      </p:grpSpPr>
      <p:sp>
        <p:nvSpPr>
          <p:cNvPr id="786" name="Google Shape;786;g330d522cec0_0_4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7" name="Google Shape;787;g330d522cec0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CN" b="1">
                <a:solidFill>
                  <a:srgbClr val="222222"/>
                </a:solidFill>
              </a:rPr>
              <a:t>(化瘀散结方</a:t>
            </a:r>
            <a:r>
              <a:rPr lang="zh-CN">
                <a:solidFill>
                  <a:srgbClr val="222222"/>
                </a:solidFill>
              </a:rPr>
              <a:t> again need to briefly present the inclusion criteria and for what TCM syndrome)</a:t>
            </a:r>
            <a:endParaRPr>
              <a:solidFill>
                <a:srgbClr val="222222"/>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4"/>
        <p:cNvGrpSpPr/>
        <p:nvPr/>
      </p:nvGrpSpPr>
      <p:grpSpPr>
        <a:xfrm>
          <a:off x="0" y="0"/>
          <a:ext cx="0" cy="0"/>
          <a:chOff x="0" y="0"/>
          <a:chExt cx="0" cy="0"/>
        </a:xfrm>
      </p:grpSpPr>
      <p:sp>
        <p:nvSpPr>
          <p:cNvPr id="795" name="Google Shape;795;g33c1f6888cd_1_9: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6" name="Google Shape;796;g33c1f6888cd_1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8"/>
        <p:cNvGrpSpPr/>
        <p:nvPr/>
      </p:nvGrpSpPr>
      <p:grpSpPr>
        <a:xfrm>
          <a:off x="0" y="0"/>
          <a:ext cx="0" cy="0"/>
          <a:chOff x="0" y="0"/>
          <a:chExt cx="0" cy="0"/>
        </a:xfrm>
      </p:grpSpPr>
      <p:sp>
        <p:nvSpPr>
          <p:cNvPr id="809" name="Google Shape;809;g3394fa29fc7_1_9: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0" name="Google Shape;810;g3394fa29fc7_1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8"/>
        <p:cNvGrpSpPr/>
        <p:nvPr/>
      </p:nvGrpSpPr>
      <p:grpSpPr>
        <a:xfrm>
          <a:off x="0" y="0"/>
          <a:ext cx="0" cy="0"/>
          <a:chOff x="0" y="0"/>
          <a:chExt cx="0" cy="0"/>
        </a:xfrm>
      </p:grpSpPr>
      <p:sp>
        <p:nvSpPr>
          <p:cNvPr id="829" name="Google Shape;829;g3394fa29fc7_1_29: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0" name="Google Shape;830;g3394fa29fc7_1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8"/>
        <p:cNvGrpSpPr/>
        <p:nvPr/>
      </p:nvGrpSpPr>
      <p:grpSpPr>
        <a:xfrm>
          <a:off x="0" y="0"/>
          <a:ext cx="0" cy="0"/>
          <a:chOff x="0" y="0"/>
          <a:chExt cx="0" cy="0"/>
        </a:xfrm>
      </p:grpSpPr>
      <p:sp>
        <p:nvSpPr>
          <p:cNvPr id="839" name="Google Shape;839;g339658e73a9_0_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0" name="Google Shape;840;g339658e73a9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8"/>
        <p:cNvGrpSpPr/>
        <p:nvPr/>
      </p:nvGrpSpPr>
      <p:grpSpPr>
        <a:xfrm>
          <a:off x="0" y="0"/>
          <a:ext cx="0" cy="0"/>
          <a:chOff x="0" y="0"/>
          <a:chExt cx="0" cy="0"/>
        </a:xfrm>
      </p:grpSpPr>
      <p:sp>
        <p:nvSpPr>
          <p:cNvPr id="849" name="Google Shape;849;g339658e73a9_0_1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0" name="Google Shape;850;g339658e73a9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3"/>
        <p:cNvGrpSpPr/>
        <p:nvPr/>
      </p:nvGrpSpPr>
      <p:grpSpPr>
        <a:xfrm>
          <a:off x="0" y="0"/>
          <a:ext cx="0" cy="0"/>
          <a:chOff x="0" y="0"/>
          <a:chExt cx="0" cy="0"/>
        </a:xfrm>
      </p:grpSpPr>
      <p:sp>
        <p:nvSpPr>
          <p:cNvPr id="864" name="Google Shape;864;g339658e73a9_0_29: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5" name="Google Shape;865;g339658e73a9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7"/>
        <p:cNvGrpSpPr/>
        <p:nvPr/>
      </p:nvGrpSpPr>
      <p:grpSpPr>
        <a:xfrm>
          <a:off x="0" y="0"/>
          <a:ext cx="0" cy="0"/>
          <a:chOff x="0" y="0"/>
          <a:chExt cx="0" cy="0"/>
        </a:xfrm>
      </p:grpSpPr>
      <p:sp>
        <p:nvSpPr>
          <p:cNvPr id="878" name="Google Shape;878;g339af7bd572_1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9" name="Google Shape;879;g339af7bd572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9"/>
        <p:cNvGrpSpPr/>
        <p:nvPr/>
      </p:nvGrpSpPr>
      <p:grpSpPr>
        <a:xfrm>
          <a:off x="0" y="0"/>
          <a:ext cx="0" cy="0"/>
          <a:chOff x="0" y="0"/>
          <a:chExt cx="0" cy="0"/>
        </a:xfrm>
      </p:grpSpPr>
      <p:sp>
        <p:nvSpPr>
          <p:cNvPr id="890" name="Google Shape;890;g339af7bd572_1_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1" name="Google Shape;891;g339af7bd572_1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9"/>
        <p:cNvGrpSpPr/>
        <p:nvPr/>
      </p:nvGrpSpPr>
      <p:grpSpPr>
        <a:xfrm>
          <a:off x="0" y="0"/>
          <a:ext cx="0" cy="0"/>
          <a:chOff x="0" y="0"/>
          <a:chExt cx="0" cy="0"/>
        </a:xfrm>
      </p:grpSpPr>
      <p:sp>
        <p:nvSpPr>
          <p:cNvPr id="900" name="Google Shape;900;g339c4fa95b0_0_4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1" name="Google Shape;901;g339c4fa95b0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6"/>
        <p:cNvGrpSpPr/>
        <p:nvPr/>
      </p:nvGrpSpPr>
      <p:grpSpPr>
        <a:xfrm>
          <a:off x="0" y="0"/>
          <a:ext cx="0" cy="0"/>
          <a:chOff x="0" y="0"/>
          <a:chExt cx="0" cy="0"/>
        </a:xfrm>
      </p:grpSpPr>
      <p:sp>
        <p:nvSpPr>
          <p:cNvPr id="907" name="Google Shape;907;g334bb7ed342_2_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8" name="Google Shape;908;g334bb7ed342_2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zh-CN"/>
              <a:t>再次谢谢郭医师，来到最后我们来做个总结，近年来痛风的患病率逐渐增加，痛风与高尿酸血症已成为严重威胁人们健康的常见疾病，</a:t>
            </a:r>
            <a:endParaRPr/>
          </a:p>
          <a:p>
            <a:pPr marL="0" lvl="0" indent="0" algn="l" rtl="0">
              <a:spcBef>
                <a:spcPts val="0"/>
              </a:spcBef>
              <a:spcAft>
                <a:spcPts val="0"/>
              </a:spcAft>
              <a:buClr>
                <a:schemeClr val="dk1"/>
              </a:buClr>
              <a:buSzPts val="1100"/>
              <a:buFont typeface="Arial"/>
              <a:buNone/>
            </a:pPr>
            <a:r>
              <a:rPr lang="zh-CN"/>
              <a:t>后期更可能引起一些并发症如关节损伤、肾功能减退、糖尿病等，因此应值得关注。</a:t>
            </a:r>
            <a:endParaRPr/>
          </a:p>
          <a:p>
            <a:pPr marL="0" lvl="0" indent="0" algn="l" rtl="0">
              <a:spcBef>
                <a:spcPts val="0"/>
              </a:spcBef>
              <a:spcAft>
                <a:spcPts val="0"/>
              </a:spcAft>
              <a:buClr>
                <a:schemeClr val="dk1"/>
              </a:buClr>
              <a:buSzPts val="1100"/>
              <a:buFont typeface="Arial"/>
              <a:buNone/>
            </a:pPr>
            <a:r>
              <a:rPr lang="zh-CN"/>
              <a:t>中药治疗痛风性关节炎的用药规律根据不同分期可包括清热解毒、利水渗湿、活血化淤及，治疗痛风性关节炎具有一定的疗效</a:t>
            </a:r>
            <a:endParaRPr/>
          </a:p>
          <a:p>
            <a:pPr marL="0" lvl="0" indent="0" algn="l" rtl="0">
              <a:spcBef>
                <a:spcPts val="0"/>
              </a:spcBef>
              <a:spcAft>
                <a:spcPts val="0"/>
              </a:spcAft>
              <a:buClr>
                <a:schemeClr val="dk1"/>
              </a:buClr>
              <a:buSzPts val="1100"/>
              <a:buFont typeface="Arial"/>
              <a:buNone/>
            </a:pPr>
            <a:r>
              <a:rPr lang="zh-CN"/>
              <a:t>研究也表明，中药合剂具有很好的有效性及安全性，其中一些有效成分如白藜芦醇、虎杖苷、大黄素都具有抗炎、降尿酸的作用，能够降低相对应的病理指标</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zh-CN"/>
              <a:t>研究局限</a:t>
            </a:r>
            <a:endParaRPr/>
          </a:p>
          <a:p>
            <a:pPr marL="0" lvl="0" indent="0" algn="l" rtl="0">
              <a:spcBef>
                <a:spcPts val="0"/>
              </a:spcBef>
              <a:spcAft>
                <a:spcPts val="0"/>
              </a:spcAft>
              <a:buClr>
                <a:schemeClr val="dk1"/>
              </a:buClr>
              <a:buSzPts val="1100"/>
              <a:buFont typeface="Arial"/>
              <a:buNone/>
            </a:pPr>
            <a:r>
              <a:rPr lang="zh-CN"/>
              <a:t>由于高尿酸血症病理的复杂性，应该对其有效成分在治疗高尿酸血症中的新作用靶点进行更详细的研究。</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zh-CN"/>
              <a:t>我们的分享到此为止，谢谢大家</a:t>
            </a:r>
            <a:endParaRPr/>
          </a:p>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lt1"/>
        </a:solidFill>
        <a:effectLst/>
      </p:bgPr>
    </p:bg>
    <p:spTree>
      <p:nvGrpSpPr>
        <p:cNvPr id="1" name="Shape 11"/>
        <p:cNvGrpSpPr/>
        <p:nvPr/>
      </p:nvGrpSpPr>
      <p:grpSpPr>
        <a:xfrm>
          <a:off x="0" y="0"/>
          <a:ext cx="0" cy="0"/>
          <a:chOff x="0" y="0"/>
          <a:chExt cx="0" cy="0"/>
        </a:xfrm>
      </p:grpSpPr>
      <p:sp>
        <p:nvSpPr>
          <p:cNvPr id="12" name="Google Shape;12;p3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3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 name="Google Shape;14;p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rmorant Garamond"/>
                <a:ea typeface="Cormorant Garamond"/>
                <a:cs typeface="Cormorant Garamond"/>
                <a:sym typeface="Cormorant Garamond"/>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rmorant Garamond"/>
                <a:ea typeface="Cormorant Garamond"/>
                <a:cs typeface="Cormorant Garamond"/>
                <a:sym typeface="Cormorant Garamond"/>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rmorant Garamond"/>
                <a:ea typeface="Cormorant Garamond"/>
                <a:cs typeface="Cormorant Garamond"/>
                <a:sym typeface="Cormorant Garamond"/>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rmorant Garamond"/>
                <a:ea typeface="Cormorant Garamond"/>
                <a:cs typeface="Cormorant Garamond"/>
                <a:sym typeface="Cormorant Garamond"/>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rmorant Garamond"/>
                <a:ea typeface="Cormorant Garamond"/>
                <a:cs typeface="Cormorant Garamond"/>
                <a:sym typeface="Cormorant Garamond"/>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rmorant Garamond"/>
                <a:ea typeface="Cormorant Garamond"/>
                <a:cs typeface="Cormorant Garamond"/>
                <a:sym typeface="Cormorant Garamond"/>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rmorant Garamond"/>
                <a:ea typeface="Cormorant Garamond"/>
                <a:cs typeface="Cormorant Garamond"/>
                <a:sym typeface="Cormorant Garamond"/>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rmorant Garamond"/>
                <a:ea typeface="Cormorant Garamond"/>
                <a:cs typeface="Cormorant Garamond"/>
                <a:sym typeface="Cormorant Garamond"/>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rmorant Garamond"/>
                <a:ea typeface="Cormorant Garamond"/>
                <a:cs typeface="Cormorant Garamond"/>
                <a:sym typeface="Cormorant Garamond"/>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Gallery">
  <p:cSld name="CUSTOM_1">
    <p:spTree>
      <p:nvGrpSpPr>
        <p:cNvPr id="1" name="Shape 15"/>
        <p:cNvGrpSpPr/>
        <p:nvPr/>
      </p:nvGrpSpPr>
      <p:grpSpPr>
        <a:xfrm>
          <a:off x="0" y="0"/>
          <a:ext cx="0" cy="0"/>
          <a:chOff x="0" y="0"/>
          <a:chExt cx="0" cy="0"/>
        </a:xfrm>
      </p:grpSpPr>
      <p:pic>
        <p:nvPicPr>
          <p:cNvPr id="16" name="Google Shape;16;p33"/>
          <p:cNvPicPr preferRelativeResize="0"/>
          <p:nvPr/>
        </p:nvPicPr>
        <p:blipFill rotWithShape="1">
          <a:blip r:embed="rId2">
            <a:alphaModFix/>
          </a:blip>
          <a:srcRect/>
          <a:stretch/>
        </p:blipFill>
        <p:spPr>
          <a:xfrm>
            <a:off x="0" y="0"/>
            <a:ext cx="18288000" cy="10287000"/>
          </a:xfrm>
          <a:prstGeom prst="rect">
            <a:avLst/>
          </a:prstGeom>
          <a:noFill/>
          <a:ln>
            <a:noFill/>
          </a:ln>
        </p:spPr>
      </p:pic>
      <p:sp>
        <p:nvSpPr>
          <p:cNvPr id="17" name="Google Shape;17;p33"/>
          <p:cNvSpPr>
            <a:spLocks noGrp="1"/>
          </p:cNvSpPr>
          <p:nvPr>
            <p:ph type="pic" idx="2"/>
          </p:nvPr>
        </p:nvSpPr>
        <p:spPr>
          <a:xfrm>
            <a:off x="5132700" y="435850"/>
            <a:ext cx="5210400" cy="4615800"/>
          </a:xfrm>
          <a:prstGeom prst="rect">
            <a:avLst/>
          </a:prstGeom>
          <a:noFill/>
          <a:ln>
            <a:noFill/>
          </a:ln>
        </p:spPr>
      </p:sp>
      <p:sp>
        <p:nvSpPr>
          <p:cNvPr id="18" name="Google Shape;18;p33"/>
          <p:cNvSpPr>
            <a:spLocks noGrp="1"/>
          </p:cNvSpPr>
          <p:nvPr>
            <p:ph type="pic" idx="3"/>
          </p:nvPr>
        </p:nvSpPr>
        <p:spPr>
          <a:xfrm>
            <a:off x="15468850" y="435850"/>
            <a:ext cx="2819100" cy="4615800"/>
          </a:xfrm>
          <a:prstGeom prst="rect">
            <a:avLst/>
          </a:prstGeom>
          <a:noFill/>
          <a:ln>
            <a:noFill/>
          </a:ln>
        </p:spPr>
      </p:sp>
      <p:sp>
        <p:nvSpPr>
          <p:cNvPr id="19" name="Google Shape;19;p33"/>
          <p:cNvSpPr>
            <a:spLocks noGrp="1"/>
          </p:cNvSpPr>
          <p:nvPr>
            <p:ph type="pic" idx="4"/>
          </p:nvPr>
        </p:nvSpPr>
        <p:spPr>
          <a:xfrm>
            <a:off x="11691325" y="5039350"/>
            <a:ext cx="6714300" cy="4615800"/>
          </a:xfrm>
          <a:prstGeom prst="rect">
            <a:avLst/>
          </a:prstGeom>
          <a:noFill/>
          <a:ln>
            <a:noFill/>
          </a:ln>
        </p:spPr>
      </p:sp>
      <p:sp>
        <p:nvSpPr>
          <p:cNvPr id="20" name="Google Shape;20;p33"/>
          <p:cNvSpPr>
            <a:spLocks noGrp="1"/>
          </p:cNvSpPr>
          <p:nvPr>
            <p:ph type="pic" idx="5"/>
          </p:nvPr>
        </p:nvSpPr>
        <p:spPr>
          <a:xfrm>
            <a:off x="0" y="5050500"/>
            <a:ext cx="11772300" cy="4615800"/>
          </a:xfrm>
          <a:prstGeom prst="rect">
            <a:avLst/>
          </a:prstGeom>
          <a:noFill/>
          <a:ln>
            <a:no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Agenda Slide">
  <p:cSld name="CUSTOM_1_1">
    <p:spTree>
      <p:nvGrpSpPr>
        <p:cNvPr id="1" name="Shape 21"/>
        <p:cNvGrpSpPr/>
        <p:nvPr/>
      </p:nvGrpSpPr>
      <p:grpSpPr>
        <a:xfrm>
          <a:off x="0" y="0"/>
          <a:ext cx="0" cy="0"/>
          <a:chOff x="0" y="0"/>
          <a:chExt cx="0" cy="0"/>
        </a:xfrm>
      </p:grpSpPr>
      <p:pic>
        <p:nvPicPr>
          <p:cNvPr id="22" name="Google Shape;22;p34"/>
          <p:cNvPicPr preferRelativeResize="0"/>
          <p:nvPr/>
        </p:nvPicPr>
        <p:blipFill rotWithShape="1">
          <a:blip r:embed="rId2">
            <a:alphaModFix/>
          </a:blip>
          <a:srcRect/>
          <a:stretch/>
        </p:blipFill>
        <p:spPr>
          <a:xfrm>
            <a:off x="0" y="0"/>
            <a:ext cx="18288000" cy="10287000"/>
          </a:xfrm>
          <a:prstGeom prst="rect">
            <a:avLst/>
          </a:prstGeom>
          <a:noFill/>
          <a:ln>
            <a:noFill/>
          </a:ln>
        </p:spPr>
      </p:pic>
      <p:sp>
        <p:nvSpPr>
          <p:cNvPr id="23" name="Google Shape;23;p34"/>
          <p:cNvSpPr>
            <a:spLocks noGrp="1"/>
          </p:cNvSpPr>
          <p:nvPr>
            <p:ph type="pic" idx="2"/>
          </p:nvPr>
        </p:nvSpPr>
        <p:spPr>
          <a:xfrm>
            <a:off x="8424950" y="7382450"/>
            <a:ext cx="9863100" cy="2918400"/>
          </a:xfrm>
          <a:prstGeom prst="rect">
            <a:avLst/>
          </a:prstGeom>
          <a:noFill/>
          <a:ln>
            <a:noFill/>
          </a:ln>
        </p:spPr>
      </p:sp>
      <p:sp>
        <p:nvSpPr>
          <p:cNvPr id="24" name="Google Shape;24;p34"/>
          <p:cNvSpPr>
            <a:spLocks noGrp="1"/>
          </p:cNvSpPr>
          <p:nvPr>
            <p:ph type="pic" idx="3"/>
          </p:nvPr>
        </p:nvSpPr>
        <p:spPr>
          <a:xfrm>
            <a:off x="9124075" y="1371625"/>
            <a:ext cx="8462400" cy="4995600"/>
          </a:xfrm>
          <a:prstGeom prst="rect">
            <a:avLst/>
          </a:prstGeom>
          <a:no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Slide">
  <p:cSld name="CUSTOM_1_1_1">
    <p:bg>
      <p:bgPr>
        <a:solidFill>
          <a:srgbClr val="766175"/>
        </a:solidFill>
        <a:effectLst/>
      </p:bgPr>
    </p:bg>
    <p:spTree>
      <p:nvGrpSpPr>
        <p:cNvPr id="1" name="Shape 25"/>
        <p:cNvGrpSpPr/>
        <p:nvPr/>
      </p:nvGrpSpPr>
      <p:grpSpPr>
        <a:xfrm>
          <a:off x="0" y="0"/>
          <a:ext cx="0" cy="0"/>
          <a:chOff x="0" y="0"/>
          <a:chExt cx="0" cy="0"/>
        </a:xfrm>
      </p:grpSpPr>
      <p:sp>
        <p:nvSpPr>
          <p:cNvPr id="26" name="Google Shape;26;p35"/>
          <p:cNvSpPr>
            <a:spLocks noGrp="1"/>
          </p:cNvSpPr>
          <p:nvPr>
            <p:ph type="pic" idx="2"/>
          </p:nvPr>
        </p:nvSpPr>
        <p:spPr>
          <a:xfrm>
            <a:off x="0" y="6329150"/>
            <a:ext cx="18405600" cy="3972000"/>
          </a:xfrm>
          <a:prstGeom prst="rect">
            <a:avLst/>
          </a:prstGeom>
          <a:noFill/>
          <a:ln>
            <a:noFill/>
          </a:ln>
        </p:spPr>
      </p:sp>
      <p:sp>
        <p:nvSpPr>
          <p:cNvPr id="27" name="Google Shape;27;p35"/>
          <p:cNvSpPr txBox="1"/>
          <p:nvPr/>
        </p:nvSpPr>
        <p:spPr>
          <a:xfrm>
            <a:off x="1572252" y="1822584"/>
            <a:ext cx="14763300" cy="18444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1982"/>
              <a:buFont typeface="Arial"/>
              <a:buNone/>
            </a:pPr>
            <a:r>
              <a:rPr lang="zh-CN" sz="11982" b="1" i="0" u="none" strike="noStrike" cap="none">
                <a:solidFill>
                  <a:srgbClr val="EDE8ED"/>
                </a:solidFill>
                <a:latin typeface="Exo 2 Black"/>
                <a:ea typeface="Exo 2 Black"/>
                <a:cs typeface="Exo 2 Black"/>
                <a:sym typeface="Exo 2 Black"/>
              </a:rPr>
              <a:t>New Services</a:t>
            </a:r>
            <a:endParaRPr sz="1400" b="0" i="0" u="none" strike="noStrike" cap="none">
              <a:solidFill>
                <a:srgbClr val="000000"/>
              </a:solidFill>
              <a:latin typeface="Arial"/>
              <a:ea typeface="Arial"/>
              <a:cs typeface="Arial"/>
              <a:sym typeface="Arial"/>
            </a:endParaRPr>
          </a:p>
        </p:txBody>
      </p:sp>
      <p:sp>
        <p:nvSpPr>
          <p:cNvPr id="28" name="Google Shape;28;p35"/>
          <p:cNvSpPr txBox="1"/>
          <p:nvPr/>
        </p:nvSpPr>
        <p:spPr>
          <a:xfrm>
            <a:off x="9139238" y="4562804"/>
            <a:ext cx="9600" cy="277200"/>
          </a:xfrm>
          <a:prstGeom prst="rect">
            <a:avLst/>
          </a:prstGeom>
          <a:noFill/>
          <a:ln>
            <a:noFill/>
          </a:ln>
        </p:spPr>
        <p:txBody>
          <a:bodyPr spcFirstLastPara="1" wrap="square" lIns="0" tIns="0" rIns="0" bIns="0" anchor="t" anchorCtr="0">
            <a:spAutoFit/>
          </a:bodyPr>
          <a:lstStyle/>
          <a:p>
            <a:pPr marL="0" marR="0" lvl="0" indent="0" algn="ctr" rtl="0">
              <a:lnSpc>
                <a:spcPct val="404388"/>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9" name="Google Shape;29;p35"/>
          <p:cNvSpPr txBox="1"/>
          <p:nvPr/>
        </p:nvSpPr>
        <p:spPr>
          <a:xfrm>
            <a:off x="5130196" y="3769719"/>
            <a:ext cx="8027700" cy="13545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4400"/>
              <a:buFont typeface="Arial"/>
              <a:buNone/>
            </a:pPr>
            <a:r>
              <a:rPr lang="zh-CN" sz="4400" b="1" i="0" u="none" strike="noStrike" cap="none">
                <a:solidFill>
                  <a:srgbClr val="EDE8ED"/>
                </a:solidFill>
                <a:latin typeface="Cormorant Garamond SemiBold"/>
                <a:ea typeface="Cormorant Garamond SemiBold"/>
                <a:cs typeface="Cormorant Garamond SemiBold"/>
                <a:sym typeface="Cormorant Garamond SemiBold"/>
              </a:rPr>
              <a:t>To enhance customer experience and expand our market reach</a:t>
            </a:r>
            <a:endParaRPr sz="1400" b="0" i="0" u="none" strike="noStrike" cap="none">
              <a:solidFill>
                <a:srgbClr val="000000"/>
              </a:solidFill>
              <a:latin typeface="Arial"/>
              <a:ea typeface="Arial"/>
              <a:cs typeface="Arial"/>
              <a:sym typeface="Arial"/>
            </a:endParaRPr>
          </a:p>
        </p:txBody>
      </p:sp>
      <p:sp>
        <p:nvSpPr>
          <p:cNvPr id="30" name="Google Shape;30;p35"/>
          <p:cNvSpPr/>
          <p:nvPr/>
        </p:nvSpPr>
        <p:spPr>
          <a:xfrm>
            <a:off x="0" y="6029203"/>
            <a:ext cx="14042589" cy="285959"/>
          </a:xfrm>
          <a:custGeom>
            <a:avLst/>
            <a:gdLst/>
            <a:ahLst/>
            <a:cxnLst/>
            <a:rect l="l" t="t" r="r" b="b"/>
            <a:pathLst>
              <a:path w="3697851" h="75302" extrusionOk="0">
                <a:moveTo>
                  <a:pt x="0" y="0"/>
                </a:moveTo>
                <a:lnTo>
                  <a:pt x="3697851" y="0"/>
                </a:lnTo>
                <a:lnTo>
                  <a:pt x="3697851" y="75302"/>
                </a:lnTo>
                <a:lnTo>
                  <a:pt x="0" y="75302"/>
                </a:lnTo>
                <a:close/>
              </a:path>
            </a:pathLst>
          </a:custGeom>
          <a:solidFill>
            <a:srgbClr val="7A8B6F"/>
          </a:solidFill>
          <a:ln>
            <a:noFill/>
          </a:ln>
        </p:spPr>
      </p:sp>
      <p:sp>
        <p:nvSpPr>
          <p:cNvPr id="31" name="Google Shape;31;p35"/>
          <p:cNvSpPr/>
          <p:nvPr/>
        </p:nvSpPr>
        <p:spPr>
          <a:xfrm>
            <a:off x="14040275" y="6029200"/>
            <a:ext cx="4246871" cy="285959"/>
          </a:xfrm>
          <a:custGeom>
            <a:avLst/>
            <a:gdLst/>
            <a:ahLst/>
            <a:cxnLst/>
            <a:rect l="l" t="t" r="r" b="b"/>
            <a:pathLst>
              <a:path w="1495377" h="75302" extrusionOk="0">
                <a:moveTo>
                  <a:pt x="0" y="0"/>
                </a:moveTo>
                <a:lnTo>
                  <a:pt x="1495377" y="0"/>
                </a:lnTo>
                <a:lnTo>
                  <a:pt x="1495377" y="75302"/>
                </a:lnTo>
                <a:lnTo>
                  <a:pt x="0" y="75302"/>
                </a:lnTo>
                <a:close/>
              </a:path>
            </a:pathLst>
          </a:custGeom>
          <a:solidFill>
            <a:srgbClr val="DDB272"/>
          </a:solid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Main Point">
  <p:cSld name="CUSTOM_1_1_1_1">
    <p:spTree>
      <p:nvGrpSpPr>
        <p:cNvPr id="1" name="Shape 32"/>
        <p:cNvGrpSpPr/>
        <p:nvPr/>
      </p:nvGrpSpPr>
      <p:grpSpPr>
        <a:xfrm>
          <a:off x="0" y="0"/>
          <a:ext cx="0" cy="0"/>
          <a:chOff x="0" y="0"/>
          <a:chExt cx="0" cy="0"/>
        </a:xfrm>
      </p:grpSpPr>
      <p:pic>
        <p:nvPicPr>
          <p:cNvPr id="33" name="Google Shape;33;p36"/>
          <p:cNvPicPr preferRelativeResize="0"/>
          <p:nvPr/>
        </p:nvPicPr>
        <p:blipFill rotWithShape="1">
          <a:blip r:embed="rId2">
            <a:alphaModFix/>
          </a:blip>
          <a:srcRect/>
          <a:stretch/>
        </p:blipFill>
        <p:spPr>
          <a:xfrm>
            <a:off x="0" y="0"/>
            <a:ext cx="18288000" cy="10287000"/>
          </a:xfrm>
          <a:prstGeom prst="rect">
            <a:avLst/>
          </a:prstGeom>
          <a:noFill/>
          <a:ln>
            <a:noFill/>
          </a:ln>
        </p:spPr>
      </p:pic>
      <p:grpSp>
        <p:nvGrpSpPr>
          <p:cNvPr id="34" name="Google Shape;34;p36"/>
          <p:cNvGrpSpPr/>
          <p:nvPr/>
        </p:nvGrpSpPr>
        <p:grpSpPr>
          <a:xfrm>
            <a:off x="1399442" y="7374067"/>
            <a:ext cx="10440792" cy="1117621"/>
            <a:chOff x="0" y="-38100"/>
            <a:chExt cx="2749820" cy="294351"/>
          </a:xfrm>
        </p:grpSpPr>
        <p:sp>
          <p:nvSpPr>
            <p:cNvPr id="35" name="Google Shape;35;p36"/>
            <p:cNvSpPr/>
            <p:nvPr/>
          </p:nvSpPr>
          <p:spPr>
            <a:xfrm>
              <a:off x="0" y="0"/>
              <a:ext cx="2749820" cy="256251"/>
            </a:xfrm>
            <a:custGeom>
              <a:avLst/>
              <a:gdLst/>
              <a:ahLst/>
              <a:cxnLst/>
              <a:rect l="l" t="t" r="r" b="b"/>
              <a:pathLst>
                <a:path w="2749820" h="256251" extrusionOk="0">
                  <a:moveTo>
                    <a:pt x="0" y="0"/>
                  </a:moveTo>
                  <a:lnTo>
                    <a:pt x="2749820" y="0"/>
                  </a:lnTo>
                  <a:lnTo>
                    <a:pt x="2749820" y="256251"/>
                  </a:lnTo>
                  <a:lnTo>
                    <a:pt x="0" y="256251"/>
                  </a:lnTo>
                  <a:close/>
                </a:path>
              </a:pathLst>
            </a:custGeom>
            <a:solidFill>
              <a:srgbClr val="7A8B6F"/>
            </a:solidFill>
            <a:ln>
              <a:noFill/>
            </a:ln>
          </p:spPr>
        </p:sp>
        <p:sp>
          <p:nvSpPr>
            <p:cNvPr id="36" name="Google Shape;36;p36"/>
            <p:cNvSpPr txBox="1"/>
            <p:nvPr/>
          </p:nvSpPr>
          <p:spPr>
            <a:xfrm>
              <a:off x="0" y="-38100"/>
              <a:ext cx="2749800" cy="294300"/>
            </a:xfrm>
            <a:prstGeom prst="rect">
              <a:avLst/>
            </a:prstGeom>
            <a:noFill/>
            <a:ln>
              <a:noFill/>
            </a:ln>
          </p:spPr>
          <p:txBody>
            <a:bodyPr spcFirstLastPara="1" wrap="square" lIns="50800" tIns="50800" rIns="50800" bIns="50800" anchor="ctr" anchorCtr="0">
              <a:noAutofit/>
            </a:bodyPr>
            <a:lstStyle/>
            <a:p>
              <a:pPr marL="0" marR="0" lvl="0" indent="0" algn="ctr" rtl="0">
                <a:lnSpc>
                  <a:spcPct val="194388"/>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37" name="Google Shape;37;p36"/>
          <p:cNvGrpSpPr/>
          <p:nvPr/>
        </p:nvGrpSpPr>
        <p:grpSpPr>
          <a:xfrm>
            <a:off x="1399442" y="1650654"/>
            <a:ext cx="15489218" cy="5868489"/>
            <a:chOff x="0" y="-38100"/>
            <a:chExt cx="4079438" cy="1545600"/>
          </a:xfrm>
        </p:grpSpPr>
        <p:sp>
          <p:nvSpPr>
            <p:cNvPr id="38" name="Google Shape;38;p36"/>
            <p:cNvSpPr/>
            <p:nvPr/>
          </p:nvSpPr>
          <p:spPr>
            <a:xfrm>
              <a:off x="0" y="0"/>
              <a:ext cx="4079438" cy="1507401"/>
            </a:xfrm>
            <a:custGeom>
              <a:avLst/>
              <a:gdLst/>
              <a:ahLst/>
              <a:cxnLst/>
              <a:rect l="l" t="t" r="r" b="b"/>
              <a:pathLst>
                <a:path w="4079438" h="1507401" extrusionOk="0">
                  <a:moveTo>
                    <a:pt x="0" y="0"/>
                  </a:moveTo>
                  <a:lnTo>
                    <a:pt x="4079438" y="0"/>
                  </a:lnTo>
                  <a:lnTo>
                    <a:pt x="4079438" y="1507401"/>
                  </a:lnTo>
                  <a:lnTo>
                    <a:pt x="0" y="1507401"/>
                  </a:lnTo>
                  <a:close/>
                </a:path>
              </a:pathLst>
            </a:custGeom>
            <a:solidFill>
              <a:srgbClr val="373236"/>
            </a:solidFill>
            <a:ln>
              <a:noFill/>
            </a:ln>
          </p:spPr>
        </p:sp>
        <p:sp>
          <p:nvSpPr>
            <p:cNvPr id="39" name="Google Shape;39;p36"/>
            <p:cNvSpPr txBox="1"/>
            <p:nvPr/>
          </p:nvSpPr>
          <p:spPr>
            <a:xfrm>
              <a:off x="0" y="-38100"/>
              <a:ext cx="4079400" cy="1545600"/>
            </a:xfrm>
            <a:prstGeom prst="rect">
              <a:avLst/>
            </a:prstGeom>
            <a:noFill/>
            <a:ln>
              <a:noFill/>
            </a:ln>
          </p:spPr>
          <p:txBody>
            <a:bodyPr spcFirstLastPara="1" wrap="square" lIns="50800" tIns="50800" rIns="50800" bIns="50800" anchor="ctr" anchorCtr="0">
              <a:noAutofit/>
            </a:bodyPr>
            <a:lstStyle/>
            <a:p>
              <a:pPr marL="0" marR="0" lvl="0" indent="0" algn="ctr" rtl="0">
                <a:lnSpc>
                  <a:spcPct val="194388"/>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40" name="Google Shape;40;p36"/>
          <p:cNvGrpSpPr/>
          <p:nvPr/>
        </p:nvGrpSpPr>
        <p:grpSpPr>
          <a:xfrm>
            <a:off x="11840164" y="7374067"/>
            <a:ext cx="5048427" cy="615098"/>
            <a:chOff x="0" y="-38100"/>
            <a:chExt cx="1329618" cy="162000"/>
          </a:xfrm>
        </p:grpSpPr>
        <p:sp>
          <p:nvSpPr>
            <p:cNvPr id="41" name="Google Shape;41;p36"/>
            <p:cNvSpPr/>
            <p:nvPr/>
          </p:nvSpPr>
          <p:spPr>
            <a:xfrm>
              <a:off x="0" y="0"/>
              <a:ext cx="1329618" cy="123777"/>
            </a:xfrm>
            <a:custGeom>
              <a:avLst/>
              <a:gdLst/>
              <a:ahLst/>
              <a:cxnLst/>
              <a:rect l="l" t="t" r="r" b="b"/>
              <a:pathLst>
                <a:path w="1329618" h="123777" extrusionOk="0">
                  <a:moveTo>
                    <a:pt x="0" y="0"/>
                  </a:moveTo>
                  <a:lnTo>
                    <a:pt x="1329618" y="0"/>
                  </a:lnTo>
                  <a:lnTo>
                    <a:pt x="1329618" y="123777"/>
                  </a:lnTo>
                  <a:lnTo>
                    <a:pt x="0" y="123777"/>
                  </a:lnTo>
                  <a:close/>
                </a:path>
              </a:pathLst>
            </a:custGeom>
            <a:solidFill>
              <a:srgbClr val="766175"/>
            </a:solidFill>
            <a:ln>
              <a:noFill/>
            </a:ln>
          </p:spPr>
        </p:sp>
        <p:sp>
          <p:nvSpPr>
            <p:cNvPr id="42" name="Google Shape;42;p36"/>
            <p:cNvSpPr txBox="1"/>
            <p:nvPr/>
          </p:nvSpPr>
          <p:spPr>
            <a:xfrm>
              <a:off x="0" y="-38100"/>
              <a:ext cx="1329600" cy="162000"/>
            </a:xfrm>
            <a:prstGeom prst="rect">
              <a:avLst/>
            </a:prstGeom>
            <a:noFill/>
            <a:ln>
              <a:noFill/>
            </a:ln>
          </p:spPr>
          <p:txBody>
            <a:bodyPr spcFirstLastPara="1" wrap="square" lIns="50800" tIns="50800" rIns="50800" bIns="50800" anchor="ctr" anchorCtr="0">
              <a:noAutofit/>
            </a:bodyPr>
            <a:lstStyle/>
            <a:p>
              <a:pPr marL="0" marR="0" lvl="0" indent="0" algn="ctr" rtl="0">
                <a:lnSpc>
                  <a:spcPct val="194388"/>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Layout 1">
  <p:cSld name="CUSTOM_2">
    <p:spTree>
      <p:nvGrpSpPr>
        <p:cNvPr id="1" name="Shape 43"/>
        <p:cNvGrpSpPr/>
        <p:nvPr/>
      </p:nvGrpSpPr>
      <p:grpSpPr>
        <a:xfrm>
          <a:off x="0" y="0"/>
          <a:ext cx="0" cy="0"/>
          <a:chOff x="0" y="0"/>
          <a:chExt cx="0" cy="0"/>
        </a:xfrm>
      </p:grpSpPr>
      <p:sp>
        <p:nvSpPr>
          <p:cNvPr id="44" name="Google Shape;44;p37"/>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2">
              <a:alphaModFix/>
            </a:blip>
            <a:stretch>
              <a:fillRect t="-8883" b="-8871"/>
            </a:stretch>
          </a:blipFill>
          <a:ln>
            <a:noFill/>
          </a:ln>
        </p:spPr>
      </p:sp>
      <p:grpSp>
        <p:nvGrpSpPr>
          <p:cNvPr id="45" name="Google Shape;45;p37"/>
          <p:cNvGrpSpPr/>
          <p:nvPr/>
        </p:nvGrpSpPr>
        <p:grpSpPr>
          <a:xfrm>
            <a:off x="2078828" y="-144662"/>
            <a:ext cx="7230053" cy="430576"/>
            <a:chOff x="0" y="-38100"/>
            <a:chExt cx="1904199" cy="113402"/>
          </a:xfrm>
        </p:grpSpPr>
        <p:sp>
          <p:nvSpPr>
            <p:cNvPr id="46" name="Google Shape;46;p37"/>
            <p:cNvSpPr/>
            <p:nvPr/>
          </p:nvSpPr>
          <p:spPr>
            <a:xfrm>
              <a:off x="0" y="0"/>
              <a:ext cx="1904199" cy="75302"/>
            </a:xfrm>
            <a:custGeom>
              <a:avLst/>
              <a:gdLst/>
              <a:ahLst/>
              <a:cxnLst/>
              <a:rect l="l" t="t" r="r" b="b"/>
              <a:pathLst>
                <a:path w="1904199" h="75302" extrusionOk="0">
                  <a:moveTo>
                    <a:pt x="0" y="0"/>
                  </a:moveTo>
                  <a:lnTo>
                    <a:pt x="1904199" y="0"/>
                  </a:lnTo>
                  <a:lnTo>
                    <a:pt x="1904199" y="75302"/>
                  </a:lnTo>
                  <a:lnTo>
                    <a:pt x="0" y="75302"/>
                  </a:lnTo>
                  <a:close/>
                </a:path>
              </a:pathLst>
            </a:custGeom>
            <a:solidFill>
              <a:srgbClr val="DDB272"/>
            </a:solidFill>
            <a:ln>
              <a:noFill/>
            </a:ln>
          </p:spPr>
        </p:sp>
        <p:sp>
          <p:nvSpPr>
            <p:cNvPr id="47" name="Google Shape;47;p37"/>
            <p:cNvSpPr txBox="1"/>
            <p:nvPr/>
          </p:nvSpPr>
          <p:spPr>
            <a:xfrm>
              <a:off x="0" y="-38100"/>
              <a:ext cx="1904100" cy="113400"/>
            </a:xfrm>
            <a:prstGeom prst="rect">
              <a:avLst/>
            </a:prstGeom>
            <a:noFill/>
            <a:ln>
              <a:noFill/>
            </a:ln>
          </p:spPr>
          <p:txBody>
            <a:bodyPr spcFirstLastPara="1" wrap="square" lIns="50800" tIns="50800" rIns="50800" bIns="50800" anchor="ctr" anchorCtr="0">
              <a:noAutofit/>
            </a:bodyPr>
            <a:lstStyle/>
            <a:p>
              <a:pPr marL="0" marR="0" lvl="0" indent="0" algn="ctr" rtl="0">
                <a:lnSpc>
                  <a:spcPct val="194388"/>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48" name="Google Shape;48;p37"/>
          <p:cNvGrpSpPr/>
          <p:nvPr/>
        </p:nvGrpSpPr>
        <p:grpSpPr>
          <a:xfrm>
            <a:off x="9308835" y="-144662"/>
            <a:ext cx="7230053" cy="430576"/>
            <a:chOff x="0" y="-38100"/>
            <a:chExt cx="1904199" cy="113402"/>
          </a:xfrm>
        </p:grpSpPr>
        <p:sp>
          <p:nvSpPr>
            <p:cNvPr id="49" name="Google Shape;49;p37"/>
            <p:cNvSpPr/>
            <p:nvPr/>
          </p:nvSpPr>
          <p:spPr>
            <a:xfrm>
              <a:off x="0" y="0"/>
              <a:ext cx="1904199" cy="75302"/>
            </a:xfrm>
            <a:custGeom>
              <a:avLst/>
              <a:gdLst/>
              <a:ahLst/>
              <a:cxnLst/>
              <a:rect l="l" t="t" r="r" b="b"/>
              <a:pathLst>
                <a:path w="1904199" h="75302" extrusionOk="0">
                  <a:moveTo>
                    <a:pt x="0" y="0"/>
                  </a:moveTo>
                  <a:lnTo>
                    <a:pt x="1904199" y="0"/>
                  </a:lnTo>
                  <a:lnTo>
                    <a:pt x="1904199" y="75302"/>
                  </a:lnTo>
                  <a:lnTo>
                    <a:pt x="0" y="75302"/>
                  </a:lnTo>
                  <a:close/>
                </a:path>
              </a:pathLst>
            </a:custGeom>
            <a:solidFill>
              <a:srgbClr val="7A8B6F"/>
            </a:solidFill>
            <a:ln>
              <a:noFill/>
            </a:ln>
          </p:spPr>
        </p:sp>
        <p:sp>
          <p:nvSpPr>
            <p:cNvPr id="50" name="Google Shape;50;p37"/>
            <p:cNvSpPr txBox="1"/>
            <p:nvPr/>
          </p:nvSpPr>
          <p:spPr>
            <a:xfrm>
              <a:off x="0" y="-38100"/>
              <a:ext cx="1904100" cy="113400"/>
            </a:xfrm>
            <a:prstGeom prst="rect">
              <a:avLst/>
            </a:prstGeom>
            <a:noFill/>
            <a:ln>
              <a:noFill/>
            </a:ln>
          </p:spPr>
          <p:txBody>
            <a:bodyPr spcFirstLastPara="1" wrap="square" lIns="50800" tIns="50800" rIns="50800" bIns="50800" anchor="ctr" anchorCtr="0">
              <a:noAutofit/>
            </a:bodyPr>
            <a:lstStyle/>
            <a:p>
              <a:pPr marL="0" marR="0" lvl="0" indent="0" algn="ctr" rtl="0">
                <a:lnSpc>
                  <a:spcPct val="194388"/>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Layout 2">
  <p:cSld name="CUSTOM_2_1">
    <p:bg>
      <p:bgPr>
        <a:solidFill>
          <a:schemeClr val="lt1"/>
        </a:solidFill>
        <a:effectLst/>
      </p:bgPr>
    </p:bg>
    <p:spTree>
      <p:nvGrpSpPr>
        <p:cNvPr id="1" name="Shape 51"/>
        <p:cNvGrpSpPr/>
        <p:nvPr/>
      </p:nvGrpSpPr>
      <p:grpSpPr>
        <a:xfrm>
          <a:off x="0" y="0"/>
          <a:ext cx="0" cy="0"/>
          <a:chOff x="0" y="0"/>
          <a:chExt cx="0" cy="0"/>
        </a:xfrm>
      </p:grpSpPr>
      <p:sp>
        <p:nvSpPr>
          <p:cNvPr id="52" name="Google Shape;52;p38"/>
          <p:cNvSpPr>
            <a:spLocks noGrp="1"/>
          </p:cNvSpPr>
          <p:nvPr>
            <p:ph type="pic" idx="2"/>
          </p:nvPr>
        </p:nvSpPr>
        <p:spPr>
          <a:xfrm>
            <a:off x="1169575" y="0"/>
            <a:ext cx="17118600" cy="5760000"/>
          </a:xfrm>
          <a:prstGeom prst="rect">
            <a:avLst/>
          </a:prstGeom>
          <a:noFill/>
          <a:ln>
            <a:noFill/>
          </a:ln>
        </p:spPr>
      </p:sp>
      <p:sp>
        <p:nvSpPr>
          <p:cNvPr id="53" name="Google Shape;53;p38"/>
          <p:cNvSpPr/>
          <p:nvPr/>
        </p:nvSpPr>
        <p:spPr>
          <a:xfrm>
            <a:off x="0" y="0"/>
            <a:ext cx="1169577" cy="5760082"/>
          </a:xfrm>
          <a:custGeom>
            <a:avLst/>
            <a:gdLst/>
            <a:ahLst/>
            <a:cxnLst/>
            <a:rect l="l" t="t" r="r" b="b"/>
            <a:pathLst>
              <a:path w="307986" h="1516809" extrusionOk="0">
                <a:moveTo>
                  <a:pt x="0" y="0"/>
                </a:moveTo>
                <a:lnTo>
                  <a:pt x="307986" y="0"/>
                </a:lnTo>
                <a:lnTo>
                  <a:pt x="307986" y="1516809"/>
                </a:lnTo>
                <a:lnTo>
                  <a:pt x="0" y="1516809"/>
                </a:lnTo>
                <a:close/>
              </a:path>
            </a:pathLst>
          </a:custGeom>
          <a:solidFill>
            <a:srgbClr val="AF9B45"/>
          </a:solidFill>
          <a:ln>
            <a:noFill/>
          </a:ln>
        </p:spPr>
      </p:sp>
      <p:cxnSp>
        <p:nvCxnSpPr>
          <p:cNvPr id="54" name="Google Shape;54;p38"/>
          <p:cNvCxnSpPr/>
          <p:nvPr/>
        </p:nvCxnSpPr>
        <p:spPr>
          <a:xfrm>
            <a:off x="15525" y="5759125"/>
            <a:ext cx="18330900" cy="0"/>
          </a:xfrm>
          <a:prstGeom prst="straightConnector1">
            <a:avLst/>
          </a:prstGeom>
          <a:noFill/>
          <a:ln w="19050" cap="flat" cmpd="sng">
            <a:solidFill>
              <a:srgbClr val="373236"/>
            </a:solidFill>
            <a:prstDash val="solid"/>
            <a:round/>
            <a:headEnd type="none" w="sm" len="sm"/>
            <a:tailEnd type="none" w="sm" len="sm"/>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Layout 3">
  <p:cSld name="CUSTOM_2_1_1">
    <p:spTree>
      <p:nvGrpSpPr>
        <p:cNvPr id="1" name="Shape 55"/>
        <p:cNvGrpSpPr/>
        <p:nvPr/>
      </p:nvGrpSpPr>
      <p:grpSpPr>
        <a:xfrm>
          <a:off x="0" y="0"/>
          <a:ext cx="0" cy="0"/>
          <a:chOff x="0" y="0"/>
          <a:chExt cx="0" cy="0"/>
        </a:xfrm>
      </p:grpSpPr>
      <p:sp>
        <p:nvSpPr>
          <p:cNvPr id="56" name="Google Shape;56;p39"/>
          <p:cNvSpPr>
            <a:spLocks noGrp="1"/>
          </p:cNvSpPr>
          <p:nvPr>
            <p:ph type="pic" idx="2"/>
          </p:nvPr>
        </p:nvSpPr>
        <p:spPr>
          <a:xfrm>
            <a:off x="13187800" y="0"/>
            <a:ext cx="5100300" cy="10287000"/>
          </a:xfrm>
          <a:prstGeom prst="rect">
            <a:avLst/>
          </a:prstGeom>
          <a:noFill/>
          <a:ln>
            <a:noFill/>
          </a:ln>
        </p:spPr>
      </p:sp>
      <p:pic>
        <p:nvPicPr>
          <p:cNvPr id="57" name="Google Shape;57;p39"/>
          <p:cNvPicPr preferRelativeResize="0"/>
          <p:nvPr/>
        </p:nvPicPr>
        <p:blipFill rotWithShape="1">
          <a:blip r:embed="rId2">
            <a:alphaModFix/>
          </a:blip>
          <a:srcRect/>
          <a:stretch/>
        </p:blipFill>
        <p:spPr>
          <a:xfrm>
            <a:off x="0" y="0"/>
            <a:ext cx="18288000" cy="10287000"/>
          </a:xfrm>
          <a:prstGeom prst="rect">
            <a:avLst/>
          </a:prstGeom>
          <a:noFill/>
          <a:ln>
            <a:noFill/>
          </a:ln>
        </p:spPr>
      </p:pic>
      <p:sp>
        <p:nvSpPr>
          <p:cNvPr id="58" name="Google Shape;58;p39"/>
          <p:cNvSpPr/>
          <p:nvPr/>
        </p:nvSpPr>
        <p:spPr>
          <a:xfrm rot="-5400000">
            <a:off x="7895792" y="5006182"/>
            <a:ext cx="10298076" cy="285959"/>
          </a:xfrm>
          <a:custGeom>
            <a:avLst/>
            <a:gdLst/>
            <a:ahLst/>
            <a:cxnLst/>
            <a:rect l="l" t="t" r="r" b="b"/>
            <a:pathLst>
              <a:path w="2749820" h="75302" extrusionOk="0">
                <a:moveTo>
                  <a:pt x="0" y="0"/>
                </a:moveTo>
                <a:lnTo>
                  <a:pt x="2749820" y="0"/>
                </a:lnTo>
                <a:lnTo>
                  <a:pt x="2749820" y="75302"/>
                </a:lnTo>
                <a:lnTo>
                  <a:pt x="0" y="75302"/>
                </a:lnTo>
                <a:close/>
              </a:path>
            </a:pathLst>
          </a:custGeom>
          <a:solidFill>
            <a:srgbClr val="DDB272"/>
          </a:solidFill>
          <a:ln>
            <a:no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lide 4">
  <p:cSld name="CUSTOM_3">
    <p:spTree>
      <p:nvGrpSpPr>
        <p:cNvPr id="1" name="Shape 59"/>
        <p:cNvGrpSpPr/>
        <p:nvPr/>
      </p:nvGrpSpPr>
      <p:grpSpPr>
        <a:xfrm>
          <a:off x="0" y="0"/>
          <a:ext cx="0" cy="0"/>
          <a:chOff x="0" y="0"/>
          <a:chExt cx="0" cy="0"/>
        </a:xfrm>
      </p:grpSpPr>
      <p:pic>
        <p:nvPicPr>
          <p:cNvPr id="60" name="Google Shape;60;p40"/>
          <p:cNvPicPr preferRelativeResize="0"/>
          <p:nvPr/>
        </p:nvPicPr>
        <p:blipFill rotWithShape="1">
          <a:blip r:embed="rId2">
            <a:alphaModFix/>
          </a:blip>
          <a:srcRect/>
          <a:stretch/>
        </p:blipFill>
        <p:spPr>
          <a:xfrm>
            <a:off x="0" y="0"/>
            <a:ext cx="18288000" cy="10287000"/>
          </a:xfrm>
          <a:prstGeom prst="rect">
            <a:avLst/>
          </a:prstGeom>
          <a:noFill/>
          <a:ln>
            <a:noFill/>
          </a:ln>
        </p:spPr>
      </p:pic>
      <p:sp>
        <p:nvSpPr>
          <p:cNvPr id="61" name="Google Shape;61;p40"/>
          <p:cNvSpPr>
            <a:spLocks noGrp="1"/>
          </p:cNvSpPr>
          <p:nvPr>
            <p:ph type="pic" idx="2"/>
          </p:nvPr>
        </p:nvSpPr>
        <p:spPr>
          <a:xfrm>
            <a:off x="375800" y="1600"/>
            <a:ext cx="5819700" cy="5031000"/>
          </a:xfrm>
          <a:prstGeom prst="rect">
            <a:avLst/>
          </a:prstGeom>
          <a:noFill/>
          <a:ln>
            <a:noFill/>
          </a:ln>
        </p:spPr>
      </p:sp>
      <p:sp>
        <p:nvSpPr>
          <p:cNvPr id="62" name="Google Shape;62;p40"/>
          <p:cNvSpPr>
            <a:spLocks noGrp="1"/>
          </p:cNvSpPr>
          <p:nvPr>
            <p:ph type="pic" idx="3"/>
          </p:nvPr>
        </p:nvSpPr>
        <p:spPr>
          <a:xfrm>
            <a:off x="375800" y="5284900"/>
            <a:ext cx="5819700" cy="5032500"/>
          </a:xfrm>
          <a:prstGeom prst="rect">
            <a:avLst/>
          </a:prstGeom>
          <a:noFill/>
          <a:ln>
            <a:no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lide 5">
  <p:cSld name="CUSTOM_3_1">
    <p:spTree>
      <p:nvGrpSpPr>
        <p:cNvPr id="1" name="Shape 63"/>
        <p:cNvGrpSpPr/>
        <p:nvPr/>
      </p:nvGrpSpPr>
      <p:grpSpPr>
        <a:xfrm>
          <a:off x="0" y="0"/>
          <a:ext cx="0" cy="0"/>
          <a:chOff x="0" y="0"/>
          <a:chExt cx="0" cy="0"/>
        </a:xfrm>
      </p:grpSpPr>
      <p:sp>
        <p:nvSpPr>
          <p:cNvPr id="64" name="Google Shape;64;p41"/>
          <p:cNvSpPr>
            <a:spLocks noGrp="1"/>
          </p:cNvSpPr>
          <p:nvPr>
            <p:ph type="pic" idx="2"/>
          </p:nvPr>
        </p:nvSpPr>
        <p:spPr>
          <a:xfrm>
            <a:off x="10120975" y="285950"/>
            <a:ext cx="8168400" cy="10001100"/>
          </a:xfrm>
          <a:prstGeom prst="rect">
            <a:avLst/>
          </a:prstGeom>
          <a:noFill/>
          <a:ln>
            <a:noFill/>
          </a:ln>
        </p:spPr>
      </p:sp>
      <p:pic>
        <p:nvPicPr>
          <p:cNvPr id="65" name="Google Shape;65;p41"/>
          <p:cNvPicPr preferRelativeResize="0"/>
          <p:nvPr/>
        </p:nvPicPr>
        <p:blipFill rotWithShape="1">
          <a:blip r:embed="rId2">
            <a:alphaModFix/>
          </a:blip>
          <a:srcRect/>
          <a:stretch/>
        </p:blipFill>
        <p:spPr>
          <a:xfrm>
            <a:off x="0" y="0"/>
            <a:ext cx="18288000" cy="10287000"/>
          </a:xfrm>
          <a:prstGeom prst="rect">
            <a:avLst/>
          </a:prstGeom>
          <a:noFill/>
          <a:ln>
            <a:noFill/>
          </a:ln>
        </p:spPr>
      </p:pic>
      <p:sp>
        <p:nvSpPr>
          <p:cNvPr id="66" name="Google Shape;66;p41"/>
          <p:cNvSpPr/>
          <p:nvPr/>
        </p:nvSpPr>
        <p:spPr>
          <a:xfrm>
            <a:off x="10120965" y="0"/>
            <a:ext cx="8168381" cy="285959"/>
          </a:xfrm>
          <a:custGeom>
            <a:avLst/>
            <a:gdLst/>
            <a:ahLst/>
            <a:cxnLst/>
            <a:rect l="l" t="t" r="r" b="b"/>
            <a:pathLst>
              <a:path w="2150989" h="75302" extrusionOk="0">
                <a:moveTo>
                  <a:pt x="0" y="0"/>
                </a:moveTo>
                <a:lnTo>
                  <a:pt x="2150989" y="0"/>
                </a:lnTo>
                <a:lnTo>
                  <a:pt x="2150989" y="75302"/>
                </a:lnTo>
                <a:lnTo>
                  <a:pt x="0" y="75302"/>
                </a:lnTo>
                <a:close/>
              </a:path>
            </a:pathLst>
          </a:custGeom>
          <a:solidFill>
            <a:srgbClr val="766175"/>
          </a:solidFill>
          <a:ln>
            <a:no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lide 6">
  <p:cSld name="CUSTOM_3_1_1">
    <p:spTree>
      <p:nvGrpSpPr>
        <p:cNvPr id="1" name="Shape 67"/>
        <p:cNvGrpSpPr/>
        <p:nvPr/>
      </p:nvGrpSpPr>
      <p:grpSpPr>
        <a:xfrm>
          <a:off x="0" y="0"/>
          <a:ext cx="0" cy="0"/>
          <a:chOff x="0" y="0"/>
          <a:chExt cx="0" cy="0"/>
        </a:xfrm>
      </p:grpSpPr>
      <p:pic>
        <p:nvPicPr>
          <p:cNvPr id="68" name="Google Shape;68;p42"/>
          <p:cNvPicPr preferRelativeResize="0"/>
          <p:nvPr/>
        </p:nvPicPr>
        <p:blipFill rotWithShape="1">
          <a:blip r:embed="rId2">
            <a:alphaModFix/>
          </a:blip>
          <a:srcRect/>
          <a:stretch/>
        </p:blipFill>
        <p:spPr>
          <a:xfrm>
            <a:off x="0" y="0"/>
            <a:ext cx="18288000" cy="10287000"/>
          </a:xfrm>
          <a:prstGeom prst="rect">
            <a:avLst/>
          </a:prstGeom>
          <a:noFill/>
          <a:ln>
            <a:noFill/>
          </a:ln>
        </p:spPr>
      </p:pic>
      <p:sp>
        <p:nvSpPr>
          <p:cNvPr id="69" name="Google Shape;69;p42"/>
          <p:cNvSpPr>
            <a:spLocks noGrp="1"/>
          </p:cNvSpPr>
          <p:nvPr>
            <p:ph type="pic" idx="2"/>
          </p:nvPr>
        </p:nvSpPr>
        <p:spPr>
          <a:xfrm>
            <a:off x="3867500" y="5430912"/>
            <a:ext cx="5031000" cy="4856100"/>
          </a:xfrm>
          <a:prstGeom prst="rect">
            <a:avLst/>
          </a:prstGeom>
          <a:noFill/>
          <a:ln>
            <a:noFill/>
          </a:ln>
        </p:spPr>
      </p:sp>
      <p:sp>
        <p:nvSpPr>
          <p:cNvPr id="70" name="Google Shape;70;p42"/>
          <p:cNvSpPr>
            <a:spLocks noGrp="1"/>
          </p:cNvSpPr>
          <p:nvPr>
            <p:ph type="pic" idx="3"/>
          </p:nvPr>
        </p:nvSpPr>
        <p:spPr>
          <a:xfrm>
            <a:off x="9362813" y="2678775"/>
            <a:ext cx="5031000" cy="3451500"/>
          </a:xfrm>
          <a:prstGeom prst="rect">
            <a:avLst/>
          </a:prstGeom>
          <a:noFill/>
          <a:ln>
            <a:noFill/>
          </a:ln>
        </p:spPr>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1" name="Shape 5"/>
        <p:cNvGrpSpPr/>
        <p:nvPr/>
      </p:nvGrpSpPr>
      <p:grpSpPr>
        <a:xfrm>
          <a:off x="0" y="0"/>
          <a:ext cx="0" cy="0"/>
          <a:chOff x="0" y="0"/>
          <a:chExt cx="0" cy="0"/>
        </a:xfrm>
      </p:grpSpPr>
      <p:sp>
        <p:nvSpPr>
          <p:cNvPr id="6" name="Google Shape;6;p3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4400"/>
              <a:buFont typeface="Exo 2 ExtraBold"/>
              <a:buNone/>
              <a:defRPr sz="4400" b="0" i="0" u="none" strike="noStrike" cap="none">
                <a:solidFill>
                  <a:schemeClr val="dk1"/>
                </a:solidFill>
                <a:latin typeface="Exo 2 ExtraBold"/>
                <a:ea typeface="Exo 2 ExtraBold"/>
                <a:cs typeface="Exo 2 ExtraBold"/>
                <a:sym typeface="Exo 2 ExtraBold"/>
              </a:defRPr>
            </a:lvl1pPr>
            <a:lvl2pPr marR="0" lvl="1" algn="l" rtl="0">
              <a:lnSpc>
                <a:spcPct val="100000"/>
              </a:lnSpc>
              <a:spcBef>
                <a:spcPts val="0"/>
              </a:spcBef>
              <a:spcAft>
                <a:spcPts val="0"/>
              </a:spcAft>
              <a:buClr>
                <a:srgbClr val="000000"/>
              </a:buClr>
              <a:buSzPts val="1400"/>
              <a:buFont typeface="Exo 2 ExtraBold"/>
              <a:buNone/>
              <a:defRPr sz="1800" b="0" i="0" u="none" strike="noStrike" cap="none">
                <a:solidFill>
                  <a:srgbClr val="000000"/>
                </a:solidFill>
                <a:latin typeface="Exo 2 ExtraBold"/>
                <a:ea typeface="Exo 2 ExtraBold"/>
                <a:cs typeface="Exo 2 ExtraBold"/>
                <a:sym typeface="Exo 2 ExtraBold"/>
              </a:defRPr>
            </a:lvl2pPr>
            <a:lvl3pPr marR="0" lvl="2" algn="l" rtl="0">
              <a:lnSpc>
                <a:spcPct val="100000"/>
              </a:lnSpc>
              <a:spcBef>
                <a:spcPts val="0"/>
              </a:spcBef>
              <a:spcAft>
                <a:spcPts val="0"/>
              </a:spcAft>
              <a:buClr>
                <a:srgbClr val="000000"/>
              </a:buClr>
              <a:buSzPts val="1400"/>
              <a:buFont typeface="Exo 2 ExtraBold"/>
              <a:buNone/>
              <a:defRPr sz="1800" b="0" i="0" u="none" strike="noStrike" cap="none">
                <a:solidFill>
                  <a:srgbClr val="000000"/>
                </a:solidFill>
                <a:latin typeface="Exo 2 ExtraBold"/>
                <a:ea typeface="Exo 2 ExtraBold"/>
                <a:cs typeface="Exo 2 ExtraBold"/>
                <a:sym typeface="Exo 2 ExtraBold"/>
              </a:defRPr>
            </a:lvl3pPr>
            <a:lvl4pPr marR="0" lvl="3" algn="l" rtl="0">
              <a:lnSpc>
                <a:spcPct val="100000"/>
              </a:lnSpc>
              <a:spcBef>
                <a:spcPts val="0"/>
              </a:spcBef>
              <a:spcAft>
                <a:spcPts val="0"/>
              </a:spcAft>
              <a:buClr>
                <a:srgbClr val="000000"/>
              </a:buClr>
              <a:buSzPts val="1400"/>
              <a:buFont typeface="Exo 2 ExtraBold"/>
              <a:buNone/>
              <a:defRPr sz="1800" b="0" i="0" u="none" strike="noStrike" cap="none">
                <a:solidFill>
                  <a:srgbClr val="000000"/>
                </a:solidFill>
                <a:latin typeface="Exo 2 ExtraBold"/>
                <a:ea typeface="Exo 2 ExtraBold"/>
                <a:cs typeface="Exo 2 ExtraBold"/>
                <a:sym typeface="Exo 2 ExtraBold"/>
              </a:defRPr>
            </a:lvl4pPr>
            <a:lvl5pPr marR="0" lvl="4" algn="l" rtl="0">
              <a:lnSpc>
                <a:spcPct val="100000"/>
              </a:lnSpc>
              <a:spcBef>
                <a:spcPts val="0"/>
              </a:spcBef>
              <a:spcAft>
                <a:spcPts val="0"/>
              </a:spcAft>
              <a:buClr>
                <a:srgbClr val="000000"/>
              </a:buClr>
              <a:buSzPts val="1400"/>
              <a:buFont typeface="Exo 2 ExtraBold"/>
              <a:buNone/>
              <a:defRPr sz="1800" b="0" i="0" u="none" strike="noStrike" cap="none">
                <a:solidFill>
                  <a:srgbClr val="000000"/>
                </a:solidFill>
                <a:latin typeface="Exo 2 ExtraBold"/>
                <a:ea typeface="Exo 2 ExtraBold"/>
                <a:cs typeface="Exo 2 ExtraBold"/>
                <a:sym typeface="Exo 2 ExtraBold"/>
              </a:defRPr>
            </a:lvl5pPr>
            <a:lvl6pPr marR="0" lvl="5" algn="l" rtl="0">
              <a:lnSpc>
                <a:spcPct val="100000"/>
              </a:lnSpc>
              <a:spcBef>
                <a:spcPts val="0"/>
              </a:spcBef>
              <a:spcAft>
                <a:spcPts val="0"/>
              </a:spcAft>
              <a:buClr>
                <a:srgbClr val="000000"/>
              </a:buClr>
              <a:buSzPts val="1400"/>
              <a:buFont typeface="Exo 2 ExtraBold"/>
              <a:buNone/>
              <a:defRPr sz="1800" b="0" i="0" u="none" strike="noStrike" cap="none">
                <a:solidFill>
                  <a:srgbClr val="000000"/>
                </a:solidFill>
                <a:latin typeface="Exo 2 ExtraBold"/>
                <a:ea typeface="Exo 2 ExtraBold"/>
                <a:cs typeface="Exo 2 ExtraBold"/>
                <a:sym typeface="Exo 2 ExtraBold"/>
              </a:defRPr>
            </a:lvl6pPr>
            <a:lvl7pPr marR="0" lvl="6" algn="l" rtl="0">
              <a:lnSpc>
                <a:spcPct val="100000"/>
              </a:lnSpc>
              <a:spcBef>
                <a:spcPts val="0"/>
              </a:spcBef>
              <a:spcAft>
                <a:spcPts val="0"/>
              </a:spcAft>
              <a:buClr>
                <a:srgbClr val="000000"/>
              </a:buClr>
              <a:buSzPts val="1400"/>
              <a:buFont typeface="Exo 2 ExtraBold"/>
              <a:buNone/>
              <a:defRPr sz="1800" b="0" i="0" u="none" strike="noStrike" cap="none">
                <a:solidFill>
                  <a:srgbClr val="000000"/>
                </a:solidFill>
                <a:latin typeface="Exo 2 ExtraBold"/>
                <a:ea typeface="Exo 2 ExtraBold"/>
                <a:cs typeface="Exo 2 ExtraBold"/>
                <a:sym typeface="Exo 2 ExtraBold"/>
              </a:defRPr>
            </a:lvl7pPr>
            <a:lvl8pPr marR="0" lvl="7" algn="l" rtl="0">
              <a:lnSpc>
                <a:spcPct val="100000"/>
              </a:lnSpc>
              <a:spcBef>
                <a:spcPts val="0"/>
              </a:spcBef>
              <a:spcAft>
                <a:spcPts val="0"/>
              </a:spcAft>
              <a:buClr>
                <a:srgbClr val="000000"/>
              </a:buClr>
              <a:buSzPts val="1400"/>
              <a:buFont typeface="Exo 2 ExtraBold"/>
              <a:buNone/>
              <a:defRPr sz="1800" b="0" i="0" u="none" strike="noStrike" cap="none">
                <a:solidFill>
                  <a:srgbClr val="000000"/>
                </a:solidFill>
                <a:latin typeface="Exo 2 ExtraBold"/>
                <a:ea typeface="Exo 2 ExtraBold"/>
                <a:cs typeface="Exo 2 ExtraBold"/>
                <a:sym typeface="Exo 2 ExtraBold"/>
              </a:defRPr>
            </a:lvl8pPr>
            <a:lvl9pPr marR="0" lvl="8" algn="l" rtl="0">
              <a:lnSpc>
                <a:spcPct val="100000"/>
              </a:lnSpc>
              <a:spcBef>
                <a:spcPts val="0"/>
              </a:spcBef>
              <a:spcAft>
                <a:spcPts val="0"/>
              </a:spcAft>
              <a:buClr>
                <a:srgbClr val="000000"/>
              </a:buClr>
              <a:buSzPts val="1400"/>
              <a:buFont typeface="Exo 2 ExtraBold"/>
              <a:buNone/>
              <a:defRPr sz="1800" b="0" i="0" u="none" strike="noStrike" cap="none">
                <a:solidFill>
                  <a:srgbClr val="000000"/>
                </a:solidFill>
                <a:latin typeface="Exo 2 ExtraBold"/>
                <a:ea typeface="Exo 2 ExtraBold"/>
                <a:cs typeface="Exo 2 ExtraBold"/>
                <a:sym typeface="Exo 2 ExtraBold"/>
              </a:defRPr>
            </a:lvl9pPr>
          </a:lstStyle>
          <a:p>
            <a:endParaRPr/>
          </a:p>
        </p:txBody>
      </p:sp>
      <p:sp>
        <p:nvSpPr>
          <p:cNvPr id="7" name="Google Shape;7;p3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chemeClr val="dk1"/>
              </a:buClr>
              <a:buSzPts val="3200"/>
              <a:buFont typeface="Cormorant Garamond"/>
              <a:buChar char="•"/>
              <a:defRPr sz="3200" b="0" i="0" u="none" strike="noStrike" cap="none">
                <a:solidFill>
                  <a:schemeClr val="dk1"/>
                </a:solidFill>
                <a:latin typeface="Cormorant Garamond"/>
                <a:ea typeface="Cormorant Garamond"/>
                <a:cs typeface="Cormorant Garamond"/>
                <a:sym typeface="Cormorant Garamond"/>
              </a:defRPr>
            </a:lvl1pPr>
            <a:lvl2pPr marL="914400" marR="0" lvl="1" indent="-406400" algn="l" rtl="0">
              <a:lnSpc>
                <a:spcPct val="100000"/>
              </a:lnSpc>
              <a:spcBef>
                <a:spcPts val="560"/>
              </a:spcBef>
              <a:spcAft>
                <a:spcPts val="0"/>
              </a:spcAft>
              <a:buClr>
                <a:schemeClr val="dk1"/>
              </a:buClr>
              <a:buSzPts val="2800"/>
              <a:buFont typeface="Cormorant Garamond"/>
              <a:buChar char="–"/>
              <a:defRPr sz="2800" b="0" i="0" u="none" strike="noStrike" cap="none">
                <a:solidFill>
                  <a:schemeClr val="dk1"/>
                </a:solidFill>
                <a:latin typeface="Cormorant Garamond"/>
                <a:ea typeface="Cormorant Garamond"/>
                <a:cs typeface="Cormorant Garamond"/>
                <a:sym typeface="Cormorant Garamond"/>
              </a:defRPr>
            </a:lvl2pPr>
            <a:lvl3pPr marL="1371600" marR="0" lvl="2" indent="-381000" algn="l" rtl="0">
              <a:lnSpc>
                <a:spcPct val="100000"/>
              </a:lnSpc>
              <a:spcBef>
                <a:spcPts val="480"/>
              </a:spcBef>
              <a:spcAft>
                <a:spcPts val="0"/>
              </a:spcAft>
              <a:buClr>
                <a:schemeClr val="dk1"/>
              </a:buClr>
              <a:buSzPts val="2400"/>
              <a:buFont typeface="Cormorant Garamond"/>
              <a:buChar char="•"/>
              <a:defRPr sz="2400" b="0" i="0" u="none" strike="noStrike" cap="none">
                <a:solidFill>
                  <a:schemeClr val="dk1"/>
                </a:solidFill>
                <a:latin typeface="Cormorant Garamond"/>
                <a:ea typeface="Cormorant Garamond"/>
                <a:cs typeface="Cormorant Garamond"/>
                <a:sym typeface="Cormorant Garamond"/>
              </a:defRPr>
            </a:lvl3pPr>
            <a:lvl4pPr marL="1828800" marR="0" lvl="3" indent="-355600" algn="l" rtl="0">
              <a:lnSpc>
                <a:spcPct val="100000"/>
              </a:lnSpc>
              <a:spcBef>
                <a:spcPts val="400"/>
              </a:spcBef>
              <a:spcAft>
                <a:spcPts val="0"/>
              </a:spcAft>
              <a:buClr>
                <a:schemeClr val="dk1"/>
              </a:buClr>
              <a:buSzPts val="2000"/>
              <a:buFont typeface="Cormorant Garamond"/>
              <a:buChar char="–"/>
              <a:defRPr sz="2000" b="0" i="0" u="none" strike="noStrike" cap="none">
                <a:solidFill>
                  <a:schemeClr val="dk1"/>
                </a:solidFill>
                <a:latin typeface="Cormorant Garamond"/>
                <a:ea typeface="Cormorant Garamond"/>
                <a:cs typeface="Cormorant Garamond"/>
                <a:sym typeface="Cormorant Garamond"/>
              </a:defRPr>
            </a:lvl4pPr>
            <a:lvl5pPr marL="2286000" marR="0" lvl="4" indent="-355600" algn="l" rtl="0">
              <a:lnSpc>
                <a:spcPct val="100000"/>
              </a:lnSpc>
              <a:spcBef>
                <a:spcPts val="400"/>
              </a:spcBef>
              <a:spcAft>
                <a:spcPts val="0"/>
              </a:spcAft>
              <a:buClr>
                <a:schemeClr val="dk1"/>
              </a:buClr>
              <a:buSzPts val="2000"/>
              <a:buFont typeface="Cormorant Garamond"/>
              <a:buChar char="»"/>
              <a:defRPr sz="2000" b="0" i="0" u="none" strike="noStrike" cap="none">
                <a:solidFill>
                  <a:schemeClr val="dk1"/>
                </a:solidFill>
                <a:latin typeface="Cormorant Garamond"/>
                <a:ea typeface="Cormorant Garamond"/>
                <a:cs typeface="Cormorant Garamond"/>
                <a:sym typeface="Cormorant Garamond"/>
              </a:defRPr>
            </a:lvl5pPr>
            <a:lvl6pPr marL="2743200" marR="0" lvl="5" indent="-355600" algn="l" rtl="0">
              <a:lnSpc>
                <a:spcPct val="100000"/>
              </a:lnSpc>
              <a:spcBef>
                <a:spcPts val="400"/>
              </a:spcBef>
              <a:spcAft>
                <a:spcPts val="0"/>
              </a:spcAft>
              <a:buClr>
                <a:schemeClr val="dk1"/>
              </a:buClr>
              <a:buSzPts val="2000"/>
              <a:buFont typeface="Cormorant Garamond"/>
              <a:buChar char="•"/>
              <a:defRPr sz="2000" b="0" i="0" u="none" strike="noStrike" cap="none">
                <a:solidFill>
                  <a:schemeClr val="dk1"/>
                </a:solidFill>
                <a:latin typeface="Cormorant Garamond"/>
                <a:ea typeface="Cormorant Garamond"/>
                <a:cs typeface="Cormorant Garamond"/>
                <a:sym typeface="Cormorant Garamond"/>
              </a:defRPr>
            </a:lvl6pPr>
            <a:lvl7pPr marL="3200400" marR="0" lvl="6" indent="-355600" algn="l" rtl="0">
              <a:lnSpc>
                <a:spcPct val="100000"/>
              </a:lnSpc>
              <a:spcBef>
                <a:spcPts val="400"/>
              </a:spcBef>
              <a:spcAft>
                <a:spcPts val="0"/>
              </a:spcAft>
              <a:buClr>
                <a:schemeClr val="dk1"/>
              </a:buClr>
              <a:buSzPts val="2000"/>
              <a:buFont typeface="Cormorant Garamond"/>
              <a:buChar char="•"/>
              <a:defRPr sz="2000" b="0" i="0" u="none" strike="noStrike" cap="none">
                <a:solidFill>
                  <a:schemeClr val="dk1"/>
                </a:solidFill>
                <a:latin typeface="Cormorant Garamond"/>
                <a:ea typeface="Cormorant Garamond"/>
                <a:cs typeface="Cormorant Garamond"/>
                <a:sym typeface="Cormorant Garamond"/>
              </a:defRPr>
            </a:lvl7pPr>
            <a:lvl8pPr marL="3657600" marR="0" lvl="7" indent="-355600" algn="l" rtl="0">
              <a:lnSpc>
                <a:spcPct val="100000"/>
              </a:lnSpc>
              <a:spcBef>
                <a:spcPts val="400"/>
              </a:spcBef>
              <a:spcAft>
                <a:spcPts val="0"/>
              </a:spcAft>
              <a:buClr>
                <a:schemeClr val="dk1"/>
              </a:buClr>
              <a:buSzPts val="2000"/>
              <a:buFont typeface="Cormorant Garamond"/>
              <a:buChar char="•"/>
              <a:defRPr sz="2000" b="0" i="0" u="none" strike="noStrike" cap="none">
                <a:solidFill>
                  <a:schemeClr val="dk1"/>
                </a:solidFill>
                <a:latin typeface="Cormorant Garamond"/>
                <a:ea typeface="Cormorant Garamond"/>
                <a:cs typeface="Cormorant Garamond"/>
                <a:sym typeface="Cormorant Garamond"/>
              </a:defRPr>
            </a:lvl8pPr>
            <a:lvl9pPr marL="4114800" marR="0" lvl="8" indent="-355600" algn="l" rtl="0">
              <a:lnSpc>
                <a:spcPct val="100000"/>
              </a:lnSpc>
              <a:spcBef>
                <a:spcPts val="400"/>
              </a:spcBef>
              <a:spcAft>
                <a:spcPts val="0"/>
              </a:spcAft>
              <a:buClr>
                <a:schemeClr val="dk1"/>
              </a:buClr>
              <a:buSzPts val="2000"/>
              <a:buFont typeface="Cormorant Garamond"/>
              <a:buChar char="•"/>
              <a:defRPr sz="2000" b="0" i="0" u="none" strike="noStrike" cap="none">
                <a:solidFill>
                  <a:schemeClr val="dk1"/>
                </a:solidFill>
                <a:latin typeface="Cormorant Garamond"/>
                <a:ea typeface="Cormorant Garamond"/>
                <a:cs typeface="Cormorant Garamond"/>
                <a:sym typeface="Cormorant Garamond"/>
              </a:defRPr>
            </a:lvl9pPr>
          </a:lstStyle>
          <a:p>
            <a:endParaRPr/>
          </a:p>
        </p:txBody>
      </p:sp>
      <p:sp>
        <p:nvSpPr>
          <p:cNvPr id="8" name="Google Shape;8;p3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Cormorant Garamond"/>
              <a:buNone/>
              <a:defRPr sz="1200" b="0" i="0" u="none" strike="noStrike" cap="none">
                <a:solidFill>
                  <a:srgbClr val="888888"/>
                </a:solidFill>
                <a:latin typeface="Cormorant Garamond"/>
                <a:ea typeface="Cormorant Garamond"/>
                <a:cs typeface="Cormorant Garamond"/>
                <a:sym typeface="Cormorant Garamond"/>
              </a:defRPr>
            </a:lvl1pPr>
            <a:lvl2pPr marR="0" lvl="1" algn="l" rtl="0">
              <a:lnSpc>
                <a:spcPct val="100000"/>
              </a:lnSpc>
              <a:spcBef>
                <a:spcPts val="0"/>
              </a:spcBef>
              <a:spcAft>
                <a:spcPts val="0"/>
              </a:spcAft>
              <a:buClr>
                <a:srgbClr val="000000"/>
              </a:buClr>
              <a:buSzPts val="1400"/>
              <a:buFont typeface="Cormorant Garamond"/>
              <a:buNone/>
              <a:defRPr sz="1800" b="0" i="0" u="none" strike="noStrike" cap="none">
                <a:solidFill>
                  <a:schemeClr val="dk1"/>
                </a:solidFill>
                <a:latin typeface="Cormorant Garamond"/>
                <a:ea typeface="Cormorant Garamond"/>
                <a:cs typeface="Cormorant Garamond"/>
                <a:sym typeface="Cormorant Garamond"/>
              </a:defRPr>
            </a:lvl2pPr>
            <a:lvl3pPr marR="0" lvl="2" algn="l" rtl="0">
              <a:lnSpc>
                <a:spcPct val="100000"/>
              </a:lnSpc>
              <a:spcBef>
                <a:spcPts val="0"/>
              </a:spcBef>
              <a:spcAft>
                <a:spcPts val="0"/>
              </a:spcAft>
              <a:buClr>
                <a:srgbClr val="000000"/>
              </a:buClr>
              <a:buSzPts val="1400"/>
              <a:buFont typeface="Cormorant Garamond"/>
              <a:buNone/>
              <a:defRPr sz="1800" b="0" i="0" u="none" strike="noStrike" cap="none">
                <a:solidFill>
                  <a:schemeClr val="dk1"/>
                </a:solidFill>
                <a:latin typeface="Cormorant Garamond"/>
                <a:ea typeface="Cormorant Garamond"/>
                <a:cs typeface="Cormorant Garamond"/>
                <a:sym typeface="Cormorant Garamond"/>
              </a:defRPr>
            </a:lvl3pPr>
            <a:lvl4pPr marR="0" lvl="3" algn="l" rtl="0">
              <a:lnSpc>
                <a:spcPct val="100000"/>
              </a:lnSpc>
              <a:spcBef>
                <a:spcPts val="0"/>
              </a:spcBef>
              <a:spcAft>
                <a:spcPts val="0"/>
              </a:spcAft>
              <a:buClr>
                <a:srgbClr val="000000"/>
              </a:buClr>
              <a:buSzPts val="1400"/>
              <a:buFont typeface="Cormorant Garamond"/>
              <a:buNone/>
              <a:defRPr sz="1800" b="0" i="0" u="none" strike="noStrike" cap="none">
                <a:solidFill>
                  <a:schemeClr val="dk1"/>
                </a:solidFill>
                <a:latin typeface="Cormorant Garamond"/>
                <a:ea typeface="Cormorant Garamond"/>
                <a:cs typeface="Cormorant Garamond"/>
                <a:sym typeface="Cormorant Garamond"/>
              </a:defRPr>
            </a:lvl4pPr>
            <a:lvl5pPr marR="0" lvl="4" algn="l" rtl="0">
              <a:lnSpc>
                <a:spcPct val="100000"/>
              </a:lnSpc>
              <a:spcBef>
                <a:spcPts val="0"/>
              </a:spcBef>
              <a:spcAft>
                <a:spcPts val="0"/>
              </a:spcAft>
              <a:buClr>
                <a:srgbClr val="000000"/>
              </a:buClr>
              <a:buSzPts val="1400"/>
              <a:buFont typeface="Cormorant Garamond"/>
              <a:buNone/>
              <a:defRPr sz="1800" b="0" i="0" u="none" strike="noStrike" cap="none">
                <a:solidFill>
                  <a:schemeClr val="dk1"/>
                </a:solidFill>
                <a:latin typeface="Cormorant Garamond"/>
                <a:ea typeface="Cormorant Garamond"/>
                <a:cs typeface="Cormorant Garamond"/>
                <a:sym typeface="Cormorant Garamond"/>
              </a:defRPr>
            </a:lvl5pPr>
            <a:lvl6pPr marR="0" lvl="5" algn="l" rtl="0">
              <a:lnSpc>
                <a:spcPct val="100000"/>
              </a:lnSpc>
              <a:spcBef>
                <a:spcPts val="0"/>
              </a:spcBef>
              <a:spcAft>
                <a:spcPts val="0"/>
              </a:spcAft>
              <a:buClr>
                <a:srgbClr val="000000"/>
              </a:buClr>
              <a:buSzPts val="1400"/>
              <a:buFont typeface="Cormorant Garamond"/>
              <a:buNone/>
              <a:defRPr sz="1800" b="0" i="0" u="none" strike="noStrike" cap="none">
                <a:solidFill>
                  <a:schemeClr val="dk1"/>
                </a:solidFill>
                <a:latin typeface="Cormorant Garamond"/>
                <a:ea typeface="Cormorant Garamond"/>
                <a:cs typeface="Cormorant Garamond"/>
                <a:sym typeface="Cormorant Garamond"/>
              </a:defRPr>
            </a:lvl6pPr>
            <a:lvl7pPr marR="0" lvl="6" algn="l" rtl="0">
              <a:lnSpc>
                <a:spcPct val="100000"/>
              </a:lnSpc>
              <a:spcBef>
                <a:spcPts val="0"/>
              </a:spcBef>
              <a:spcAft>
                <a:spcPts val="0"/>
              </a:spcAft>
              <a:buClr>
                <a:srgbClr val="000000"/>
              </a:buClr>
              <a:buSzPts val="1400"/>
              <a:buFont typeface="Cormorant Garamond"/>
              <a:buNone/>
              <a:defRPr sz="1800" b="0" i="0" u="none" strike="noStrike" cap="none">
                <a:solidFill>
                  <a:schemeClr val="dk1"/>
                </a:solidFill>
                <a:latin typeface="Cormorant Garamond"/>
                <a:ea typeface="Cormorant Garamond"/>
                <a:cs typeface="Cormorant Garamond"/>
                <a:sym typeface="Cormorant Garamond"/>
              </a:defRPr>
            </a:lvl7pPr>
            <a:lvl8pPr marR="0" lvl="7" algn="l" rtl="0">
              <a:lnSpc>
                <a:spcPct val="100000"/>
              </a:lnSpc>
              <a:spcBef>
                <a:spcPts val="0"/>
              </a:spcBef>
              <a:spcAft>
                <a:spcPts val="0"/>
              </a:spcAft>
              <a:buClr>
                <a:srgbClr val="000000"/>
              </a:buClr>
              <a:buSzPts val="1400"/>
              <a:buFont typeface="Cormorant Garamond"/>
              <a:buNone/>
              <a:defRPr sz="1800" b="0" i="0" u="none" strike="noStrike" cap="none">
                <a:solidFill>
                  <a:schemeClr val="dk1"/>
                </a:solidFill>
                <a:latin typeface="Cormorant Garamond"/>
                <a:ea typeface="Cormorant Garamond"/>
                <a:cs typeface="Cormorant Garamond"/>
                <a:sym typeface="Cormorant Garamond"/>
              </a:defRPr>
            </a:lvl8pPr>
            <a:lvl9pPr marR="0" lvl="8" algn="l" rtl="0">
              <a:lnSpc>
                <a:spcPct val="100000"/>
              </a:lnSpc>
              <a:spcBef>
                <a:spcPts val="0"/>
              </a:spcBef>
              <a:spcAft>
                <a:spcPts val="0"/>
              </a:spcAft>
              <a:buClr>
                <a:srgbClr val="000000"/>
              </a:buClr>
              <a:buSzPts val="1400"/>
              <a:buFont typeface="Cormorant Garamond"/>
              <a:buNone/>
              <a:defRPr sz="1800" b="0" i="0" u="none" strike="noStrike" cap="none">
                <a:solidFill>
                  <a:schemeClr val="dk1"/>
                </a:solidFill>
                <a:latin typeface="Cormorant Garamond"/>
                <a:ea typeface="Cormorant Garamond"/>
                <a:cs typeface="Cormorant Garamond"/>
                <a:sym typeface="Cormorant Garamond"/>
              </a:defRPr>
            </a:lvl9pPr>
          </a:lstStyle>
          <a:p>
            <a:endParaRPr/>
          </a:p>
        </p:txBody>
      </p:sp>
      <p:sp>
        <p:nvSpPr>
          <p:cNvPr id="9" name="Google Shape;9;p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Cormorant Garamond"/>
              <a:buNone/>
              <a:defRPr sz="1200" b="0" i="0" u="none" strike="noStrike" cap="none">
                <a:solidFill>
                  <a:srgbClr val="888888"/>
                </a:solidFill>
                <a:latin typeface="Cormorant Garamond"/>
                <a:ea typeface="Cormorant Garamond"/>
                <a:cs typeface="Cormorant Garamond"/>
                <a:sym typeface="Cormorant Garamond"/>
              </a:defRPr>
            </a:lvl1pPr>
            <a:lvl2pPr marR="0" lvl="1" algn="l" rtl="0">
              <a:lnSpc>
                <a:spcPct val="100000"/>
              </a:lnSpc>
              <a:spcBef>
                <a:spcPts val="0"/>
              </a:spcBef>
              <a:spcAft>
                <a:spcPts val="0"/>
              </a:spcAft>
              <a:buClr>
                <a:srgbClr val="000000"/>
              </a:buClr>
              <a:buSzPts val="1400"/>
              <a:buFont typeface="Cormorant Garamond"/>
              <a:buNone/>
              <a:defRPr sz="1800" b="0" i="0" u="none" strike="noStrike" cap="none">
                <a:solidFill>
                  <a:schemeClr val="dk1"/>
                </a:solidFill>
                <a:latin typeface="Cormorant Garamond"/>
                <a:ea typeface="Cormorant Garamond"/>
                <a:cs typeface="Cormorant Garamond"/>
                <a:sym typeface="Cormorant Garamond"/>
              </a:defRPr>
            </a:lvl2pPr>
            <a:lvl3pPr marR="0" lvl="2" algn="l" rtl="0">
              <a:lnSpc>
                <a:spcPct val="100000"/>
              </a:lnSpc>
              <a:spcBef>
                <a:spcPts val="0"/>
              </a:spcBef>
              <a:spcAft>
                <a:spcPts val="0"/>
              </a:spcAft>
              <a:buClr>
                <a:srgbClr val="000000"/>
              </a:buClr>
              <a:buSzPts val="1400"/>
              <a:buFont typeface="Cormorant Garamond"/>
              <a:buNone/>
              <a:defRPr sz="1800" b="0" i="0" u="none" strike="noStrike" cap="none">
                <a:solidFill>
                  <a:schemeClr val="dk1"/>
                </a:solidFill>
                <a:latin typeface="Cormorant Garamond"/>
                <a:ea typeface="Cormorant Garamond"/>
                <a:cs typeface="Cormorant Garamond"/>
                <a:sym typeface="Cormorant Garamond"/>
              </a:defRPr>
            </a:lvl3pPr>
            <a:lvl4pPr marR="0" lvl="3" algn="l" rtl="0">
              <a:lnSpc>
                <a:spcPct val="100000"/>
              </a:lnSpc>
              <a:spcBef>
                <a:spcPts val="0"/>
              </a:spcBef>
              <a:spcAft>
                <a:spcPts val="0"/>
              </a:spcAft>
              <a:buClr>
                <a:srgbClr val="000000"/>
              </a:buClr>
              <a:buSzPts val="1400"/>
              <a:buFont typeface="Cormorant Garamond"/>
              <a:buNone/>
              <a:defRPr sz="1800" b="0" i="0" u="none" strike="noStrike" cap="none">
                <a:solidFill>
                  <a:schemeClr val="dk1"/>
                </a:solidFill>
                <a:latin typeface="Cormorant Garamond"/>
                <a:ea typeface="Cormorant Garamond"/>
                <a:cs typeface="Cormorant Garamond"/>
                <a:sym typeface="Cormorant Garamond"/>
              </a:defRPr>
            </a:lvl4pPr>
            <a:lvl5pPr marR="0" lvl="4" algn="l" rtl="0">
              <a:lnSpc>
                <a:spcPct val="100000"/>
              </a:lnSpc>
              <a:spcBef>
                <a:spcPts val="0"/>
              </a:spcBef>
              <a:spcAft>
                <a:spcPts val="0"/>
              </a:spcAft>
              <a:buClr>
                <a:srgbClr val="000000"/>
              </a:buClr>
              <a:buSzPts val="1400"/>
              <a:buFont typeface="Cormorant Garamond"/>
              <a:buNone/>
              <a:defRPr sz="1800" b="0" i="0" u="none" strike="noStrike" cap="none">
                <a:solidFill>
                  <a:schemeClr val="dk1"/>
                </a:solidFill>
                <a:latin typeface="Cormorant Garamond"/>
                <a:ea typeface="Cormorant Garamond"/>
                <a:cs typeface="Cormorant Garamond"/>
                <a:sym typeface="Cormorant Garamond"/>
              </a:defRPr>
            </a:lvl5pPr>
            <a:lvl6pPr marR="0" lvl="5" algn="l" rtl="0">
              <a:lnSpc>
                <a:spcPct val="100000"/>
              </a:lnSpc>
              <a:spcBef>
                <a:spcPts val="0"/>
              </a:spcBef>
              <a:spcAft>
                <a:spcPts val="0"/>
              </a:spcAft>
              <a:buClr>
                <a:srgbClr val="000000"/>
              </a:buClr>
              <a:buSzPts val="1400"/>
              <a:buFont typeface="Cormorant Garamond"/>
              <a:buNone/>
              <a:defRPr sz="1800" b="0" i="0" u="none" strike="noStrike" cap="none">
                <a:solidFill>
                  <a:schemeClr val="dk1"/>
                </a:solidFill>
                <a:latin typeface="Cormorant Garamond"/>
                <a:ea typeface="Cormorant Garamond"/>
                <a:cs typeface="Cormorant Garamond"/>
                <a:sym typeface="Cormorant Garamond"/>
              </a:defRPr>
            </a:lvl6pPr>
            <a:lvl7pPr marR="0" lvl="6" algn="l" rtl="0">
              <a:lnSpc>
                <a:spcPct val="100000"/>
              </a:lnSpc>
              <a:spcBef>
                <a:spcPts val="0"/>
              </a:spcBef>
              <a:spcAft>
                <a:spcPts val="0"/>
              </a:spcAft>
              <a:buClr>
                <a:srgbClr val="000000"/>
              </a:buClr>
              <a:buSzPts val="1400"/>
              <a:buFont typeface="Cormorant Garamond"/>
              <a:buNone/>
              <a:defRPr sz="1800" b="0" i="0" u="none" strike="noStrike" cap="none">
                <a:solidFill>
                  <a:schemeClr val="dk1"/>
                </a:solidFill>
                <a:latin typeface="Cormorant Garamond"/>
                <a:ea typeface="Cormorant Garamond"/>
                <a:cs typeface="Cormorant Garamond"/>
                <a:sym typeface="Cormorant Garamond"/>
              </a:defRPr>
            </a:lvl7pPr>
            <a:lvl8pPr marR="0" lvl="7" algn="l" rtl="0">
              <a:lnSpc>
                <a:spcPct val="100000"/>
              </a:lnSpc>
              <a:spcBef>
                <a:spcPts val="0"/>
              </a:spcBef>
              <a:spcAft>
                <a:spcPts val="0"/>
              </a:spcAft>
              <a:buClr>
                <a:srgbClr val="000000"/>
              </a:buClr>
              <a:buSzPts val="1400"/>
              <a:buFont typeface="Cormorant Garamond"/>
              <a:buNone/>
              <a:defRPr sz="1800" b="0" i="0" u="none" strike="noStrike" cap="none">
                <a:solidFill>
                  <a:schemeClr val="dk1"/>
                </a:solidFill>
                <a:latin typeface="Cormorant Garamond"/>
                <a:ea typeface="Cormorant Garamond"/>
                <a:cs typeface="Cormorant Garamond"/>
                <a:sym typeface="Cormorant Garamond"/>
              </a:defRPr>
            </a:lvl8pPr>
            <a:lvl9pPr marR="0" lvl="8" algn="l" rtl="0">
              <a:lnSpc>
                <a:spcPct val="100000"/>
              </a:lnSpc>
              <a:spcBef>
                <a:spcPts val="0"/>
              </a:spcBef>
              <a:spcAft>
                <a:spcPts val="0"/>
              </a:spcAft>
              <a:buClr>
                <a:srgbClr val="000000"/>
              </a:buClr>
              <a:buSzPts val="1400"/>
              <a:buFont typeface="Cormorant Garamond"/>
              <a:buNone/>
              <a:defRPr sz="1800" b="0" i="0" u="none" strike="noStrike" cap="none">
                <a:solidFill>
                  <a:schemeClr val="dk1"/>
                </a:solidFill>
                <a:latin typeface="Cormorant Garamond"/>
                <a:ea typeface="Cormorant Garamond"/>
                <a:cs typeface="Cormorant Garamond"/>
                <a:sym typeface="Cormorant Garamond"/>
              </a:defRPr>
            </a:lvl9pPr>
          </a:lstStyle>
          <a:p>
            <a:endParaRPr/>
          </a:p>
        </p:txBody>
      </p:sp>
      <p:sp>
        <p:nvSpPr>
          <p:cNvPr id="10" name="Google Shape;10;p3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ormorant Garamond"/>
                <a:ea typeface="Cormorant Garamond"/>
                <a:cs typeface="Cormorant Garamond"/>
                <a:sym typeface="Cormorant Garamond"/>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ormorant Garamond"/>
                <a:ea typeface="Cormorant Garamond"/>
                <a:cs typeface="Cormorant Garamond"/>
                <a:sym typeface="Cormorant Garamond"/>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ormorant Garamond"/>
                <a:ea typeface="Cormorant Garamond"/>
                <a:cs typeface="Cormorant Garamond"/>
                <a:sym typeface="Cormorant Garamond"/>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ormorant Garamond"/>
                <a:ea typeface="Cormorant Garamond"/>
                <a:cs typeface="Cormorant Garamond"/>
                <a:sym typeface="Cormorant Garamond"/>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ormorant Garamond"/>
                <a:ea typeface="Cormorant Garamond"/>
                <a:cs typeface="Cormorant Garamond"/>
                <a:sym typeface="Cormorant Garamond"/>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ormorant Garamond"/>
                <a:ea typeface="Cormorant Garamond"/>
                <a:cs typeface="Cormorant Garamond"/>
                <a:sym typeface="Cormorant Garamond"/>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ormorant Garamond"/>
                <a:ea typeface="Cormorant Garamond"/>
                <a:cs typeface="Cormorant Garamond"/>
                <a:sym typeface="Cormorant Garamond"/>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ormorant Garamond"/>
                <a:ea typeface="Cormorant Garamond"/>
                <a:cs typeface="Cormorant Garamond"/>
                <a:sym typeface="Cormorant Garamond"/>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ormorant Garamond"/>
                <a:ea typeface="Cormorant Garamond"/>
                <a:cs typeface="Cormorant Garamond"/>
                <a:sym typeface="Cormorant Garamond"/>
              </a:defRPr>
            </a:lvl9pPr>
          </a:lstStyle>
          <a:p>
            <a:pPr marL="0" lvl="0" indent="0" algn="r" rtl="0">
              <a:spcBef>
                <a:spcPts val="0"/>
              </a:spcBef>
              <a:spcAft>
                <a:spcPts val="0"/>
              </a:spcAft>
              <a:buNone/>
            </a:pPr>
            <a:fld id="{00000000-1234-1234-1234-123412341234}" type="slidenum">
              <a:rPr lang="zh-CN"/>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7.jp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comments" Target="../comments/comment1.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comments" Target="../comments/commen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png"/><Relationship Id="rId7"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25.jp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27.jpg"/><Relationship Id="rId4" Type="http://schemas.openxmlformats.org/officeDocument/2006/relationships/image" Target="../media/image26.jp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28.jp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29.jp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jp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35.jp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36.png"/></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37.png"/></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38.png"/></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39.png"/></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40.png"/></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41.png"/></Relationships>
</file>

<file path=ppt/slides/_rels/slide3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43.png"/></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1.xml"/><Relationship Id="rId5" Type="http://schemas.openxmlformats.org/officeDocument/2006/relationships/image" Target="../media/image45.png"/><Relationship Id="rId4" Type="http://schemas.openxmlformats.org/officeDocument/2006/relationships/image" Target="../media/image44.png"/></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44.png"/></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1.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4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0.xml"/><Relationship Id="rId1" Type="http://schemas.openxmlformats.org/officeDocument/2006/relationships/slideLayout" Target="../slideLayouts/slideLayout1.xml"/><Relationship Id="rId4" Type="http://schemas.openxmlformats.org/officeDocument/2006/relationships/image" Target="../media/image52.png"/></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1.xml"/><Relationship Id="rId1" Type="http://schemas.openxmlformats.org/officeDocument/2006/relationships/slideLayout" Target="../slideLayouts/slideLayout1.xml"/><Relationship Id="rId4" Type="http://schemas.openxmlformats.org/officeDocument/2006/relationships/image" Target="../media/image53.png"/></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2.xml"/><Relationship Id="rId1" Type="http://schemas.openxmlformats.org/officeDocument/2006/relationships/slideLayout" Target="../slideLayouts/slideLayout1.xml"/><Relationship Id="rId4" Type="http://schemas.openxmlformats.org/officeDocument/2006/relationships/image" Target="../media/image54.png"/></Relationships>
</file>

<file path=ppt/slides/_rels/slide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3.xml"/><Relationship Id="rId1" Type="http://schemas.openxmlformats.org/officeDocument/2006/relationships/slideLayout" Target="../slideLayouts/slideLayout1.xml"/><Relationship Id="rId4" Type="http://schemas.openxmlformats.org/officeDocument/2006/relationships/image" Target="../media/image55.png"/></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4.xml"/><Relationship Id="rId1" Type="http://schemas.openxmlformats.org/officeDocument/2006/relationships/slideLayout" Target="../slideLayouts/slideLayout1.xml"/><Relationship Id="rId5" Type="http://schemas.openxmlformats.org/officeDocument/2006/relationships/image" Target="../media/image57.png"/><Relationship Id="rId4" Type="http://schemas.openxmlformats.org/officeDocument/2006/relationships/image" Target="../media/image56.png"/></Relationships>
</file>

<file path=ppt/slides/_rels/slide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5.xml"/><Relationship Id="rId1" Type="http://schemas.openxmlformats.org/officeDocument/2006/relationships/slideLayout" Target="../slideLayouts/slideLayout1.xml"/><Relationship Id="rId4" Type="http://schemas.openxmlformats.org/officeDocument/2006/relationships/image" Target="../media/image58.png"/></Relationships>
</file>

<file path=ppt/slides/_rels/slide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6.xml"/><Relationship Id="rId1" Type="http://schemas.openxmlformats.org/officeDocument/2006/relationships/slideLayout" Target="../slideLayouts/slideLayout1.xml"/><Relationship Id="rId4" Type="http://schemas.openxmlformats.org/officeDocument/2006/relationships/image" Target="../media/image59.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3.xml"/><Relationship Id="rId1" Type="http://schemas.openxmlformats.org/officeDocument/2006/relationships/slideLayout" Target="../slideLayouts/slideLayout1.xml"/><Relationship Id="rId4" Type="http://schemas.openxmlformats.org/officeDocument/2006/relationships/image" Target="../media/image60.jpg"/></Relationships>
</file>

<file path=ppt/slides/_rels/slide6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4.xml"/><Relationship Id="rId1" Type="http://schemas.openxmlformats.org/officeDocument/2006/relationships/slideLayout" Target="../slideLayouts/slideLayout1.xml"/><Relationship Id="rId4" Type="http://schemas.openxmlformats.org/officeDocument/2006/relationships/image" Target="../media/image61.jpg"/></Relationships>
</file>

<file path=ppt/slides/_rels/slide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5.xml"/><Relationship Id="rId1" Type="http://schemas.openxmlformats.org/officeDocument/2006/relationships/slideLayout" Target="../slideLayouts/slideLayout1.xml"/><Relationship Id="rId4" Type="http://schemas.openxmlformats.org/officeDocument/2006/relationships/image" Target="../media/image62.jpg"/></Relationships>
</file>

<file path=ppt/slides/_rels/slide6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6.xml"/><Relationship Id="rId1" Type="http://schemas.openxmlformats.org/officeDocument/2006/relationships/slideLayout" Target="../slideLayouts/slideLayout1.xml"/><Relationship Id="rId4" Type="http://schemas.openxmlformats.org/officeDocument/2006/relationships/image" Target="../media/image63.jpg"/></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pic>
        <p:nvPicPr>
          <p:cNvPr id="75" name="Google Shape;75;p1"/>
          <p:cNvPicPr preferRelativeResize="0"/>
          <p:nvPr/>
        </p:nvPicPr>
        <p:blipFill rotWithShape="1">
          <a:blip r:embed="rId3">
            <a:alphaModFix/>
          </a:blip>
          <a:srcRect/>
          <a:stretch/>
        </p:blipFill>
        <p:spPr>
          <a:xfrm>
            <a:off x="28606" y="20264"/>
            <a:ext cx="18259394" cy="10281233"/>
          </a:xfrm>
          <a:prstGeom prst="rect">
            <a:avLst/>
          </a:prstGeom>
          <a:gradFill>
            <a:gsLst>
              <a:gs pos="0">
                <a:srgbClr val="B5A9B5"/>
              </a:gs>
              <a:gs pos="44000">
                <a:srgbClr val="B5A9B5"/>
              </a:gs>
              <a:gs pos="50000">
                <a:srgbClr val="D1C9CF"/>
              </a:gs>
              <a:gs pos="100000">
                <a:srgbClr val="E7E4E7"/>
              </a:gs>
            </a:gsLst>
            <a:lin ang="5400012" scaled="0"/>
          </a:gradFill>
          <a:ln>
            <a:noFill/>
          </a:ln>
          <a:effectLst>
            <a:outerShdw blurRad="1104900" dist="35921" dir="2700000" algn="ctr" rotWithShape="0">
              <a:schemeClr val="dk2">
                <a:alpha val="0"/>
              </a:schemeClr>
            </a:outerShdw>
          </a:effectLst>
        </p:spPr>
      </p:pic>
      <p:sp>
        <p:nvSpPr>
          <p:cNvPr id="76" name="Google Shape;76;p1"/>
          <p:cNvSpPr/>
          <p:nvPr/>
        </p:nvSpPr>
        <p:spPr>
          <a:xfrm>
            <a:off x="914399" y="1485900"/>
            <a:ext cx="16925142" cy="2708810"/>
          </a:xfrm>
          <a:custGeom>
            <a:avLst/>
            <a:gdLst/>
            <a:ahLst/>
            <a:cxnLst/>
            <a:rect l="l" t="t" r="r" b="b"/>
            <a:pathLst>
              <a:path w="2749820" h="926089" extrusionOk="0">
                <a:moveTo>
                  <a:pt x="0" y="0"/>
                </a:moveTo>
                <a:lnTo>
                  <a:pt x="2749820" y="0"/>
                </a:lnTo>
                <a:lnTo>
                  <a:pt x="2749820" y="926089"/>
                </a:lnTo>
                <a:lnTo>
                  <a:pt x="0" y="926089"/>
                </a:lnTo>
                <a:close/>
              </a:path>
            </a:pathLst>
          </a:custGeom>
          <a:solidFill>
            <a:srgbClr val="EDE8ED">
              <a:alpha val="47450"/>
            </a:srgbClr>
          </a:solidFill>
          <a:ln>
            <a:noFill/>
          </a:ln>
        </p:spPr>
      </p:sp>
      <p:sp>
        <p:nvSpPr>
          <p:cNvPr id="77" name="Google Shape;77;p1"/>
          <p:cNvSpPr txBox="1"/>
          <p:nvPr/>
        </p:nvSpPr>
        <p:spPr>
          <a:xfrm>
            <a:off x="881741" y="1485900"/>
            <a:ext cx="16955700" cy="2709000"/>
          </a:xfrm>
          <a:prstGeom prst="rect">
            <a:avLst/>
          </a:prstGeom>
          <a:noFill/>
          <a:ln w="9525" cap="flat" cmpd="sng">
            <a:solidFill>
              <a:schemeClr val="accent1"/>
            </a:solidFill>
            <a:prstDash val="solid"/>
            <a:round/>
            <a:headEnd type="none" w="sm" len="sm"/>
            <a:tailEnd type="none" w="sm" len="sm"/>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8800"/>
              <a:buFont typeface="Arial"/>
              <a:buNone/>
            </a:pPr>
            <a:r>
              <a:rPr lang="zh-CN" sz="8800" b="1">
                <a:solidFill>
                  <a:schemeClr val="dk1"/>
                </a:solidFill>
              </a:rPr>
              <a:t>中西医治疗高尿酸血症及</a:t>
            </a:r>
            <a:endParaRPr sz="8800" b="1">
              <a:solidFill>
                <a:schemeClr val="dk1"/>
              </a:solidFill>
            </a:endParaRPr>
          </a:p>
          <a:p>
            <a:pPr marL="0" marR="0" lvl="0" indent="0" algn="ctr" rtl="0">
              <a:lnSpc>
                <a:spcPct val="100000"/>
              </a:lnSpc>
              <a:spcBef>
                <a:spcPts val="0"/>
              </a:spcBef>
              <a:spcAft>
                <a:spcPts val="0"/>
              </a:spcAft>
              <a:buClr>
                <a:srgbClr val="000000"/>
              </a:buClr>
              <a:buSzPts val="8800"/>
              <a:buFont typeface="Arial"/>
              <a:buNone/>
            </a:pPr>
            <a:r>
              <a:rPr lang="zh-CN" sz="8800" b="1">
                <a:solidFill>
                  <a:schemeClr val="dk1"/>
                </a:solidFill>
              </a:rPr>
              <a:t>痛风性关节炎的课题研讨</a:t>
            </a:r>
            <a:endParaRPr sz="8800" b="1" i="0" u="none" strike="noStrike" cap="none">
              <a:solidFill>
                <a:schemeClr val="dk1"/>
              </a:solidFill>
              <a:latin typeface="Arial"/>
              <a:ea typeface="Arial"/>
              <a:cs typeface="Arial"/>
              <a:sym typeface="Arial"/>
            </a:endParaRPr>
          </a:p>
        </p:txBody>
      </p:sp>
      <p:sp>
        <p:nvSpPr>
          <p:cNvPr id="78" name="Google Shape;78;p1"/>
          <p:cNvSpPr txBox="1"/>
          <p:nvPr/>
        </p:nvSpPr>
        <p:spPr>
          <a:xfrm>
            <a:off x="672725" y="9105550"/>
            <a:ext cx="11060700" cy="677400"/>
          </a:xfrm>
          <a:prstGeom prst="rect">
            <a:avLst/>
          </a:prstGeom>
          <a:noFill/>
          <a:ln>
            <a:noFill/>
          </a:ln>
        </p:spPr>
        <p:txBody>
          <a:bodyPr spcFirstLastPara="1" wrap="square" lIns="0" tIns="0" rIns="0" bIns="0" anchor="t" anchorCtr="0">
            <a:spAutoFit/>
          </a:bodyPr>
          <a:lstStyle/>
          <a:p>
            <a:pPr marL="0" marR="0" lvl="0" indent="0" algn="l" rtl="0">
              <a:lnSpc>
                <a:spcPct val="139977"/>
              </a:lnSpc>
              <a:spcBef>
                <a:spcPts val="0"/>
              </a:spcBef>
              <a:spcAft>
                <a:spcPts val="0"/>
              </a:spcAft>
              <a:buClr>
                <a:srgbClr val="000000"/>
              </a:buClr>
              <a:buSzPts val="4400"/>
              <a:buFont typeface="Arial"/>
              <a:buNone/>
            </a:pPr>
            <a:r>
              <a:rPr lang="zh-CN" sz="4400" b="1"/>
              <a:t>梁</a:t>
            </a:r>
            <a:r>
              <a:rPr lang="zh-CN" sz="4400" b="1" i="0" u="none" strike="noStrike" cap="none">
                <a:solidFill>
                  <a:srgbClr val="000000"/>
                </a:solidFill>
                <a:latin typeface="Arial"/>
                <a:ea typeface="Arial"/>
                <a:cs typeface="Arial"/>
                <a:sym typeface="Arial"/>
              </a:rPr>
              <a:t>浩立</a:t>
            </a:r>
            <a:r>
              <a:rPr lang="zh-CN" sz="4400" b="1"/>
              <a:t>医师</a:t>
            </a:r>
            <a:r>
              <a:rPr lang="zh-CN" sz="4400" b="1" i="0" u="none" strike="noStrike" cap="none">
                <a:solidFill>
                  <a:srgbClr val="000000"/>
                </a:solidFill>
                <a:latin typeface="Arial"/>
                <a:ea typeface="Arial"/>
                <a:cs typeface="Arial"/>
                <a:sym typeface="Arial"/>
              </a:rPr>
              <a:t>，郭奕陽</a:t>
            </a:r>
            <a:r>
              <a:rPr lang="zh-CN" sz="4400" b="1"/>
              <a:t>医师，李嘉瑄医师</a:t>
            </a:r>
            <a:endParaRPr sz="4400" b="1"/>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pic>
        <p:nvPicPr>
          <p:cNvPr id="83" name="Google Shape;83;p2"/>
          <p:cNvPicPr preferRelativeResize="0"/>
          <p:nvPr/>
        </p:nvPicPr>
        <p:blipFill rotWithShape="1">
          <a:blip r:embed="rId3">
            <a:alphaModFix/>
          </a:blip>
          <a:srcRect/>
          <a:stretch/>
        </p:blipFill>
        <p:spPr>
          <a:xfrm>
            <a:off x="0" y="0"/>
            <a:ext cx="18288000" cy="10287000"/>
          </a:xfrm>
          <a:prstGeom prst="rect">
            <a:avLst/>
          </a:prstGeom>
          <a:noFill/>
          <a:ln>
            <a:noFill/>
          </a:ln>
        </p:spPr>
      </p:pic>
      <p:cxnSp>
        <p:nvCxnSpPr>
          <p:cNvPr id="84" name="Google Shape;84;p2"/>
          <p:cNvCxnSpPr/>
          <p:nvPr/>
        </p:nvCxnSpPr>
        <p:spPr>
          <a:xfrm>
            <a:off x="25" y="3848375"/>
            <a:ext cx="7173000" cy="19200"/>
          </a:xfrm>
          <a:prstGeom prst="straightConnector1">
            <a:avLst/>
          </a:prstGeom>
          <a:noFill/>
          <a:ln w="19050" cap="flat" cmpd="sng">
            <a:solidFill>
              <a:srgbClr val="373236"/>
            </a:solidFill>
            <a:prstDash val="solid"/>
            <a:round/>
            <a:headEnd type="none" w="sm" len="sm"/>
            <a:tailEnd type="none" w="sm" len="sm"/>
          </a:ln>
        </p:spPr>
      </p:cxnSp>
      <p:cxnSp>
        <p:nvCxnSpPr>
          <p:cNvPr id="85" name="Google Shape;85;p2"/>
          <p:cNvCxnSpPr/>
          <p:nvPr/>
        </p:nvCxnSpPr>
        <p:spPr>
          <a:xfrm>
            <a:off x="24" y="4907497"/>
            <a:ext cx="7173000" cy="19200"/>
          </a:xfrm>
          <a:prstGeom prst="straightConnector1">
            <a:avLst/>
          </a:prstGeom>
          <a:noFill/>
          <a:ln w="19050" cap="flat" cmpd="sng">
            <a:solidFill>
              <a:srgbClr val="373236"/>
            </a:solidFill>
            <a:prstDash val="solid"/>
            <a:round/>
            <a:headEnd type="none" w="sm" len="sm"/>
            <a:tailEnd type="none" w="sm" len="sm"/>
          </a:ln>
        </p:spPr>
      </p:cxnSp>
      <p:cxnSp>
        <p:nvCxnSpPr>
          <p:cNvPr id="86" name="Google Shape;86;p2"/>
          <p:cNvCxnSpPr/>
          <p:nvPr/>
        </p:nvCxnSpPr>
        <p:spPr>
          <a:xfrm>
            <a:off x="22" y="5966619"/>
            <a:ext cx="7173000" cy="19200"/>
          </a:xfrm>
          <a:prstGeom prst="straightConnector1">
            <a:avLst/>
          </a:prstGeom>
          <a:noFill/>
          <a:ln w="19050" cap="flat" cmpd="sng">
            <a:solidFill>
              <a:srgbClr val="373236"/>
            </a:solidFill>
            <a:prstDash val="solid"/>
            <a:round/>
            <a:headEnd type="none" w="sm" len="sm"/>
            <a:tailEnd type="none" w="sm" len="sm"/>
          </a:ln>
        </p:spPr>
      </p:cxnSp>
      <p:cxnSp>
        <p:nvCxnSpPr>
          <p:cNvPr id="87" name="Google Shape;87;p2"/>
          <p:cNvCxnSpPr/>
          <p:nvPr/>
        </p:nvCxnSpPr>
        <p:spPr>
          <a:xfrm>
            <a:off x="10646" y="6949550"/>
            <a:ext cx="7173000" cy="19200"/>
          </a:xfrm>
          <a:prstGeom prst="straightConnector1">
            <a:avLst/>
          </a:prstGeom>
          <a:noFill/>
          <a:ln w="19050" cap="flat" cmpd="sng">
            <a:solidFill>
              <a:srgbClr val="373236"/>
            </a:solidFill>
            <a:prstDash val="solid"/>
            <a:round/>
            <a:headEnd type="none" w="sm" len="sm"/>
            <a:tailEnd type="none" w="sm" len="sm"/>
          </a:ln>
        </p:spPr>
      </p:cxnSp>
      <p:sp>
        <p:nvSpPr>
          <p:cNvPr id="88" name="Google Shape;88;p2"/>
          <p:cNvSpPr txBox="1"/>
          <p:nvPr/>
        </p:nvSpPr>
        <p:spPr>
          <a:xfrm>
            <a:off x="1028700" y="847725"/>
            <a:ext cx="4881000" cy="193890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9000"/>
              <a:buFont typeface="Arial"/>
              <a:buNone/>
            </a:pPr>
            <a:r>
              <a:rPr lang="zh-CN" sz="9000" b="1" i="0" u="none" strike="noStrike" cap="none">
                <a:solidFill>
                  <a:srgbClr val="7A8B6F"/>
                </a:solidFill>
                <a:latin typeface="Exo 2"/>
                <a:ea typeface="Exo 2"/>
                <a:cs typeface="Exo 2"/>
                <a:sym typeface="Exo 2"/>
              </a:rPr>
              <a:t>目录</a:t>
            </a:r>
            <a:endParaRPr sz="1400" b="0" i="0" u="none" strike="noStrike" cap="none">
              <a:solidFill>
                <a:srgbClr val="000000"/>
              </a:solidFill>
              <a:latin typeface="Arial"/>
              <a:ea typeface="Arial"/>
              <a:cs typeface="Arial"/>
              <a:sym typeface="Arial"/>
            </a:endParaRPr>
          </a:p>
        </p:txBody>
      </p:sp>
      <p:sp>
        <p:nvSpPr>
          <p:cNvPr id="89" name="Google Shape;89;p2"/>
          <p:cNvSpPr txBox="1"/>
          <p:nvPr/>
        </p:nvSpPr>
        <p:spPr>
          <a:xfrm>
            <a:off x="723898" y="2978875"/>
            <a:ext cx="6667500" cy="69270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4500"/>
              <a:buFont typeface="Arial"/>
              <a:buNone/>
            </a:pPr>
            <a:r>
              <a:rPr lang="zh-CN" sz="4500" b="0" i="0" u="none" strike="noStrike" cap="none">
                <a:solidFill>
                  <a:srgbClr val="373236"/>
                </a:solidFill>
                <a:latin typeface="Cormorant Garamond"/>
                <a:ea typeface="Cormorant Garamond"/>
                <a:cs typeface="Cormorant Garamond"/>
                <a:sym typeface="Cormorant Garamond"/>
              </a:rPr>
              <a:t>高尿酸血症</a:t>
            </a:r>
            <a:r>
              <a:rPr lang="zh-CN" sz="4500">
                <a:solidFill>
                  <a:srgbClr val="373236"/>
                </a:solidFill>
                <a:latin typeface="Cormorant Garamond"/>
                <a:ea typeface="Cormorant Garamond"/>
                <a:cs typeface="Cormorant Garamond"/>
                <a:sym typeface="Cormorant Garamond"/>
              </a:rPr>
              <a:t>及痛风</a:t>
            </a:r>
            <a:r>
              <a:rPr lang="zh-CN" sz="4500" b="0" i="0" u="none" strike="noStrike" cap="none">
                <a:solidFill>
                  <a:srgbClr val="373236"/>
                </a:solidFill>
                <a:latin typeface="Cormorant Garamond"/>
                <a:ea typeface="Cormorant Garamond"/>
                <a:cs typeface="Cormorant Garamond"/>
                <a:sym typeface="Cormorant Garamond"/>
              </a:rPr>
              <a:t>的定义</a:t>
            </a:r>
            <a:endParaRPr sz="1400" b="0" i="0" u="none" strike="noStrike" cap="none">
              <a:solidFill>
                <a:srgbClr val="000000"/>
              </a:solidFill>
              <a:latin typeface="Arial"/>
              <a:ea typeface="Arial"/>
              <a:cs typeface="Arial"/>
              <a:sym typeface="Arial"/>
            </a:endParaRPr>
          </a:p>
        </p:txBody>
      </p:sp>
      <p:sp>
        <p:nvSpPr>
          <p:cNvPr id="90" name="Google Shape;90;p2"/>
          <p:cNvSpPr txBox="1"/>
          <p:nvPr/>
        </p:nvSpPr>
        <p:spPr>
          <a:xfrm>
            <a:off x="723900" y="4064901"/>
            <a:ext cx="5746500" cy="69270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4500"/>
              <a:buFont typeface="Arial"/>
              <a:buNone/>
            </a:pPr>
            <a:r>
              <a:rPr lang="zh-CN" sz="4500">
                <a:solidFill>
                  <a:srgbClr val="373236"/>
                </a:solidFill>
                <a:latin typeface="Cormorant Garamond"/>
                <a:ea typeface="Cormorant Garamond"/>
                <a:cs typeface="Cormorant Garamond"/>
                <a:sym typeface="Cormorant Garamond"/>
              </a:rPr>
              <a:t>导致</a:t>
            </a:r>
            <a:r>
              <a:rPr lang="zh-CN" sz="4500" b="0" i="0" u="none" strike="noStrike" cap="none">
                <a:solidFill>
                  <a:srgbClr val="373236"/>
                </a:solidFill>
                <a:latin typeface="Cormorant Garamond"/>
                <a:ea typeface="Cormorant Garamond"/>
                <a:cs typeface="Cormorant Garamond"/>
                <a:sym typeface="Cormorant Garamond"/>
              </a:rPr>
              <a:t>高尿酸的</a:t>
            </a:r>
            <a:r>
              <a:rPr lang="zh-CN" sz="4500">
                <a:solidFill>
                  <a:srgbClr val="373236"/>
                </a:solidFill>
                <a:latin typeface="Cormorant Garamond"/>
                <a:ea typeface="Cormorant Garamond"/>
                <a:cs typeface="Cormorant Garamond"/>
                <a:sym typeface="Cormorant Garamond"/>
              </a:rPr>
              <a:t>主要病因</a:t>
            </a:r>
            <a:endParaRPr sz="1400" b="0" i="0" u="none" strike="noStrike" cap="none">
              <a:solidFill>
                <a:srgbClr val="000000"/>
              </a:solidFill>
              <a:latin typeface="Arial"/>
              <a:ea typeface="Arial"/>
              <a:cs typeface="Arial"/>
              <a:sym typeface="Arial"/>
            </a:endParaRPr>
          </a:p>
        </p:txBody>
      </p:sp>
      <p:sp>
        <p:nvSpPr>
          <p:cNvPr id="91" name="Google Shape;91;p2"/>
          <p:cNvSpPr txBox="1"/>
          <p:nvPr/>
        </p:nvSpPr>
        <p:spPr>
          <a:xfrm>
            <a:off x="723925" y="5074733"/>
            <a:ext cx="5905500" cy="69270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4500"/>
              <a:buFont typeface="Arial"/>
              <a:buNone/>
            </a:pPr>
            <a:r>
              <a:rPr lang="zh-CN" sz="4500" b="0" i="0" u="none" strike="noStrike" cap="none">
                <a:solidFill>
                  <a:srgbClr val="373236"/>
                </a:solidFill>
                <a:latin typeface="Cormorant Garamond"/>
                <a:ea typeface="Cormorant Garamond"/>
                <a:cs typeface="Cormorant Garamond"/>
                <a:sym typeface="Cormorant Garamond"/>
              </a:rPr>
              <a:t>痛风的中西医治疗</a:t>
            </a:r>
            <a:endParaRPr sz="1400" b="0" i="0" u="none" strike="noStrike" cap="none">
              <a:solidFill>
                <a:srgbClr val="000000"/>
              </a:solidFill>
              <a:latin typeface="Arial"/>
              <a:ea typeface="Arial"/>
              <a:cs typeface="Arial"/>
              <a:sym typeface="Arial"/>
            </a:endParaRPr>
          </a:p>
        </p:txBody>
      </p:sp>
      <p:sp>
        <p:nvSpPr>
          <p:cNvPr id="92" name="Google Shape;92;p2"/>
          <p:cNvSpPr txBox="1"/>
          <p:nvPr/>
        </p:nvSpPr>
        <p:spPr>
          <a:xfrm>
            <a:off x="723925" y="6144050"/>
            <a:ext cx="8925900" cy="69270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4500"/>
              <a:buFont typeface="Arial"/>
              <a:buNone/>
            </a:pPr>
            <a:r>
              <a:rPr lang="zh-CN" sz="4500">
                <a:solidFill>
                  <a:srgbClr val="373236"/>
                </a:solidFill>
                <a:latin typeface="Cormorant Garamond"/>
                <a:ea typeface="Cormorant Garamond"/>
                <a:cs typeface="Cormorant Garamond"/>
                <a:sym typeface="Cormorant Garamond"/>
              </a:rPr>
              <a:t>中医治疗痛风性关节炎的用药规律</a:t>
            </a:r>
            <a:endParaRPr sz="1400" b="0" i="0" u="none" strike="noStrike" cap="none">
              <a:solidFill>
                <a:srgbClr val="000000"/>
              </a:solidFill>
              <a:latin typeface="Arial"/>
              <a:ea typeface="Arial"/>
              <a:cs typeface="Arial"/>
              <a:sym typeface="Arial"/>
            </a:endParaRPr>
          </a:p>
        </p:txBody>
      </p:sp>
      <p:sp>
        <p:nvSpPr>
          <p:cNvPr id="93" name="Google Shape;93;p2"/>
          <p:cNvSpPr txBox="1"/>
          <p:nvPr/>
        </p:nvSpPr>
        <p:spPr>
          <a:xfrm>
            <a:off x="723925" y="7126975"/>
            <a:ext cx="8115300" cy="166230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4500"/>
              <a:buFont typeface="Arial"/>
              <a:buNone/>
            </a:pPr>
            <a:r>
              <a:rPr lang="zh-CN" sz="4500">
                <a:solidFill>
                  <a:srgbClr val="373236"/>
                </a:solidFill>
                <a:latin typeface="Cormorant Garamond"/>
                <a:ea typeface="Cormorant Garamond"/>
                <a:cs typeface="Cormorant Garamond"/>
                <a:sym typeface="Cormorant Garamond"/>
              </a:rPr>
              <a:t>中药方剂及西药</a:t>
            </a:r>
            <a:r>
              <a:rPr lang="zh-CN" sz="4500" b="0" i="0" u="none" strike="noStrike" cap="none">
                <a:solidFill>
                  <a:srgbClr val="373236"/>
                </a:solidFill>
                <a:latin typeface="Cormorant Garamond"/>
                <a:ea typeface="Cormorant Garamond"/>
                <a:cs typeface="Cormorant Garamond"/>
                <a:sym typeface="Cormorant Garamond"/>
              </a:rPr>
              <a:t>治疗</a:t>
            </a:r>
            <a:endParaRPr sz="4500" b="0" i="0" u="none" strike="noStrike" cap="none">
              <a:solidFill>
                <a:srgbClr val="373236"/>
              </a:solidFill>
              <a:latin typeface="Cormorant Garamond"/>
              <a:ea typeface="Cormorant Garamond"/>
              <a:cs typeface="Cormorant Garamond"/>
              <a:sym typeface="Cormorant Garamond"/>
            </a:endParaRPr>
          </a:p>
          <a:p>
            <a:pPr marL="0" marR="0" lvl="0" indent="0" algn="l" rtl="0">
              <a:lnSpc>
                <a:spcPct val="140000"/>
              </a:lnSpc>
              <a:spcBef>
                <a:spcPts val="0"/>
              </a:spcBef>
              <a:spcAft>
                <a:spcPts val="0"/>
              </a:spcAft>
              <a:buClr>
                <a:srgbClr val="000000"/>
              </a:buClr>
              <a:buSzPts val="4500"/>
              <a:buFont typeface="Arial"/>
              <a:buNone/>
            </a:pPr>
            <a:r>
              <a:rPr lang="zh-CN" sz="4500">
                <a:solidFill>
                  <a:srgbClr val="373236"/>
                </a:solidFill>
                <a:latin typeface="Cormorant Garamond"/>
                <a:ea typeface="Cormorant Garamond"/>
                <a:cs typeface="Cormorant Garamond"/>
                <a:sym typeface="Cormorant Garamond"/>
              </a:rPr>
              <a:t>急慢性痛风性关节炎的相关</a:t>
            </a:r>
            <a:r>
              <a:rPr lang="zh-CN" sz="4500" b="0" i="0" u="none" strike="noStrike" cap="none">
                <a:solidFill>
                  <a:srgbClr val="373236"/>
                </a:solidFill>
                <a:latin typeface="Cormorant Garamond"/>
                <a:ea typeface="Cormorant Garamond"/>
                <a:cs typeface="Cormorant Garamond"/>
                <a:sym typeface="Cormorant Garamond"/>
              </a:rPr>
              <a:t>研究</a:t>
            </a:r>
            <a:endParaRPr sz="4500" b="0" i="0" u="none" strike="noStrike" cap="none">
              <a:solidFill>
                <a:srgbClr val="373236"/>
              </a:solidFill>
              <a:latin typeface="Cormorant Garamond"/>
              <a:ea typeface="Cormorant Garamond"/>
              <a:cs typeface="Cormorant Garamond"/>
              <a:sym typeface="Cormorant Garamond"/>
            </a:endParaRPr>
          </a:p>
        </p:txBody>
      </p:sp>
      <p:grpSp>
        <p:nvGrpSpPr>
          <p:cNvPr id="94" name="Google Shape;94;p2"/>
          <p:cNvGrpSpPr/>
          <p:nvPr/>
        </p:nvGrpSpPr>
        <p:grpSpPr>
          <a:xfrm>
            <a:off x="9841005" y="5706325"/>
            <a:ext cx="8434799" cy="4580675"/>
            <a:chOff x="8449071" y="3620789"/>
            <a:chExt cx="9131536" cy="4580675"/>
          </a:xfrm>
        </p:grpSpPr>
        <p:pic>
          <p:nvPicPr>
            <p:cNvPr id="95" name="Google Shape;95;p2"/>
            <p:cNvPicPr preferRelativeResize="0"/>
            <p:nvPr/>
          </p:nvPicPr>
          <p:blipFill rotWithShape="1">
            <a:blip r:embed="rId4">
              <a:alphaModFix/>
            </a:blip>
            <a:srcRect l="59390" t="12931" b="5581"/>
            <a:stretch/>
          </p:blipFill>
          <p:spPr>
            <a:xfrm>
              <a:off x="13658850" y="3620789"/>
              <a:ext cx="3921757" cy="4580675"/>
            </a:xfrm>
            <a:prstGeom prst="rect">
              <a:avLst/>
            </a:prstGeom>
            <a:noFill/>
            <a:ln>
              <a:noFill/>
            </a:ln>
          </p:spPr>
        </p:pic>
        <p:pic>
          <p:nvPicPr>
            <p:cNvPr id="96" name="Google Shape;96;p2" descr="虎杖粉有哪些功效和作用?-盖德问答-化工人互助问答社区"/>
            <p:cNvPicPr preferRelativeResize="0"/>
            <p:nvPr/>
          </p:nvPicPr>
          <p:blipFill rotWithShape="1">
            <a:blip r:embed="rId5">
              <a:alphaModFix/>
            </a:blip>
            <a:srcRect/>
            <a:stretch/>
          </p:blipFill>
          <p:spPr>
            <a:xfrm>
              <a:off x="8449071" y="3620789"/>
              <a:ext cx="5209779" cy="4580675"/>
            </a:xfrm>
            <a:prstGeom prst="rect">
              <a:avLst/>
            </a:prstGeom>
            <a:noFill/>
            <a:ln>
              <a:noFill/>
            </a:ln>
          </p:spPr>
        </p:pic>
      </p:grpSp>
      <p:cxnSp>
        <p:nvCxnSpPr>
          <p:cNvPr id="97" name="Google Shape;97;p2"/>
          <p:cNvCxnSpPr/>
          <p:nvPr/>
        </p:nvCxnSpPr>
        <p:spPr>
          <a:xfrm>
            <a:off x="-117342" y="8941675"/>
            <a:ext cx="7173000" cy="19200"/>
          </a:xfrm>
          <a:prstGeom prst="straightConnector1">
            <a:avLst/>
          </a:prstGeom>
          <a:noFill/>
          <a:ln w="19050" cap="flat" cmpd="sng">
            <a:solidFill>
              <a:srgbClr val="373236"/>
            </a:solidFill>
            <a:prstDash val="solid"/>
            <a:round/>
            <a:headEnd type="none" w="sm" len="sm"/>
            <a:tailEnd type="none" w="sm" len="sm"/>
          </a:ln>
        </p:spPr>
      </p:cxnSp>
      <p:cxnSp>
        <p:nvCxnSpPr>
          <p:cNvPr id="98" name="Google Shape;98;p2"/>
          <p:cNvCxnSpPr/>
          <p:nvPr/>
        </p:nvCxnSpPr>
        <p:spPr>
          <a:xfrm>
            <a:off x="33" y="9930425"/>
            <a:ext cx="7173000" cy="19200"/>
          </a:xfrm>
          <a:prstGeom prst="straightConnector1">
            <a:avLst/>
          </a:prstGeom>
          <a:noFill/>
          <a:ln w="19050" cap="flat" cmpd="sng">
            <a:solidFill>
              <a:srgbClr val="373236"/>
            </a:solidFill>
            <a:prstDash val="solid"/>
            <a:round/>
            <a:headEnd type="none" w="sm" len="sm"/>
            <a:tailEnd type="none" w="sm" len="sm"/>
          </a:ln>
        </p:spPr>
      </p:cxnSp>
      <p:sp>
        <p:nvSpPr>
          <p:cNvPr id="99" name="Google Shape;99;p2"/>
          <p:cNvSpPr txBox="1"/>
          <p:nvPr/>
        </p:nvSpPr>
        <p:spPr>
          <a:xfrm>
            <a:off x="647725" y="9003300"/>
            <a:ext cx="8278200" cy="877200"/>
          </a:xfrm>
          <a:prstGeom prst="rect">
            <a:avLst/>
          </a:prstGeom>
          <a:noFill/>
          <a:ln>
            <a:noFill/>
          </a:ln>
        </p:spPr>
        <p:txBody>
          <a:bodyPr spcFirstLastPara="1" wrap="square" lIns="91425" tIns="91425" rIns="91425" bIns="91425" anchor="t" anchorCtr="0">
            <a:spAutoFit/>
          </a:bodyPr>
          <a:lstStyle/>
          <a:p>
            <a:pPr marL="0" lvl="0" indent="0" algn="l" rtl="0">
              <a:lnSpc>
                <a:spcPct val="140000"/>
              </a:lnSpc>
              <a:spcBef>
                <a:spcPts val="0"/>
              </a:spcBef>
              <a:spcAft>
                <a:spcPts val="0"/>
              </a:spcAft>
              <a:buNone/>
            </a:pPr>
            <a:r>
              <a:rPr lang="zh-CN" sz="4500">
                <a:solidFill>
                  <a:schemeClr val="dk1"/>
                </a:solidFill>
                <a:latin typeface="Cormorant Garamond"/>
                <a:ea typeface="Cormorant Garamond"/>
                <a:cs typeface="Cormorant Garamond"/>
                <a:sym typeface="Cormorant Garamond"/>
              </a:rPr>
              <a:t>结语及讨论</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104" name="Google Shape;104;p3"/>
          <p:cNvPicPr preferRelativeResize="0"/>
          <p:nvPr/>
        </p:nvPicPr>
        <p:blipFill rotWithShape="1">
          <a:blip r:embed="rId3">
            <a:alphaModFix/>
          </a:blip>
          <a:srcRect/>
          <a:stretch/>
        </p:blipFill>
        <p:spPr>
          <a:xfrm>
            <a:off x="-7749" y="0"/>
            <a:ext cx="18288000" cy="10287000"/>
          </a:xfrm>
          <a:prstGeom prst="rect">
            <a:avLst/>
          </a:prstGeom>
          <a:noFill/>
          <a:ln>
            <a:noFill/>
          </a:ln>
        </p:spPr>
      </p:pic>
      <p:pic>
        <p:nvPicPr>
          <p:cNvPr id="105" name="Google Shape;105;p3"/>
          <p:cNvPicPr preferRelativeResize="0"/>
          <p:nvPr/>
        </p:nvPicPr>
        <p:blipFill rotWithShape="1">
          <a:blip r:embed="rId4">
            <a:alphaModFix/>
          </a:blip>
          <a:srcRect/>
          <a:stretch/>
        </p:blipFill>
        <p:spPr>
          <a:xfrm>
            <a:off x="69312" y="1959947"/>
            <a:ext cx="11150600" cy="7808912"/>
          </a:xfrm>
          <a:prstGeom prst="rect">
            <a:avLst/>
          </a:prstGeom>
          <a:noFill/>
          <a:ln>
            <a:noFill/>
          </a:ln>
        </p:spPr>
      </p:pic>
      <p:sp>
        <p:nvSpPr>
          <p:cNvPr id="106" name="Google Shape;106;p3"/>
          <p:cNvSpPr txBox="1"/>
          <p:nvPr/>
        </p:nvSpPr>
        <p:spPr>
          <a:xfrm>
            <a:off x="3872182" y="312238"/>
            <a:ext cx="10528200" cy="1077300"/>
          </a:xfrm>
          <a:prstGeom prst="rect">
            <a:avLst/>
          </a:prstGeom>
          <a:noFill/>
          <a:ln>
            <a:noFill/>
          </a:ln>
        </p:spPr>
        <p:txBody>
          <a:bodyPr spcFirstLastPara="1" wrap="square" lIns="0" tIns="0" rIns="0" bIns="0" anchor="t" anchorCtr="0">
            <a:spAutoFit/>
          </a:bodyPr>
          <a:lstStyle/>
          <a:p>
            <a:pPr marL="0" marR="0" lvl="0" indent="0" algn="ctr" rtl="0">
              <a:lnSpc>
                <a:spcPct val="140005"/>
              </a:lnSpc>
              <a:spcBef>
                <a:spcPts val="0"/>
              </a:spcBef>
              <a:spcAft>
                <a:spcPts val="0"/>
              </a:spcAft>
              <a:buClr>
                <a:srgbClr val="000000"/>
              </a:buClr>
              <a:buSzPts val="6999"/>
              <a:buFont typeface="Arial"/>
              <a:buNone/>
            </a:pPr>
            <a:r>
              <a:rPr lang="zh-CN" sz="6999" b="1" i="0" u="none" strike="noStrike" cap="none">
                <a:solidFill>
                  <a:srgbClr val="373236"/>
                </a:solidFill>
                <a:latin typeface="Exo 2"/>
                <a:ea typeface="Exo 2"/>
                <a:cs typeface="Exo 2"/>
                <a:sym typeface="Exo 2"/>
              </a:rPr>
              <a:t>定义</a:t>
            </a:r>
            <a:endParaRPr sz="1400" b="0" i="0" u="none" strike="noStrike" cap="none">
              <a:solidFill>
                <a:srgbClr val="000000"/>
              </a:solidFill>
              <a:latin typeface="Arial"/>
              <a:ea typeface="Arial"/>
              <a:cs typeface="Arial"/>
              <a:sym typeface="Arial"/>
            </a:endParaRPr>
          </a:p>
        </p:txBody>
      </p:sp>
      <p:sp>
        <p:nvSpPr>
          <p:cNvPr id="107" name="Google Shape;107;p3"/>
          <p:cNvSpPr txBox="1"/>
          <p:nvPr/>
        </p:nvSpPr>
        <p:spPr>
          <a:xfrm>
            <a:off x="203850" y="2590038"/>
            <a:ext cx="11150700" cy="6841800"/>
          </a:xfrm>
          <a:prstGeom prst="rect">
            <a:avLst/>
          </a:prstGeom>
          <a:noFill/>
          <a:ln>
            <a:noFill/>
          </a:ln>
        </p:spPr>
        <p:txBody>
          <a:bodyPr spcFirstLastPara="1" wrap="square" lIns="0" tIns="0" rIns="0" bIns="0" anchor="t" anchorCtr="0">
            <a:spAutoFit/>
          </a:bodyPr>
          <a:lstStyle/>
          <a:p>
            <a:pPr marL="457200" marR="0" lvl="0" indent="-457200" algn="just" rtl="0">
              <a:lnSpc>
                <a:spcPct val="150000"/>
              </a:lnSpc>
              <a:spcBef>
                <a:spcPts val="0"/>
              </a:spcBef>
              <a:spcAft>
                <a:spcPts val="0"/>
              </a:spcAft>
              <a:buClr>
                <a:srgbClr val="000000"/>
              </a:buClr>
              <a:buSzPts val="3500"/>
              <a:buFont typeface="Courier New"/>
              <a:buChar char="o"/>
            </a:pPr>
            <a:r>
              <a:rPr lang="zh-CN" sz="3500" b="0" i="0" u="none" strike="noStrike" cap="none">
                <a:solidFill>
                  <a:srgbClr val="000000"/>
                </a:solidFill>
                <a:latin typeface="Arial"/>
                <a:ea typeface="Arial"/>
                <a:cs typeface="Arial"/>
                <a:sym typeface="Arial"/>
              </a:rPr>
              <a:t>高尿酸血症是嘌呤代谢紊乱引起的代谢性疾病</a:t>
            </a:r>
            <a:endParaRPr sz="3500" b="0" i="0" u="none" strike="noStrike" cap="none">
              <a:solidFill>
                <a:srgbClr val="000000"/>
              </a:solidFill>
              <a:latin typeface="Arial"/>
              <a:ea typeface="Arial"/>
              <a:cs typeface="Arial"/>
              <a:sym typeface="Arial"/>
            </a:endParaRPr>
          </a:p>
          <a:p>
            <a:pPr marL="457200" marR="0" lvl="0" indent="-457200" algn="just" rtl="0">
              <a:lnSpc>
                <a:spcPct val="150000"/>
              </a:lnSpc>
              <a:spcBef>
                <a:spcPts val="0"/>
              </a:spcBef>
              <a:spcAft>
                <a:spcPts val="0"/>
              </a:spcAft>
              <a:buClr>
                <a:srgbClr val="000000"/>
              </a:buClr>
              <a:buSzPts val="3500"/>
              <a:buFont typeface="Courier New"/>
              <a:buChar char="o"/>
            </a:pPr>
            <a:r>
              <a:rPr lang="zh-CN" sz="3500" b="0" i="0" u="none" strike="noStrike" cap="none">
                <a:solidFill>
                  <a:srgbClr val="000000"/>
                </a:solidFill>
                <a:latin typeface="Arial"/>
                <a:ea typeface="Arial"/>
                <a:cs typeface="Arial"/>
                <a:sym typeface="Arial"/>
              </a:rPr>
              <a:t>因尿酸产生过多和/或尿酸排泄减少，</a:t>
            </a:r>
            <a:r>
              <a:rPr lang="zh-CN" sz="3600" b="0" i="0" u="none" strike="noStrike" cap="none">
                <a:solidFill>
                  <a:srgbClr val="000000"/>
                </a:solidFill>
                <a:latin typeface="Arial"/>
                <a:ea typeface="Arial"/>
                <a:cs typeface="Arial"/>
                <a:sym typeface="Arial"/>
              </a:rPr>
              <a:t>血尿酸浓度增高，过多的尿酸钠结晶沉积于关节内、关节周围、肾脏等部位，引起急/慢性炎症及组织损伤</a:t>
            </a:r>
            <a:r>
              <a:rPr lang="zh-CN" sz="3600"/>
              <a:t>，即痛风</a:t>
            </a:r>
            <a:r>
              <a:rPr lang="zh-CN" sz="3600" b="0" i="0" u="none" strike="noStrike" cap="none">
                <a:solidFill>
                  <a:srgbClr val="000000"/>
                </a:solidFill>
                <a:latin typeface="Arial"/>
                <a:ea typeface="Arial"/>
                <a:cs typeface="Arial"/>
                <a:sym typeface="Arial"/>
              </a:rPr>
              <a:t>。</a:t>
            </a:r>
            <a:endParaRPr sz="3600" b="0" i="0" u="none" strike="noStrike" cap="none">
              <a:solidFill>
                <a:srgbClr val="000000"/>
              </a:solidFill>
              <a:latin typeface="Arial"/>
              <a:ea typeface="Arial"/>
              <a:cs typeface="Arial"/>
              <a:sym typeface="Arial"/>
            </a:endParaRPr>
          </a:p>
          <a:p>
            <a:pPr marL="457200" marR="0" lvl="0" indent="-457200" algn="just" rtl="0">
              <a:lnSpc>
                <a:spcPct val="150000"/>
              </a:lnSpc>
              <a:spcBef>
                <a:spcPts val="0"/>
              </a:spcBef>
              <a:spcAft>
                <a:spcPts val="0"/>
              </a:spcAft>
              <a:buClr>
                <a:srgbClr val="000000"/>
              </a:buClr>
              <a:buSzPts val="3600"/>
              <a:buFont typeface="Courier New"/>
              <a:buChar char="o"/>
            </a:pPr>
            <a:r>
              <a:rPr lang="zh-CN" sz="3600" b="0" i="0" u="none" strike="noStrike" cap="none">
                <a:solidFill>
                  <a:srgbClr val="000000"/>
                </a:solidFill>
                <a:latin typeface="Arial"/>
                <a:ea typeface="Arial"/>
                <a:cs typeface="Arial"/>
                <a:sym typeface="Arial"/>
              </a:rPr>
              <a:t>血尿酸浓度正常范围：男性</a:t>
            </a:r>
            <a:r>
              <a:rPr lang="zh-CN" sz="3600"/>
              <a:t> &lt;</a:t>
            </a:r>
            <a:r>
              <a:rPr lang="zh-CN" sz="3600" b="0" i="0" u="none" strike="noStrike" cap="none">
                <a:solidFill>
                  <a:srgbClr val="000000"/>
                </a:solidFill>
                <a:latin typeface="Arial"/>
                <a:ea typeface="Arial"/>
                <a:cs typeface="Arial"/>
                <a:sym typeface="Arial"/>
              </a:rPr>
              <a:t>7mg/dL</a:t>
            </a:r>
            <a:r>
              <a:rPr lang="zh-CN" sz="3600"/>
              <a:t>（416umol/L）</a:t>
            </a:r>
            <a:r>
              <a:rPr lang="zh-CN" sz="3600" b="0" i="0" u="none" strike="noStrike" cap="none">
                <a:solidFill>
                  <a:srgbClr val="000000"/>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a:p>
            <a:pPr marL="0" marR="0" lvl="0" indent="0" algn="just" rtl="0">
              <a:lnSpc>
                <a:spcPct val="150000"/>
              </a:lnSpc>
              <a:spcBef>
                <a:spcPts val="0"/>
              </a:spcBef>
              <a:spcAft>
                <a:spcPts val="0"/>
              </a:spcAft>
              <a:buClr>
                <a:srgbClr val="000000"/>
              </a:buClr>
              <a:buSzPts val="3600"/>
              <a:buFont typeface="Arial"/>
              <a:buNone/>
            </a:pPr>
            <a:r>
              <a:rPr lang="zh-CN" sz="3600" b="0" i="0" u="none" strike="noStrike" cap="none">
                <a:solidFill>
                  <a:srgbClr val="000000"/>
                </a:solidFill>
                <a:latin typeface="Arial"/>
                <a:ea typeface="Arial"/>
                <a:cs typeface="Arial"/>
                <a:sym typeface="Arial"/>
              </a:rPr>
              <a:t>                                        女性</a:t>
            </a:r>
            <a:r>
              <a:rPr lang="zh-CN" sz="3600"/>
              <a:t> &lt;</a:t>
            </a:r>
            <a:r>
              <a:rPr lang="zh-CN" sz="3600" b="0" i="0" u="none" strike="noStrike" cap="none">
                <a:solidFill>
                  <a:srgbClr val="000000"/>
                </a:solidFill>
                <a:latin typeface="Arial"/>
                <a:ea typeface="Arial"/>
                <a:cs typeface="Arial"/>
                <a:sym typeface="Arial"/>
              </a:rPr>
              <a:t>6mg/dL</a:t>
            </a:r>
            <a:r>
              <a:rPr lang="zh-CN" sz="3600"/>
              <a:t>（357umol/L）</a:t>
            </a:r>
            <a:endParaRPr sz="3600" b="0" i="0" u="none" strike="noStrike" cap="none">
              <a:solidFill>
                <a:srgbClr val="000000"/>
              </a:solidFill>
              <a:latin typeface="Arial"/>
              <a:ea typeface="Arial"/>
              <a:cs typeface="Arial"/>
              <a:sym typeface="Arial"/>
            </a:endParaRPr>
          </a:p>
          <a:p>
            <a:pPr marL="457200" marR="0" lvl="0" indent="-457200" algn="just" rtl="0">
              <a:lnSpc>
                <a:spcPct val="150000"/>
              </a:lnSpc>
              <a:spcBef>
                <a:spcPts val="0"/>
              </a:spcBef>
              <a:spcAft>
                <a:spcPts val="0"/>
              </a:spcAft>
              <a:buClr>
                <a:srgbClr val="000000"/>
              </a:buClr>
              <a:buSzPts val="3600"/>
              <a:buFont typeface="Courier New"/>
              <a:buChar char="o"/>
            </a:pPr>
            <a:r>
              <a:rPr lang="zh-CN" sz="3600" b="0" i="0" u="none" strike="noStrike" cap="none">
                <a:solidFill>
                  <a:srgbClr val="000000"/>
                </a:solidFill>
                <a:latin typeface="Arial"/>
                <a:ea typeface="Arial"/>
                <a:cs typeface="Arial"/>
                <a:sym typeface="Arial"/>
              </a:rPr>
              <a:t>临床可表现为关节处</a:t>
            </a:r>
            <a:r>
              <a:rPr lang="zh-CN" sz="3600" b="1" i="0" u="none" strike="noStrike" cap="none"/>
              <a:t>红、肿、热、痛</a:t>
            </a:r>
            <a:r>
              <a:rPr lang="zh-CN" sz="3600" b="0" i="0" u="none" strike="noStrike" cap="none">
                <a:solidFill>
                  <a:srgbClr val="000000"/>
                </a:solidFill>
                <a:latin typeface="Arial"/>
                <a:ea typeface="Arial"/>
                <a:cs typeface="Arial"/>
                <a:sym typeface="Arial"/>
              </a:rPr>
              <a:t>，即痛风性关节炎。</a:t>
            </a:r>
            <a:endParaRPr sz="3500" b="0" i="0" u="none" strike="noStrike" cap="none">
              <a:solidFill>
                <a:srgbClr val="000000"/>
              </a:solidFill>
              <a:latin typeface="Arial"/>
              <a:ea typeface="Arial"/>
              <a:cs typeface="Arial"/>
              <a:sym typeface="Arial"/>
            </a:endParaRPr>
          </a:p>
          <a:p>
            <a:pPr marL="0" marR="0" lvl="0" indent="0" algn="just" rtl="0">
              <a:lnSpc>
                <a:spcPct val="140016"/>
              </a:lnSpc>
              <a:spcBef>
                <a:spcPts val="0"/>
              </a:spcBef>
              <a:spcAft>
                <a:spcPts val="0"/>
              </a:spcAft>
              <a:buClr>
                <a:srgbClr val="000000"/>
              </a:buClr>
              <a:buSzPts val="1400"/>
              <a:buFont typeface="Arial"/>
              <a:buNone/>
            </a:pPr>
            <a:endParaRPr sz="1400" b="1" i="0" u="none" strike="noStrike" cap="none">
              <a:solidFill>
                <a:srgbClr val="000000"/>
              </a:solidFill>
              <a:latin typeface="Arial"/>
              <a:ea typeface="Arial"/>
              <a:cs typeface="Arial"/>
              <a:sym typeface="Arial"/>
            </a:endParaRPr>
          </a:p>
        </p:txBody>
      </p:sp>
      <p:pic>
        <p:nvPicPr>
          <p:cNvPr id="108" name="Google Shape;108;p3"/>
          <p:cNvPicPr preferRelativeResize="0"/>
          <p:nvPr/>
        </p:nvPicPr>
        <p:blipFill rotWithShape="1">
          <a:blip r:embed="rId5">
            <a:alphaModFix/>
          </a:blip>
          <a:srcRect l="3232" t="2252" r="1020" b="2501"/>
          <a:stretch/>
        </p:blipFill>
        <p:spPr>
          <a:xfrm>
            <a:off x="11354556" y="3316164"/>
            <a:ext cx="6898573" cy="459434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pic>
        <p:nvPicPr>
          <p:cNvPr id="113" name="Google Shape;113;p4"/>
          <p:cNvPicPr preferRelativeResize="0"/>
          <p:nvPr/>
        </p:nvPicPr>
        <p:blipFill rotWithShape="1">
          <a:blip r:embed="rId3">
            <a:alphaModFix/>
          </a:blip>
          <a:srcRect/>
          <a:stretch/>
        </p:blipFill>
        <p:spPr>
          <a:xfrm>
            <a:off x="0" y="0"/>
            <a:ext cx="18288000" cy="10287000"/>
          </a:xfrm>
          <a:prstGeom prst="rect">
            <a:avLst/>
          </a:prstGeom>
          <a:noFill/>
          <a:ln>
            <a:noFill/>
          </a:ln>
        </p:spPr>
      </p:pic>
      <p:sp>
        <p:nvSpPr>
          <p:cNvPr id="114" name="Google Shape;114;p4"/>
          <p:cNvSpPr/>
          <p:nvPr/>
        </p:nvSpPr>
        <p:spPr>
          <a:xfrm>
            <a:off x="241980" y="6480530"/>
            <a:ext cx="8276100" cy="3240000"/>
          </a:xfrm>
          <a:prstGeom prst="wedgeEllipseCallout">
            <a:avLst>
              <a:gd name="adj1" fmla="val 40349"/>
              <a:gd name="adj2" fmla="val -56678"/>
            </a:avLst>
          </a:prstGeom>
          <a:solidFill>
            <a:srgbClr val="F1E0C5"/>
          </a:solidFill>
          <a:ln w="25400" cap="flat" cmpd="sng">
            <a:solidFill>
              <a:srgbClr val="56465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15" name="Google Shape;115;p4"/>
          <p:cNvSpPr/>
          <p:nvPr/>
        </p:nvSpPr>
        <p:spPr>
          <a:xfrm>
            <a:off x="380999" y="2103917"/>
            <a:ext cx="6009300" cy="1828800"/>
          </a:xfrm>
          <a:prstGeom prst="wedgeEllipseCallout">
            <a:avLst>
              <a:gd name="adj1" fmla="val 42096"/>
              <a:gd name="adj2" fmla="val 55720"/>
            </a:avLst>
          </a:prstGeom>
          <a:solidFill>
            <a:srgbClr val="F1E0C5"/>
          </a:solidFill>
          <a:ln w="25400" cap="flat" cmpd="sng">
            <a:solidFill>
              <a:srgbClr val="56465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16" name="Google Shape;116;p4"/>
          <p:cNvSpPr txBox="1"/>
          <p:nvPr/>
        </p:nvSpPr>
        <p:spPr>
          <a:xfrm>
            <a:off x="4191000" y="266700"/>
            <a:ext cx="10528129" cy="1507913"/>
          </a:xfrm>
          <a:prstGeom prst="rect">
            <a:avLst/>
          </a:prstGeom>
          <a:noFill/>
          <a:ln>
            <a:noFill/>
          </a:ln>
        </p:spPr>
        <p:txBody>
          <a:bodyPr spcFirstLastPara="1" wrap="square" lIns="0" tIns="0" rIns="0" bIns="0" anchor="t" anchorCtr="0">
            <a:spAutoFit/>
          </a:bodyPr>
          <a:lstStyle/>
          <a:p>
            <a:pPr marL="0" marR="0" lvl="0" indent="0" algn="ctr" rtl="0">
              <a:lnSpc>
                <a:spcPct val="140005"/>
              </a:lnSpc>
              <a:spcBef>
                <a:spcPts val="0"/>
              </a:spcBef>
              <a:spcAft>
                <a:spcPts val="0"/>
              </a:spcAft>
              <a:buClr>
                <a:srgbClr val="000000"/>
              </a:buClr>
              <a:buSzPts val="6999"/>
              <a:buFont typeface="Arial"/>
              <a:buNone/>
            </a:pPr>
            <a:r>
              <a:rPr lang="zh-CN" sz="6999" b="1" i="0" u="none" strike="noStrike" cap="none">
                <a:solidFill>
                  <a:srgbClr val="373236"/>
                </a:solidFill>
                <a:latin typeface="Exo 2"/>
                <a:ea typeface="Exo 2"/>
                <a:cs typeface="Exo 2"/>
                <a:sym typeface="Exo 2"/>
              </a:rPr>
              <a:t>尿酸的生理意义</a:t>
            </a:r>
            <a:endParaRPr sz="1400" b="0" i="0" u="none" strike="noStrike" cap="none">
              <a:solidFill>
                <a:srgbClr val="000000"/>
              </a:solidFill>
              <a:latin typeface="Arial"/>
              <a:ea typeface="Arial"/>
              <a:cs typeface="Arial"/>
              <a:sym typeface="Arial"/>
            </a:endParaRPr>
          </a:p>
        </p:txBody>
      </p:sp>
      <p:sp>
        <p:nvSpPr>
          <p:cNvPr id="117" name="Google Shape;117;p4"/>
          <p:cNvSpPr txBox="1"/>
          <p:nvPr/>
        </p:nvSpPr>
        <p:spPr>
          <a:xfrm>
            <a:off x="639305" y="2702539"/>
            <a:ext cx="6752095" cy="807913"/>
          </a:xfrm>
          <a:prstGeom prst="rect">
            <a:avLst/>
          </a:prstGeom>
          <a:noFill/>
          <a:ln>
            <a:noFill/>
          </a:ln>
        </p:spPr>
        <p:txBody>
          <a:bodyPr spcFirstLastPara="1" wrap="square" lIns="0" tIns="0" rIns="0" bIns="0" anchor="t" anchorCtr="0">
            <a:spAutoFit/>
          </a:bodyPr>
          <a:lstStyle/>
          <a:p>
            <a:pPr marL="0" marR="0" lvl="0" indent="0" algn="just" rtl="0">
              <a:lnSpc>
                <a:spcPct val="150000"/>
              </a:lnSpc>
              <a:spcBef>
                <a:spcPts val="0"/>
              </a:spcBef>
              <a:spcAft>
                <a:spcPts val="0"/>
              </a:spcAft>
              <a:buClr>
                <a:srgbClr val="000000"/>
              </a:buClr>
              <a:buSzPts val="3500"/>
              <a:buFont typeface="Arial"/>
              <a:buNone/>
            </a:pPr>
            <a:r>
              <a:rPr lang="zh-CN" sz="3500" b="0" i="0" u="none" strike="noStrike" cap="none">
                <a:solidFill>
                  <a:srgbClr val="000000"/>
                </a:solidFill>
                <a:latin typeface="Arial"/>
                <a:ea typeface="Arial"/>
                <a:cs typeface="Arial"/>
                <a:sym typeface="Arial"/>
              </a:rPr>
              <a:t>人体内最强大的还原性物质</a:t>
            </a:r>
            <a:endParaRPr sz="3500" b="0" i="0" u="none" strike="noStrike" cap="none">
              <a:solidFill>
                <a:srgbClr val="000000"/>
              </a:solidFill>
              <a:latin typeface="Arial"/>
              <a:ea typeface="Arial"/>
              <a:cs typeface="Arial"/>
              <a:sym typeface="Arial"/>
            </a:endParaRPr>
          </a:p>
        </p:txBody>
      </p:sp>
      <p:pic>
        <p:nvPicPr>
          <p:cNvPr id="118" name="Google Shape;118;p4" descr="尿酸- 维基百科，自由的百科全书"/>
          <p:cNvPicPr preferRelativeResize="0"/>
          <p:nvPr/>
        </p:nvPicPr>
        <p:blipFill rotWithShape="1">
          <a:blip r:embed="rId4">
            <a:alphaModFix/>
          </a:blip>
          <a:srcRect/>
          <a:stretch/>
        </p:blipFill>
        <p:spPr>
          <a:xfrm>
            <a:off x="6202276" y="2741553"/>
            <a:ext cx="5438775" cy="3607511"/>
          </a:xfrm>
          <a:prstGeom prst="rect">
            <a:avLst/>
          </a:prstGeom>
          <a:noFill/>
          <a:ln>
            <a:noFill/>
          </a:ln>
        </p:spPr>
      </p:pic>
      <p:sp>
        <p:nvSpPr>
          <p:cNvPr id="119" name="Google Shape;119;p4"/>
          <p:cNvSpPr txBox="1"/>
          <p:nvPr/>
        </p:nvSpPr>
        <p:spPr>
          <a:xfrm>
            <a:off x="530454" y="7480601"/>
            <a:ext cx="7699200" cy="1346700"/>
          </a:xfrm>
          <a:prstGeom prst="rect">
            <a:avLst/>
          </a:prstGeom>
          <a:noFill/>
          <a:ln>
            <a:noFill/>
          </a:ln>
        </p:spPr>
        <p:txBody>
          <a:bodyPr spcFirstLastPara="1" wrap="square" lIns="0" tIns="0" rIns="0" bIns="0" anchor="t" anchorCtr="0">
            <a:spAutoFit/>
          </a:bodyPr>
          <a:lstStyle/>
          <a:p>
            <a:pPr marL="0" marR="0" lvl="0" indent="0" algn="just" rtl="0">
              <a:lnSpc>
                <a:spcPct val="150000"/>
              </a:lnSpc>
              <a:spcBef>
                <a:spcPts val="0"/>
              </a:spcBef>
              <a:spcAft>
                <a:spcPts val="0"/>
              </a:spcAft>
              <a:buClr>
                <a:srgbClr val="000000"/>
              </a:buClr>
              <a:buSzPts val="3500"/>
              <a:buFont typeface="Arial"/>
              <a:buNone/>
            </a:pPr>
            <a:r>
              <a:rPr lang="zh-CN" sz="3500" b="0" i="0" u="none" strike="noStrike" cap="none">
                <a:solidFill>
                  <a:srgbClr val="000000"/>
                </a:solidFill>
                <a:latin typeface="Arial"/>
                <a:ea typeface="Arial"/>
                <a:cs typeface="Arial"/>
                <a:sym typeface="Arial"/>
              </a:rPr>
              <a:t>血尿酸浓度维持在一定水平上，机体不易衰老及发生自身免疫性疾病和肿瘤等</a:t>
            </a:r>
            <a:endParaRPr sz="3500" b="0" i="0" u="none" strike="noStrike" cap="none">
              <a:solidFill>
                <a:srgbClr val="000000"/>
              </a:solidFill>
              <a:latin typeface="Arial"/>
              <a:ea typeface="Arial"/>
              <a:cs typeface="Arial"/>
              <a:sym typeface="Arial"/>
            </a:endParaRPr>
          </a:p>
        </p:txBody>
      </p:sp>
      <p:sp>
        <p:nvSpPr>
          <p:cNvPr id="120" name="Google Shape;120;p4"/>
          <p:cNvSpPr/>
          <p:nvPr/>
        </p:nvSpPr>
        <p:spPr>
          <a:xfrm>
            <a:off x="11506200" y="2068378"/>
            <a:ext cx="6009300" cy="1828800"/>
          </a:xfrm>
          <a:prstGeom prst="wedgeEllipseCallout">
            <a:avLst>
              <a:gd name="adj1" fmla="val -42755"/>
              <a:gd name="adj2" fmla="val 56568"/>
            </a:avLst>
          </a:prstGeom>
          <a:solidFill>
            <a:srgbClr val="F1E0C5"/>
          </a:solidFill>
          <a:ln w="25400" cap="flat" cmpd="sng">
            <a:solidFill>
              <a:srgbClr val="56465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21" name="Google Shape;121;p4"/>
          <p:cNvSpPr txBox="1"/>
          <p:nvPr/>
        </p:nvSpPr>
        <p:spPr>
          <a:xfrm>
            <a:off x="11612105" y="2708619"/>
            <a:ext cx="6447295" cy="807913"/>
          </a:xfrm>
          <a:prstGeom prst="rect">
            <a:avLst/>
          </a:prstGeom>
          <a:noFill/>
          <a:ln>
            <a:noFill/>
          </a:ln>
        </p:spPr>
        <p:txBody>
          <a:bodyPr spcFirstLastPara="1" wrap="square" lIns="0" tIns="0" rIns="0" bIns="0" anchor="t" anchorCtr="0">
            <a:spAutoFit/>
          </a:bodyPr>
          <a:lstStyle/>
          <a:p>
            <a:pPr marL="0" marR="0" lvl="0" indent="0" algn="just" rtl="0">
              <a:lnSpc>
                <a:spcPct val="150000"/>
              </a:lnSpc>
              <a:spcBef>
                <a:spcPts val="0"/>
              </a:spcBef>
              <a:spcAft>
                <a:spcPts val="0"/>
              </a:spcAft>
              <a:buClr>
                <a:srgbClr val="000000"/>
              </a:buClr>
              <a:buSzPts val="3500"/>
              <a:buFont typeface="Arial"/>
              <a:buNone/>
            </a:pPr>
            <a:r>
              <a:rPr lang="zh-CN" sz="3500" b="0" i="0" u="none" strike="noStrike" cap="none">
                <a:solidFill>
                  <a:srgbClr val="000000"/>
                </a:solidFill>
                <a:latin typeface="Arial"/>
                <a:ea typeface="Arial"/>
                <a:cs typeface="Arial"/>
                <a:sym typeface="Arial"/>
              </a:rPr>
              <a:t>能在低盐状态下维持正常血压</a:t>
            </a:r>
            <a:endParaRPr sz="3500" b="0" i="0" u="none" strike="noStrike" cap="none">
              <a:solidFill>
                <a:srgbClr val="000000"/>
              </a:solidFill>
              <a:latin typeface="Arial"/>
              <a:ea typeface="Arial"/>
              <a:cs typeface="Arial"/>
              <a:sym typeface="Arial"/>
            </a:endParaRPr>
          </a:p>
        </p:txBody>
      </p:sp>
      <p:sp>
        <p:nvSpPr>
          <p:cNvPr id="122" name="Google Shape;122;p4"/>
          <p:cNvSpPr/>
          <p:nvPr/>
        </p:nvSpPr>
        <p:spPr>
          <a:xfrm>
            <a:off x="10047682" y="6475407"/>
            <a:ext cx="7859400" cy="3168900"/>
          </a:xfrm>
          <a:prstGeom prst="wedgeEllipseCallout">
            <a:avLst>
              <a:gd name="adj1" fmla="val -39290"/>
              <a:gd name="adj2" fmla="val -58538"/>
            </a:avLst>
          </a:prstGeom>
          <a:solidFill>
            <a:srgbClr val="F1E0C5"/>
          </a:solidFill>
          <a:ln w="25400" cap="flat" cmpd="sng">
            <a:solidFill>
              <a:srgbClr val="56465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23" name="Google Shape;123;p4"/>
          <p:cNvSpPr txBox="1"/>
          <p:nvPr/>
        </p:nvSpPr>
        <p:spPr>
          <a:xfrm>
            <a:off x="11181075" y="7216461"/>
            <a:ext cx="6009300" cy="1346700"/>
          </a:xfrm>
          <a:prstGeom prst="rect">
            <a:avLst/>
          </a:prstGeom>
          <a:noFill/>
          <a:ln>
            <a:noFill/>
          </a:ln>
        </p:spPr>
        <p:txBody>
          <a:bodyPr spcFirstLastPara="1" wrap="square" lIns="0" tIns="0" rIns="0" bIns="0" anchor="t" anchorCtr="0">
            <a:spAutoFit/>
          </a:bodyPr>
          <a:lstStyle/>
          <a:p>
            <a:pPr marL="0" marR="0" lvl="0" indent="0" algn="just" rtl="0">
              <a:lnSpc>
                <a:spcPct val="150000"/>
              </a:lnSpc>
              <a:spcBef>
                <a:spcPts val="0"/>
              </a:spcBef>
              <a:spcAft>
                <a:spcPts val="0"/>
              </a:spcAft>
              <a:buClr>
                <a:srgbClr val="000000"/>
              </a:buClr>
              <a:buSzPts val="3500"/>
              <a:buFont typeface="Arial"/>
              <a:buNone/>
            </a:pPr>
            <a:r>
              <a:rPr lang="zh-CN" sz="3500" b="0" i="0" u="none" strike="noStrike" cap="none">
                <a:solidFill>
                  <a:srgbClr val="000000"/>
                </a:solidFill>
                <a:latin typeface="Arial"/>
                <a:ea typeface="Arial"/>
                <a:cs typeface="Arial"/>
                <a:sym typeface="Arial"/>
              </a:rPr>
              <a:t>通过清除体内有害的化合物，阻断动脉粥样硬化的发生发展</a:t>
            </a:r>
            <a:endParaRPr sz="3600" b="0" i="0" u="none" strike="noStrike" cap="none">
              <a:solidFill>
                <a:srgbClr val="000000"/>
              </a:solidFill>
              <a:latin typeface="Arial"/>
              <a:ea typeface="Arial"/>
              <a:cs typeface="Arial"/>
              <a:sym typeface="Arial"/>
            </a:endParaRPr>
          </a:p>
        </p:txBody>
      </p:sp>
      <p:sp>
        <p:nvSpPr>
          <p:cNvPr id="124" name="Google Shape;124;p4"/>
          <p:cNvSpPr txBox="1"/>
          <p:nvPr/>
        </p:nvSpPr>
        <p:spPr>
          <a:xfrm>
            <a:off x="10548950" y="9644300"/>
            <a:ext cx="76992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2500">
                <a:solidFill>
                  <a:srgbClr val="FF0000"/>
                </a:solidFill>
              </a:rPr>
              <a:t>（但因服用降尿酸药物而引起的低尿酸血症并不常见)</a:t>
            </a:r>
            <a:endParaRPr>
              <a:solidFill>
                <a:srgbClr val="FF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grpSp>
        <p:nvGrpSpPr>
          <p:cNvPr id="129" name="Google Shape;129;p5"/>
          <p:cNvGrpSpPr/>
          <p:nvPr/>
        </p:nvGrpSpPr>
        <p:grpSpPr>
          <a:xfrm>
            <a:off x="3607593" y="1986855"/>
            <a:ext cx="11444288" cy="2385626"/>
            <a:chOff x="500062" y="2448450"/>
            <a:chExt cx="11444288" cy="2385626"/>
          </a:xfrm>
        </p:grpSpPr>
        <p:sp>
          <p:nvSpPr>
            <p:cNvPr id="130" name="Google Shape;130;p5"/>
            <p:cNvSpPr txBox="1"/>
            <p:nvPr/>
          </p:nvSpPr>
          <p:spPr>
            <a:xfrm>
              <a:off x="2857500" y="3218250"/>
              <a:ext cx="2819400" cy="807913"/>
            </a:xfrm>
            <a:prstGeom prst="rect">
              <a:avLst/>
            </a:prstGeom>
            <a:noFill/>
            <a:ln>
              <a:noFill/>
            </a:ln>
          </p:spPr>
          <p:txBody>
            <a:bodyPr spcFirstLastPara="1" wrap="square" lIns="0" tIns="0" rIns="0" bIns="0" anchor="t" anchorCtr="0">
              <a:spAutoFit/>
            </a:bodyPr>
            <a:lstStyle/>
            <a:p>
              <a:pPr marL="0" marR="0" lvl="0" indent="0" algn="just" rtl="0">
                <a:lnSpc>
                  <a:spcPct val="150000"/>
                </a:lnSpc>
                <a:spcBef>
                  <a:spcPts val="0"/>
                </a:spcBef>
                <a:spcAft>
                  <a:spcPts val="0"/>
                </a:spcAft>
                <a:buClr>
                  <a:srgbClr val="000000"/>
                </a:buClr>
                <a:buSzPts val="3500"/>
                <a:buFont typeface="Arial"/>
                <a:buNone/>
              </a:pPr>
              <a:r>
                <a:rPr lang="zh-CN" sz="3500" b="0" i="0" u="none" strike="noStrike" cap="none">
                  <a:solidFill>
                    <a:srgbClr val="000000"/>
                  </a:solidFill>
                  <a:latin typeface="Arial"/>
                  <a:ea typeface="Arial"/>
                  <a:cs typeface="Arial"/>
                  <a:sym typeface="Arial"/>
                </a:rPr>
                <a:t>嘌呤代谢产物</a:t>
              </a:r>
              <a:endParaRPr sz="1400" b="1" i="0" u="none" strike="noStrike" cap="none">
                <a:solidFill>
                  <a:srgbClr val="000000"/>
                </a:solidFill>
                <a:latin typeface="Arial"/>
                <a:ea typeface="Arial"/>
                <a:cs typeface="Arial"/>
                <a:sym typeface="Arial"/>
              </a:endParaRPr>
            </a:p>
          </p:txBody>
        </p:sp>
        <p:sp>
          <p:nvSpPr>
            <p:cNvPr id="131" name="Google Shape;131;p5"/>
            <p:cNvSpPr txBox="1"/>
            <p:nvPr/>
          </p:nvSpPr>
          <p:spPr>
            <a:xfrm>
              <a:off x="500062" y="3206725"/>
              <a:ext cx="1409700" cy="807913"/>
            </a:xfrm>
            <a:prstGeom prst="rect">
              <a:avLst/>
            </a:prstGeom>
            <a:noFill/>
            <a:ln>
              <a:noFill/>
            </a:ln>
          </p:spPr>
          <p:txBody>
            <a:bodyPr spcFirstLastPara="1" wrap="square" lIns="0" tIns="0" rIns="0" bIns="0" anchor="t" anchorCtr="0">
              <a:spAutoFit/>
            </a:bodyPr>
            <a:lstStyle/>
            <a:p>
              <a:pPr marL="0" marR="0" lvl="0" indent="0" algn="just" rtl="0">
                <a:lnSpc>
                  <a:spcPct val="150000"/>
                </a:lnSpc>
                <a:spcBef>
                  <a:spcPts val="0"/>
                </a:spcBef>
                <a:spcAft>
                  <a:spcPts val="0"/>
                </a:spcAft>
                <a:buClr>
                  <a:srgbClr val="000000"/>
                </a:buClr>
                <a:buSzPts val="3500"/>
                <a:buFont typeface="Arial"/>
                <a:buNone/>
              </a:pPr>
              <a:r>
                <a:rPr lang="zh-CN" sz="3500" b="0" i="0" u="none" strike="noStrike" cap="none">
                  <a:solidFill>
                    <a:srgbClr val="000000"/>
                  </a:solidFill>
                  <a:latin typeface="Arial"/>
                  <a:ea typeface="Arial"/>
                  <a:cs typeface="Arial"/>
                  <a:sym typeface="Arial"/>
                </a:rPr>
                <a:t>尿酸</a:t>
              </a:r>
              <a:endParaRPr sz="1400" b="1" i="0" u="none" strike="noStrike" cap="none">
                <a:solidFill>
                  <a:srgbClr val="000000"/>
                </a:solidFill>
                <a:latin typeface="Arial"/>
                <a:ea typeface="Arial"/>
                <a:cs typeface="Arial"/>
                <a:sym typeface="Arial"/>
              </a:endParaRPr>
            </a:p>
          </p:txBody>
        </p:sp>
        <p:sp>
          <p:nvSpPr>
            <p:cNvPr id="132" name="Google Shape;132;p5"/>
            <p:cNvSpPr txBox="1"/>
            <p:nvPr/>
          </p:nvSpPr>
          <p:spPr>
            <a:xfrm>
              <a:off x="6974681" y="3206724"/>
              <a:ext cx="1443037" cy="807913"/>
            </a:xfrm>
            <a:prstGeom prst="rect">
              <a:avLst/>
            </a:prstGeom>
            <a:noFill/>
            <a:ln>
              <a:noFill/>
            </a:ln>
          </p:spPr>
          <p:txBody>
            <a:bodyPr spcFirstLastPara="1" wrap="square" lIns="0" tIns="0" rIns="0" bIns="0" anchor="t" anchorCtr="0">
              <a:spAutoFit/>
            </a:bodyPr>
            <a:lstStyle/>
            <a:p>
              <a:pPr marL="0" marR="0" lvl="0" indent="0" algn="just" rtl="0">
                <a:lnSpc>
                  <a:spcPct val="150000"/>
                </a:lnSpc>
                <a:spcBef>
                  <a:spcPts val="0"/>
                </a:spcBef>
                <a:spcAft>
                  <a:spcPts val="0"/>
                </a:spcAft>
                <a:buClr>
                  <a:srgbClr val="000000"/>
                </a:buClr>
                <a:buSzPts val="3500"/>
                <a:buFont typeface="Arial"/>
                <a:buNone/>
              </a:pPr>
              <a:r>
                <a:rPr lang="zh-CN" sz="3500" b="0" i="0" u="none" strike="noStrike" cap="none">
                  <a:solidFill>
                    <a:srgbClr val="000000"/>
                  </a:solidFill>
                  <a:latin typeface="Arial"/>
                  <a:ea typeface="Arial"/>
                  <a:cs typeface="Arial"/>
                  <a:sym typeface="Arial"/>
                </a:rPr>
                <a:t>核蛋白</a:t>
              </a:r>
              <a:endParaRPr sz="1400" b="1" i="0" u="none" strike="noStrike" cap="none">
                <a:solidFill>
                  <a:srgbClr val="000000"/>
                </a:solidFill>
                <a:latin typeface="Arial"/>
                <a:ea typeface="Arial"/>
                <a:cs typeface="Arial"/>
                <a:sym typeface="Arial"/>
              </a:endParaRPr>
            </a:p>
          </p:txBody>
        </p:sp>
        <p:sp>
          <p:nvSpPr>
            <p:cNvPr id="133" name="Google Shape;133;p5"/>
            <p:cNvSpPr txBox="1"/>
            <p:nvPr/>
          </p:nvSpPr>
          <p:spPr>
            <a:xfrm>
              <a:off x="10301287" y="2448450"/>
              <a:ext cx="1524000" cy="830997"/>
            </a:xfrm>
            <a:prstGeom prst="rect">
              <a:avLst/>
            </a:prstGeom>
            <a:noFill/>
            <a:ln>
              <a:noFill/>
            </a:ln>
          </p:spPr>
          <p:txBody>
            <a:bodyPr spcFirstLastPara="1" wrap="square" lIns="0" tIns="0" rIns="0" bIns="0" anchor="t" anchorCtr="0">
              <a:spAutoFit/>
            </a:bodyPr>
            <a:lstStyle/>
            <a:p>
              <a:pPr marL="0" marR="0" lvl="0" indent="0" algn="just" rtl="0">
                <a:lnSpc>
                  <a:spcPct val="150000"/>
                </a:lnSpc>
                <a:spcBef>
                  <a:spcPts val="0"/>
                </a:spcBef>
                <a:spcAft>
                  <a:spcPts val="0"/>
                </a:spcAft>
                <a:buClr>
                  <a:srgbClr val="000000"/>
                </a:buClr>
                <a:buSzPts val="3600"/>
                <a:buFont typeface="Arial"/>
                <a:buNone/>
              </a:pPr>
              <a:r>
                <a:rPr lang="zh-CN" sz="3600" b="0" i="0" u="none" strike="noStrike" cap="none">
                  <a:solidFill>
                    <a:srgbClr val="000000"/>
                  </a:solidFill>
                  <a:latin typeface="Arial"/>
                  <a:ea typeface="Arial"/>
                  <a:cs typeface="Arial"/>
                  <a:sym typeface="Arial"/>
                </a:rPr>
                <a:t>鸟嘌呤</a:t>
              </a:r>
              <a:endParaRPr sz="1400" b="1" i="0" u="none" strike="noStrike" cap="none">
                <a:solidFill>
                  <a:srgbClr val="000000"/>
                </a:solidFill>
                <a:latin typeface="Arial"/>
                <a:ea typeface="Arial"/>
                <a:cs typeface="Arial"/>
                <a:sym typeface="Arial"/>
              </a:endParaRPr>
            </a:p>
          </p:txBody>
        </p:sp>
        <p:sp>
          <p:nvSpPr>
            <p:cNvPr id="134" name="Google Shape;134;p5"/>
            <p:cNvSpPr txBox="1"/>
            <p:nvPr/>
          </p:nvSpPr>
          <p:spPr>
            <a:xfrm>
              <a:off x="10267950" y="3183640"/>
              <a:ext cx="1676400" cy="830997"/>
            </a:xfrm>
            <a:prstGeom prst="rect">
              <a:avLst/>
            </a:prstGeom>
            <a:noFill/>
            <a:ln>
              <a:noFill/>
            </a:ln>
          </p:spPr>
          <p:txBody>
            <a:bodyPr spcFirstLastPara="1" wrap="square" lIns="0" tIns="0" rIns="0" bIns="0" anchor="t" anchorCtr="0">
              <a:spAutoFit/>
            </a:bodyPr>
            <a:lstStyle/>
            <a:p>
              <a:pPr marL="0" marR="0" lvl="0" indent="0" algn="just" rtl="0">
                <a:lnSpc>
                  <a:spcPct val="150000"/>
                </a:lnSpc>
                <a:spcBef>
                  <a:spcPts val="0"/>
                </a:spcBef>
                <a:spcAft>
                  <a:spcPts val="0"/>
                </a:spcAft>
                <a:buClr>
                  <a:srgbClr val="000000"/>
                </a:buClr>
                <a:buSzPts val="3600"/>
                <a:buFont typeface="Arial"/>
                <a:buNone/>
              </a:pPr>
              <a:r>
                <a:rPr lang="zh-CN" sz="3600" b="0" i="0" u="none" strike="noStrike" cap="none">
                  <a:solidFill>
                    <a:srgbClr val="000000"/>
                  </a:solidFill>
                  <a:latin typeface="Arial"/>
                  <a:ea typeface="Arial"/>
                  <a:cs typeface="Arial"/>
                  <a:sym typeface="Arial"/>
                </a:rPr>
                <a:t>细胞核</a:t>
              </a:r>
              <a:endParaRPr sz="3600" b="0" i="0" u="none" strike="noStrike" cap="none">
                <a:solidFill>
                  <a:srgbClr val="000000"/>
                </a:solidFill>
                <a:latin typeface="Arial"/>
                <a:ea typeface="Arial"/>
                <a:cs typeface="Arial"/>
                <a:sym typeface="Arial"/>
              </a:endParaRPr>
            </a:p>
          </p:txBody>
        </p:sp>
        <p:sp>
          <p:nvSpPr>
            <p:cNvPr id="135" name="Google Shape;135;p5"/>
            <p:cNvSpPr txBox="1"/>
            <p:nvPr/>
          </p:nvSpPr>
          <p:spPr>
            <a:xfrm>
              <a:off x="10301287" y="4026163"/>
              <a:ext cx="1524000" cy="807913"/>
            </a:xfrm>
            <a:prstGeom prst="rect">
              <a:avLst/>
            </a:prstGeom>
            <a:noFill/>
            <a:ln>
              <a:noFill/>
            </a:ln>
          </p:spPr>
          <p:txBody>
            <a:bodyPr spcFirstLastPara="1" wrap="square" lIns="0" tIns="0" rIns="0" bIns="0" anchor="t" anchorCtr="0">
              <a:spAutoFit/>
            </a:bodyPr>
            <a:lstStyle/>
            <a:p>
              <a:pPr marL="0" marR="0" lvl="0" indent="0" algn="just" rtl="0">
                <a:lnSpc>
                  <a:spcPct val="150000"/>
                </a:lnSpc>
                <a:spcBef>
                  <a:spcPts val="0"/>
                </a:spcBef>
                <a:spcAft>
                  <a:spcPts val="0"/>
                </a:spcAft>
                <a:buClr>
                  <a:srgbClr val="000000"/>
                </a:buClr>
                <a:buSzPts val="3500"/>
                <a:buFont typeface="Arial"/>
                <a:buNone/>
              </a:pPr>
              <a:r>
                <a:rPr lang="zh-CN" sz="3500" b="0" i="0" u="none" strike="noStrike" cap="none">
                  <a:solidFill>
                    <a:srgbClr val="000000"/>
                  </a:solidFill>
                  <a:latin typeface="Arial"/>
                  <a:ea typeface="Arial"/>
                  <a:cs typeface="Arial"/>
                  <a:sym typeface="Arial"/>
                </a:rPr>
                <a:t>腺嘌呤</a:t>
              </a:r>
              <a:endParaRPr sz="1400" b="1" i="0" u="none" strike="noStrike" cap="none">
                <a:solidFill>
                  <a:srgbClr val="000000"/>
                </a:solidFill>
                <a:latin typeface="Arial"/>
                <a:ea typeface="Arial"/>
                <a:cs typeface="Arial"/>
                <a:sym typeface="Arial"/>
              </a:endParaRPr>
            </a:p>
          </p:txBody>
        </p:sp>
        <p:sp>
          <p:nvSpPr>
            <p:cNvPr id="136" name="Google Shape;136;p5"/>
            <p:cNvSpPr/>
            <p:nvPr/>
          </p:nvSpPr>
          <p:spPr>
            <a:xfrm>
              <a:off x="1676400" y="3526128"/>
              <a:ext cx="914400" cy="184042"/>
            </a:xfrm>
            <a:prstGeom prst="leftArrow">
              <a:avLst>
                <a:gd name="adj1" fmla="val 50000"/>
                <a:gd name="adj2" fmla="val 50000"/>
              </a:avLst>
            </a:prstGeom>
            <a:solidFill>
              <a:schemeClr val="accent1"/>
            </a:solidFill>
            <a:ln w="25400" cap="flat" cmpd="sng">
              <a:solidFill>
                <a:srgbClr val="56465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37" name="Google Shape;137;p5"/>
            <p:cNvSpPr/>
            <p:nvPr/>
          </p:nvSpPr>
          <p:spPr>
            <a:xfrm>
              <a:off x="5791200" y="3521548"/>
              <a:ext cx="914400" cy="184042"/>
            </a:xfrm>
            <a:prstGeom prst="leftArrow">
              <a:avLst>
                <a:gd name="adj1" fmla="val 50000"/>
                <a:gd name="adj2" fmla="val 50000"/>
              </a:avLst>
            </a:prstGeom>
            <a:solidFill>
              <a:schemeClr val="accent1"/>
            </a:solidFill>
            <a:ln w="25400" cap="flat" cmpd="sng">
              <a:solidFill>
                <a:srgbClr val="56465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38" name="Google Shape;138;p5"/>
            <p:cNvSpPr/>
            <p:nvPr/>
          </p:nvSpPr>
          <p:spPr>
            <a:xfrm>
              <a:off x="8639175" y="3511658"/>
              <a:ext cx="914400" cy="184042"/>
            </a:xfrm>
            <a:prstGeom prst="leftArrow">
              <a:avLst>
                <a:gd name="adj1" fmla="val 50000"/>
                <a:gd name="adj2" fmla="val 50000"/>
              </a:avLst>
            </a:prstGeom>
            <a:solidFill>
              <a:schemeClr val="accent1"/>
            </a:solidFill>
            <a:ln w="25400" cap="flat" cmpd="sng">
              <a:solidFill>
                <a:srgbClr val="56465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39" name="Google Shape;139;p5"/>
            <p:cNvSpPr/>
            <p:nvPr/>
          </p:nvSpPr>
          <p:spPr>
            <a:xfrm>
              <a:off x="9553575" y="2863949"/>
              <a:ext cx="685800" cy="1479459"/>
            </a:xfrm>
            <a:prstGeom prst="leftBrace">
              <a:avLst>
                <a:gd name="adj1" fmla="val 8333"/>
                <a:gd name="adj2" fmla="val 50000"/>
              </a:avLst>
            </a:prstGeom>
            <a:noFill/>
            <a:ln w="9525" cap="flat" cmpd="sng">
              <a:solidFill>
                <a:srgbClr val="735D7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grpSp>
      <p:pic>
        <p:nvPicPr>
          <p:cNvPr id="140" name="Google Shape;140;p5"/>
          <p:cNvPicPr preferRelativeResize="0"/>
          <p:nvPr/>
        </p:nvPicPr>
        <p:blipFill rotWithShape="1">
          <a:blip r:embed="rId3">
            <a:alphaModFix/>
          </a:blip>
          <a:srcRect/>
          <a:stretch/>
        </p:blipFill>
        <p:spPr>
          <a:xfrm>
            <a:off x="1143000" y="4283297"/>
            <a:ext cx="7243762" cy="5795010"/>
          </a:xfrm>
          <a:prstGeom prst="rect">
            <a:avLst/>
          </a:prstGeom>
          <a:noFill/>
          <a:ln>
            <a:noFill/>
          </a:ln>
        </p:spPr>
      </p:pic>
      <p:pic>
        <p:nvPicPr>
          <p:cNvPr id="141" name="Google Shape;141;p5"/>
          <p:cNvPicPr preferRelativeResize="0"/>
          <p:nvPr/>
        </p:nvPicPr>
        <p:blipFill rotWithShape="1">
          <a:blip r:embed="rId4">
            <a:alphaModFix/>
          </a:blip>
          <a:srcRect l="5312" t="11552" r="6647" b="5641"/>
          <a:stretch/>
        </p:blipFill>
        <p:spPr>
          <a:xfrm>
            <a:off x="9448800" y="4914900"/>
            <a:ext cx="8251030" cy="5031137"/>
          </a:xfrm>
          <a:prstGeom prst="rect">
            <a:avLst/>
          </a:prstGeom>
          <a:noFill/>
          <a:ln>
            <a:noFill/>
          </a:ln>
        </p:spPr>
      </p:pic>
      <p:sp>
        <p:nvSpPr>
          <p:cNvPr id="142" name="Google Shape;142;p5"/>
          <p:cNvSpPr txBox="1"/>
          <p:nvPr/>
        </p:nvSpPr>
        <p:spPr>
          <a:xfrm>
            <a:off x="3820495" y="419100"/>
            <a:ext cx="10528129" cy="1507913"/>
          </a:xfrm>
          <a:prstGeom prst="rect">
            <a:avLst/>
          </a:prstGeom>
          <a:noFill/>
          <a:ln>
            <a:noFill/>
          </a:ln>
        </p:spPr>
        <p:txBody>
          <a:bodyPr spcFirstLastPara="1" wrap="square" lIns="0" tIns="0" rIns="0" bIns="0" anchor="t" anchorCtr="0">
            <a:spAutoFit/>
          </a:bodyPr>
          <a:lstStyle/>
          <a:p>
            <a:pPr marL="0" marR="0" lvl="0" indent="0" algn="ctr" rtl="0">
              <a:lnSpc>
                <a:spcPct val="140005"/>
              </a:lnSpc>
              <a:spcBef>
                <a:spcPts val="0"/>
              </a:spcBef>
              <a:spcAft>
                <a:spcPts val="0"/>
              </a:spcAft>
              <a:buClr>
                <a:srgbClr val="000000"/>
              </a:buClr>
              <a:buSzPts val="6999"/>
              <a:buFont typeface="Arial"/>
              <a:buNone/>
            </a:pPr>
            <a:r>
              <a:rPr lang="zh-CN" sz="6999" b="1" i="0" u="none" strike="noStrike" cap="none">
                <a:solidFill>
                  <a:srgbClr val="373236"/>
                </a:solidFill>
                <a:latin typeface="Exo 2"/>
                <a:ea typeface="Exo 2"/>
                <a:cs typeface="Exo 2"/>
                <a:sym typeface="Exo 2"/>
              </a:rPr>
              <a:t>尿酸的产生</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pic>
        <p:nvPicPr>
          <p:cNvPr id="147" name="Google Shape;147;p6"/>
          <p:cNvPicPr preferRelativeResize="0"/>
          <p:nvPr/>
        </p:nvPicPr>
        <p:blipFill rotWithShape="1">
          <a:blip r:embed="rId3">
            <a:alphaModFix/>
          </a:blip>
          <a:srcRect/>
          <a:stretch/>
        </p:blipFill>
        <p:spPr>
          <a:xfrm>
            <a:off x="2583" y="0"/>
            <a:ext cx="18288000" cy="10287000"/>
          </a:xfrm>
          <a:prstGeom prst="rect">
            <a:avLst/>
          </a:prstGeom>
          <a:noFill/>
          <a:ln>
            <a:noFill/>
          </a:ln>
        </p:spPr>
      </p:pic>
      <p:sp>
        <p:nvSpPr>
          <p:cNvPr id="148" name="Google Shape;148;p6"/>
          <p:cNvSpPr/>
          <p:nvPr/>
        </p:nvSpPr>
        <p:spPr>
          <a:xfrm>
            <a:off x="457200" y="2324100"/>
            <a:ext cx="11125200" cy="7781148"/>
          </a:xfrm>
          <a:prstGeom prst="flowChartAlternateProcess">
            <a:avLst/>
          </a:prstGeom>
          <a:solidFill>
            <a:srgbClr val="C9BDC8"/>
          </a:solidFill>
          <a:ln w="25400" cap="flat" cmpd="sng">
            <a:solidFill>
              <a:srgbClr val="56465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49" name="Google Shape;149;p6"/>
          <p:cNvSpPr txBox="1"/>
          <p:nvPr/>
        </p:nvSpPr>
        <p:spPr>
          <a:xfrm>
            <a:off x="3820495" y="419100"/>
            <a:ext cx="10528129" cy="1507913"/>
          </a:xfrm>
          <a:prstGeom prst="rect">
            <a:avLst/>
          </a:prstGeom>
          <a:noFill/>
          <a:ln>
            <a:noFill/>
          </a:ln>
        </p:spPr>
        <p:txBody>
          <a:bodyPr spcFirstLastPara="1" wrap="square" lIns="0" tIns="0" rIns="0" bIns="0" anchor="t" anchorCtr="0">
            <a:spAutoFit/>
          </a:bodyPr>
          <a:lstStyle/>
          <a:p>
            <a:pPr marL="0" marR="0" lvl="0" indent="0" algn="ctr" rtl="0">
              <a:lnSpc>
                <a:spcPct val="140005"/>
              </a:lnSpc>
              <a:spcBef>
                <a:spcPts val="0"/>
              </a:spcBef>
              <a:spcAft>
                <a:spcPts val="0"/>
              </a:spcAft>
              <a:buClr>
                <a:srgbClr val="000000"/>
              </a:buClr>
              <a:buSzPts val="6999"/>
              <a:buFont typeface="Arial"/>
              <a:buNone/>
            </a:pPr>
            <a:r>
              <a:rPr lang="zh-CN" sz="6999" b="1" i="0" u="none" strike="noStrike" cap="none">
                <a:solidFill>
                  <a:srgbClr val="373236"/>
                </a:solidFill>
                <a:latin typeface="Exo 2"/>
                <a:ea typeface="Exo 2"/>
                <a:cs typeface="Exo 2"/>
                <a:sym typeface="Exo 2"/>
              </a:rPr>
              <a:t>尿酸的来源和代谢</a:t>
            </a:r>
            <a:endParaRPr sz="1400" b="0" i="0" u="none" strike="noStrike" cap="none">
              <a:solidFill>
                <a:srgbClr val="000000"/>
              </a:solidFill>
              <a:latin typeface="Arial"/>
              <a:ea typeface="Arial"/>
              <a:cs typeface="Arial"/>
              <a:sym typeface="Arial"/>
            </a:endParaRPr>
          </a:p>
        </p:txBody>
      </p:sp>
      <p:sp>
        <p:nvSpPr>
          <p:cNvPr id="150" name="Google Shape;150;p6"/>
          <p:cNvSpPr txBox="1"/>
          <p:nvPr/>
        </p:nvSpPr>
        <p:spPr>
          <a:xfrm>
            <a:off x="740569" y="2794525"/>
            <a:ext cx="9982200" cy="4256100"/>
          </a:xfrm>
          <a:prstGeom prst="rect">
            <a:avLst/>
          </a:prstGeom>
          <a:noFill/>
          <a:ln>
            <a:noFill/>
          </a:ln>
        </p:spPr>
        <p:txBody>
          <a:bodyPr spcFirstLastPara="1" wrap="square" lIns="0" tIns="0" rIns="0" bIns="0" anchor="t" anchorCtr="0">
            <a:spAutoFit/>
          </a:bodyPr>
          <a:lstStyle/>
          <a:p>
            <a:pPr marL="457200" marR="0" lvl="0" indent="-457200" algn="just" rtl="0">
              <a:lnSpc>
                <a:spcPct val="150000"/>
              </a:lnSpc>
              <a:spcBef>
                <a:spcPts val="0"/>
              </a:spcBef>
              <a:spcAft>
                <a:spcPts val="0"/>
              </a:spcAft>
              <a:buClr>
                <a:srgbClr val="000000"/>
              </a:buClr>
              <a:buSzPts val="3500"/>
              <a:buFont typeface="Courier New"/>
              <a:buChar char="o"/>
            </a:pPr>
            <a:r>
              <a:rPr lang="zh-CN" sz="3500" b="0" i="0" u="none" strike="noStrike" cap="none">
                <a:solidFill>
                  <a:srgbClr val="000000"/>
                </a:solidFill>
                <a:latin typeface="Arial"/>
                <a:ea typeface="Arial"/>
                <a:cs typeface="Arial"/>
                <a:sym typeface="Arial"/>
              </a:rPr>
              <a:t>外源性（20%）：食物 – 海鲜、动物内脏、</a:t>
            </a:r>
            <a:r>
              <a:rPr lang="zh-CN" sz="3500" b="0" i="0" u="none" strike="noStrike" cap="none">
                <a:solidFill>
                  <a:srgbClr val="000000"/>
                </a:solidFill>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0"/>
                  </a:ext>
                </a:extLst>
              </a:rPr>
              <a:t>酒</a:t>
            </a:r>
            <a:endParaRPr sz="3500" b="0" i="0" u="none" strike="noStrike" cap="none">
              <a:solidFill>
                <a:srgbClr val="000000"/>
              </a:solidFill>
              <a:latin typeface="Arial"/>
              <a:ea typeface="Arial"/>
              <a:cs typeface="Arial"/>
              <a:sym typeface="Arial"/>
            </a:endParaRPr>
          </a:p>
          <a:p>
            <a:pPr marL="457200" marR="0" lvl="0" indent="-457200" algn="just" rtl="0">
              <a:lnSpc>
                <a:spcPct val="150000"/>
              </a:lnSpc>
              <a:spcBef>
                <a:spcPts val="0"/>
              </a:spcBef>
              <a:spcAft>
                <a:spcPts val="0"/>
              </a:spcAft>
              <a:buClr>
                <a:srgbClr val="000000"/>
              </a:buClr>
              <a:buSzPts val="3500"/>
              <a:buFont typeface="Courier New"/>
              <a:buChar char="o"/>
            </a:pPr>
            <a:r>
              <a:rPr lang="zh-CN" sz="3500" b="0" i="0" u="none" strike="noStrike" cap="none">
                <a:solidFill>
                  <a:srgbClr val="000000"/>
                </a:solidFill>
                <a:latin typeface="Arial"/>
                <a:ea typeface="Arial"/>
                <a:cs typeface="Arial"/>
                <a:sym typeface="Arial"/>
              </a:rPr>
              <a:t>内源性（80%）：嘌呤核苷酸的从头/</a:t>
            </a:r>
            <a:r>
              <a:rPr lang="zh-CN" sz="3500"/>
              <a:t>旁路</a:t>
            </a:r>
            <a:r>
              <a:rPr lang="zh-CN" sz="3500" b="0" i="0" u="none" strike="noStrike" cap="none">
                <a:solidFill>
                  <a:srgbClr val="000000"/>
                </a:solidFill>
                <a:latin typeface="Arial"/>
                <a:ea typeface="Arial"/>
                <a:cs typeface="Arial"/>
                <a:sym typeface="Arial"/>
              </a:rPr>
              <a:t>合成、核酸转换产生嘌呤核苷酸</a:t>
            </a:r>
            <a:endParaRPr sz="3500" b="0" i="0" u="none" strike="noStrike" cap="none">
              <a:solidFill>
                <a:srgbClr val="000000"/>
              </a:solidFill>
              <a:latin typeface="Arial"/>
              <a:ea typeface="Arial"/>
              <a:cs typeface="Arial"/>
              <a:sym typeface="Arial"/>
            </a:endParaRPr>
          </a:p>
          <a:p>
            <a:pPr marL="457200" marR="0" lvl="0" indent="0" algn="just" rtl="0">
              <a:lnSpc>
                <a:spcPct val="150000"/>
              </a:lnSpc>
              <a:spcBef>
                <a:spcPts val="0"/>
              </a:spcBef>
              <a:spcAft>
                <a:spcPts val="0"/>
              </a:spcAft>
              <a:buNone/>
            </a:pPr>
            <a:r>
              <a:rPr lang="zh-CN" sz="3500"/>
              <a:t>（此源于</a:t>
            </a:r>
            <a:r>
              <a:rPr lang="zh-CN" sz="3500">
                <a:latin typeface="Microsoft Yahei"/>
                <a:ea typeface="Microsoft Yahei"/>
                <a:cs typeface="Microsoft Yahei"/>
                <a:sym typeface="Microsoft Yahei"/>
              </a:rPr>
              <a:t>新陈代谢，衰老细胞的代谢产物，相对恒定，除非体重迅速增加</a:t>
            </a:r>
            <a:r>
              <a:rPr lang="zh-CN" sz="3500"/>
              <a:t>）</a:t>
            </a:r>
            <a:endParaRPr sz="3500"/>
          </a:p>
          <a:p>
            <a:pPr marL="0" marR="0" lvl="0" indent="0" algn="just" rtl="0">
              <a:lnSpc>
                <a:spcPct val="140016"/>
              </a:lnSpc>
              <a:spcBef>
                <a:spcPts val="0"/>
              </a:spcBef>
              <a:spcAft>
                <a:spcPts val="0"/>
              </a:spcAft>
              <a:buClr>
                <a:srgbClr val="000000"/>
              </a:buClr>
              <a:buSzPts val="1400"/>
              <a:buFont typeface="Arial"/>
              <a:buNone/>
            </a:pPr>
            <a:endParaRPr sz="1400" b="1" i="0" u="none" strike="noStrike" cap="none">
              <a:solidFill>
                <a:srgbClr val="000000"/>
              </a:solidFill>
              <a:latin typeface="Arial"/>
              <a:ea typeface="Arial"/>
              <a:cs typeface="Arial"/>
              <a:sym typeface="Arial"/>
            </a:endParaRPr>
          </a:p>
        </p:txBody>
      </p:sp>
      <p:sp>
        <p:nvSpPr>
          <p:cNvPr id="151" name="Google Shape;151;p6"/>
          <p:cNvSpPr txBox="1"/>
          <p:nvPr/>
        </p:nvSpPr>
        <p:spPr>
          <a:xfrm>
            <a:off x="740575" y="7356150"/>
            <a:ext cx="10877100" cy="1862400"/>
          </a:xfrm>
          <a:prstGeom prst="rect">
            <a:avLst/>
          </a:prstGeom>
          <a:noFill/>
          <a:ln>
            <a:noFill/>
          </a:ln>
        </p:spPr>
        <p:txBody>
          <a:bodyPr spcFirstLastPara="1" wrap="square" lIns="0" tIns="0" rIns="0" bIns="0" anchor="t" anchorCtr="0">
            <a:spAutoFit/>
          </a:bodyPr>
          <a:lstStyle/>
          <a:p>
            <a:pPr marL="457200" marR="0" lvl="0" indent="-457200" algn="just" rtl="0">
              <a:lnSpc>
                <a:spcPct val="150000"/>
              </a:lnSpc>
              <a:spcBef>
                <a:spcPts val="0"/>
              </a:spcBef>
              <a:spcAft>
                <a:spcPts val="0"/>
              </a:spcAft>
              <a:buSzPts val="3500"/>
              <a:buFont typeface="Courier New"/>
              <a:buChar char="o"/>
            </a:pPr>
            <a:r>
              <a:rPr lang="zh-CN" sz="3500"/>
              <a:t>人体内的嘌呤经过</a:t>
            </a:r>
            <a:r>
              <a:rPr lang="zh-CN" sz="3500" b="1"/>
              <a:t>肝脏代谢</a:t>
            </a:r>
            <a:r>
              <a:rPr lang="zh-CN" sz="3500"/>
              <a:t>产生尿酸</a:t>
            </a:r>
            <a:endParaRPr sz="3500"/>
          </a:p>
          <a:p>
            <a:pPr marL="457200" marR="0" lvl="0" indent="-457200" algn="just" rtl="0">
              <a:lnSpc>
                <a:spcPct val="150000"/>
              </a:lnSpc>
              <a:spcBef>
                <a:spcPts val="0"/>
              </a:spcBef>
              <a:spcAft>
                <a:spcPts val="0"/>
              </a:spcAft>
              <a:buSzPts val="3500"/>
              <a:buFont typeface="Courier New"/>
              <a:buChar char="o"/>
            </a:pPr>
            <a:r>
              <a:rPr lang="zh-CN" sz="3500"/>
              <a:t>尿酸排泄主要是通过</a:t>
            </a:r>
            <a:r>
              <a:rPr lang="zh-CN" sz="3500" b="1"/>
              <a:t>肾脏（2/3)， </a:t>
            </a:r>
            <a:r>
              <a:rPr lang="zh-CN" sz="3500"/>
              <a:t>其次在</a:t>
            </a:r>
            <a:r>
              <a:rPr lang="zh-CN" sz="3500" b="1"/>
              <a:t>肠道（1/3）</a:t>
            </a:r>
            <a:endParaRPr sz="1600"/>
          </a:p>
          <a:p>
            <a:pPr marL="0" marR="0" lvl="0" indent="0" algn="just" rtl="0">
              <a:lnSpc>
                <a:spcPct val="150000"/>
              </a:lnSpc>
              <a:spcBef>
                <a:spcPts val="0"/>
              </a:spcBef>
              <a:spcAft>
                <a:spcPts val="0"/>
              </a:spcAft>
              <a:buNone/>
            </a:pPr>
            <a:r>
              <a:rPr lang="zh-CN" sz="1600"/>
              <a:t>                </a:t>
            </a:r>
            <a:endParaRPr sz="1400" b="1" i="0" u="none" strike="noStrike" cap="none">
              <a:solidFill>
                <a:srgbClr val="000000"/>
              </a:solidFill>
              <a:latin typeface="Arial"/>
              <a:ea typeface="Arial"/>
              <a:cs typeface="Arial"/>
              <a:sym typeface="Arial"/>
            </a:endParaRPr>
          </a:p>
        </p:txBody>
      </p:sp>
      <p:pic>
        <p:nvPicPr>
          <p:cNvPr id="152" name="Google Shape;152;p6"/>
          <p:cNvPicPr preferRelativeResize="0"/>
          <p:nvPr/>
        </p:nvPicPr>
        <p:blipFill rotWithShape="1">
          <a:blip r:embed="rId4">
            <a:alphaModFix/>
          </a:blip>
          <a:srcRect l="4644" t="2282" r="1742" b="1682"/>
          <a:stretch/>
        </p:blipFill>
        <p:spPr>
          <a:xfrm>
            <a:off x="12039600" y="2933700"/>
            <a:ext cx="5774532" cy="6284840"/>
          </a:xfrm>
          <a:prstGeom prst="rect">
            <a:avLst/>
          </a:prstGeom>
          <a:noFill/>
          <a:ln>
            <a:noFill/>
          </a:ln>
        </p:spPr>
      </p:pic>
      <p:sp>
        <p:nvSpPr>
          <p:cNvPr id="153" name="Google Shape;153;p6"/>
          <p:cNvSpPr txBox="1"/>
          <p:nvPr/>
        </p:nvSpPr>
        <p:spPr>
          <a:xfrm>
            <a:off x="2387700" y="9335750"/>
            <a:ext cx="9194700" cy="769500"/>
          </a:xfrm>
          <a:prstGeom prst="rect">
            <a:avLst/>
          </a:prstGeom>
          <a:noFill/>
          <a:ln>
            <a:noFill/>
          </a:ln>
        </p:spPr>
        <p:txBody>
          <a:bodyPr spcFirstLastPara="1" wrap="square" lIns="91425" tIns="91425" rIns="91425" bIns="91425" anchor="t" anchorCtr="0">
            <a:spAutoFit/>
          </a:bodyPr>
          <a:lstStyle/>
          <a:p>
            <a:pPr marL="0" lvl="0" indent="0" algn="just" rtl="0">
              <a:lnSpc>
                <a:spcPct val="150000"/>
              </a:lnSpc>
              <a:spcBef>
                <a:spcPts val="0"/>
              </a:spcBef>
              <a:spcAft>
                <a:spcPts val="0"/>
              </a:spcAft>
              <a:buNone/>
            </a:pPr>
            <a:r>
              <a:rPr lang="zh-CN" sz="1600"/>
              <a:t>  Anzai N, Endou H. Drug discovery for hyperuricemia. Expert Opin Drug Discov 2007;2:1251‑61.</a:t>
            </a:r>
            <a:endParaRPr sz="1600"/>
          </a:p>
          <a:p>
            <a:pPr marL="0" lvl="0" indent="0" algn="just" rtl="0">
              <a:lnSpc>
                <a:spcPct val="140016"/>
              </a:lnSpc>
              <a:spcBef>
                <a:spcPts val="0"/>
              </a:spcBef>
              <a:spcAft>
                <a:spcPts val="0"/>
              </a:spcAft>
              <a:buNone/>
            </a:pPr>
            <a:endParaRPr b="1"/>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pic>
        <p:nvPicPr>
          <p:cNvPr id="158" name="Google Shape;158;g3308420d9c7_0_0"/>
          <p:cNvPicPr preferRelativeResize="0"/>
          <p:nvPr/>
        </p:nvPicPr>
        <p:blipFill rotWithShape="1">
          <a:blip r:embed="rId3">
            <a:alphaModFix/>
          </a:blip>
          <a:srcRect/>
          <a:stretch/>
        </p:blipFill>
        <p:spPr>
          <a:xfrm>
            <a:off x="2583" y="0"/>
            <a:ext cx="18288000" cy="10287000"/>
          </a:xfrm>
          <a:prstGeom prst="rect">
            <a:avLst/>
          </a:prstGeom>
          <a:noFill/>
          <a:ln>
            <a:noFill/>
          </a:ln>
        </p:spPr>
      </p:pic>
      <p:sp>
        <p:nvSpPr>
          <p:cNvPr id="159" name="Google Shape;159;g3308420d9c7_0_0"/>
          <p:cNvSpPr/>
          <p:nvPr/>
        </p:nvSpPr>
        <p:spPr>
          <a:xfrm>
            <a:off x="457200" y="2324100"/>
            <a:ext cx="11125200" cy="7781100"/>
          </a:xfrm>
          <a:prstGeom prst="flowChartAlternateProcess">
            <a:avLst/>
          </a:prstGeom>
          <a:solidFill>
            <a:srgbClr val="C9BDC8"/>
          </a:solidFill>
          <a:ln w="25400" cap="flat" cmpd="sng">
            <a:solidFill>
              <a:srgbClr val="564655"/>
            </a:solidFill>
            <a:prstDash val="solid"/>
            <a:round/>
            <a:headEnd type="none" w="sm" len="sm"/>
            <a:tailEnd type="none" w="sm" len="sm"/>
          </a:ln>
        </p:spPr>
        <p:txBody>
          <a:bodyPr spcFirstLastPara="1" wrap="square" lIns="91425" tIns="45700" rIns="91425" bIns="45700" anchor="ctr" anchorCtr="0">
            <a:noAutofit/>
          </a:bodyPr>
          <a:lstStyle/>
          <a:p>
            <a:pPr marL="457200" lvl="0" indent="-457200" algn="just" rtl="0">
              <a:lnSpc>
                <a:spcPct val="150000"/>
              </a:lnSpc>
              <a:spcBef>
                <a:spcPts val="0"/>
              </a:spcBef>
              <a:spcAft>
                <a:spcPts val="0"/>
              </a:spcAft>
              <a:buSzPts val="3500"/>
              <a:buFont typeface="Courier New"/>
              <a:buChar char="o"/>
            </a:pPr>
            <a:r>
              <a:rPr lang="zh-CN" sz="3500"/>
              <a:t>尿酸生成过多：</a:t>
            </a:r>
            <a:endParaRPr sz="3500"/>
          </a:p>
          <a:p>
            <a:pPr marL="0" lvl="0" indent="0" algn="just" rtl="0">
              <a:lnSpc>
                <a:spcPct val="150000"/>
              </a:lnSpc>
              <a:spcBef>
                <a:spcPts val="0"/>
              </a:spcBef>
              <a:spcAft>
                <a:spcPts val="0"/>
              </a:spcAft>
              <a:buClr>
                <a:srgbClr val="000000"/>
              </a:buClr>
              <a:buSzPts val="3500"/>
              <a:buFont typeface="Arial"/>
              <a:buNone/>
            </a:pPr>
            <a:r>
              <a:rPr lang="zh-CN" sz="3500"/>
              <a:t>    外源性摄入过多嘌呤、嘌呤合成过程中酶的缺损</a:t>
            </a:r>
            <a:endParaRPr sz="3500"/>
          </a:p>
          <a:p>
            <a:pPr marL="0" lvl="0" indent="0" algn="just" rtl="0">
              <a:lnSpc>
                <a:spcPct val="150000"/>
              </a:lnSpc>
              <a:spcBef>
                <a:spcPts val="0"/>
              </a:spcBef>
              <a:spcAft>
                <a:spcPts val="0"/>
              </a:spcAft>
              <a:buClr>
                <a:srgbClr val="000000"/>
              </a:buClr>
              <a:buSzPts val="3500"/>
              <a:buFont typeface="Arial"/>
              <a:buNone/>
            </a:pPr>
            <a:endParaRPr sz="3500"/>
          </a:p>
          <a:p>
            <a:pPr marL="457200" lvl="0" indent="-457200" algn="just" rtl="0">
              <a:lnSpc>
                <a:spcPct val="150000"/>
              </a:lnSpc>
              <a:spcBef>
                <a:spcPts val="0"/>
              </a:spcBef>
              <a:spcAft>
                <a:spcPts val="0"/>
              </a:spcAft>
              <a:buSzPts val="3500"/>
              <a:buFont typeface="Courier New"/>
              <a:buChar char="o"/>
            </a:pPr>
            <a:r>
              <a:rPr lang="zh-CN" sz="3500"/>
              <a:t>尿酸排泄减少：</a:t>
            </a:r>
            <a:endParaRPr sz="3500"/>
          </a:p>
          <a:p>
            <a:pPr marL="0" lvl="0" indent="0" algn="just" rtl="0">
              <a:lnSpc>
                <a:spcPct val="150000"/>
              </a:lnSpc>
              <a:spcBef>
                <a:spcPts val="0"/>
              </a:spcBef>
              <a:spcAft>
                <a:spcPts val="0"/>
              </a:spcAft>
              <a:buClr>
                <a:srgbClr val="000000"/>
              </a:buClr>
              <a:buSzPts val="3500"/>
              <a:buFont typeface="Arial"/>
              <a:buNone/>
            </a:pPr>
            <a:r>
              <a:rPr lang="zh-CN" sz="3500"/>
              <a:t>    肾小球滤过减少、肾小管分泌减少和重吸收增高</a:t>
            </a:r>
            <a:endParaRPr sz="3500"/>
          </a:p>
          <a:p>
            <a:pPr marL="0" lvl="0" indent="0" algn="just" rtl="0">
              <a:lnSpc>
                <a:spcPct val="150000"/>
              </a:lnSpc>
              <a:spcBef>
                <a:spcPts val="0"/>
              </a:spcBef>
              <a:spcAft>
                <a:spcPts val="0"/>
              </a:spcAft>
              <a:buClr>
                <a:srgbClr val="000000"/>
              </a:buClr>
              <a:buSzPts val="3500"/>
              <a:buFont typeface="Arial"/>
              <a:buNone/>
            </a:pPr>
            <a:endParaRPr sz="3500"/>
          </a:p>
          <a:p>
            <a:pPr marL="457200" lvl="0" indent="-457200" algn="just" rtl="0">
              <a:lnSpc>
                <a:spcPct val="150000"/>
              </a:lnSpc>
              <a:spcBef>
                <a:spcPts val="0"/>
              </a:spcBef>
              <a:spcAft>
                <a:spcPts val="0"/>
              </a:spcAft>
              <a:buSzPts val="3500"/>
              <a:buFont typeface="Courier New"/>
              <a:buChar char="o"/>
            </a:pPr>
            <a:r>
              <a:rPr lang="zh-CN" sz="3500"/>
              <a:t>生成及排泄之间的平衡决定了血尿酸的浓度</a:t>
            </a:r>
            <a:endParaRPr sz="3500"/>
          </a:p>
        </p:txBody>
      </p:sp>
      <p:sp>
        <p:nvSpPr>
          <p:cNvPr id="160" name="Google Shape;160;g3308420d9c7_0_0"/>
          <p:cNvSpPr txBox="1"/>
          <p:nvPr/>
        </p:nvSpPr>
        <p:spPr>
          <a:xfrm>
            <a:off x="3820495" y="419100"/>
            <a:ext cx="10528200" cy="1077300"/>
          </a:xfrm>
          <a:prstGeom prst="rect">
            <a:avLst/>
          </a:prstGeom>
          <a:noFill/>
          <a:ln>
            <a:noFill/>
          </a:ln>
        </p:spPr>
        <p:txBody>
          <a:bodyPr spcFirstLastPara="1" wrap="square" lIns="0" tIns="0" rIns="0" bIns="0" anchor="t" anchorCtr="0">
            <a:spAutoFit/>
          </a:bodyPr>
          <a:lstStyle/>
          <a:p>
            <a:pPr marL="0" marR="0" lvl="0" indent="0" algn="ctr" rtl="0">
              <a:lnSpc>
                <a:spcPct val="140005"/>
              </a:lnSpc>
              <a:spcBef>
                <a:spcPts val="0"/>
              </a:spcBef>
              <a:spcAft>
                <a:spcPts val="0"/>
              </a:spcAft>
              <a:buClr>
                <a:srgbClr val="000000"/>
              </a:buClr>
              <a:buSzPts val="6999"/>
              <a:buFont typeface="Arial"/>
              <a:buNone/>
            </a:pPr>
            <a:r>
              <a:rPr lang="zh-CN" sz="6999" b="1">
                <a:solidFill>
                  <a:srgbClr val="373236"/>
                </a:solidFill>
                <a:latin typeface="Exo 2"/>
                <a:ea typeface="Exo 2"/>
                <a:cs typeface="Exo 2"/>
                <a:sym typeface="Exo 2"/>
              </a:rPr>
              <a:t>导致高尿酸的原因</a:t>
            </a:r>
            <a:endParaRPr sz="1400" b="0" i="0" u="none" strike="noStrike" cap="none">
              <a:solidFill>
                <a:srgbClr val="000000"/>
              </a:solidFill>
              <a:latin typeface="Arial"/>
              <a:ea typeface="Arial"/>
              <a:cs typeface="Arial"/>
              <a:sym typeface="Arial"/>
            </a:endParaRPr>
          </a:p>
        </p:txBody>
      </p:sp>
      <p:sp>
        <p:nvSpPr>
          <p:cNvPr id="161" name="Google Shape;161;g3308420d9c7_0_0"/>
          <p:cNvSpPr txBox="1"/>
          <p:nvPr/>
        </p:nvSpPr>
        <p:spPr>
          <a:xfrm>
            <a:off x="740569" y="5764060"/>
            <a:ext cx="11158500" cy="215400"/>
          </a:xfrm>
          <a:prstGeom prst="rect">
            <a:avLst/>
          </a:prstGeom>
          <a:noFill/>
          <a:ln>
            <a:noFill/>
          </a:ln>
        </p:spPr>
        <p:txBody>
          <a:bodyPr spcFirstLastPara="1" wrap="square" lIns="0" tIns="0" rIns="0" bIns="0" anchor="t" anchorCtr="0">
            <a:spAutoFit/>
          </a:bodyPr>
          <a:lstStyle/>
          <a:p>
            <a:pPr marL="0" marR="0" lvl="0" indent="0" algn="just" rtl="0">
              <a:lnSpc>
                <a:spcPct val="140016"/>
              </a:lnSpc>
              <a:spcBef>
                <a:spcPts val="0"/>
              </a:spcBef>
              <a:spcAft>
                <a:spcPts val="0"/>
              </a:spcAft>
              <a:buClr>
                <a:srgbClr val="000000"/>
              </a:buClr>
              <a:buSzPts val="1400"/>
              <a:buFont typeface="Arial"/>
              <a:buNone/>
            </a:pPr>
            <a:endParaRPr sz="1400" b="1" i="0" u="none" strike="noStrike" cap="none">
              <a:solidFill>
                <a:srgbClr val="000000"/>
              </a:solidFill>
              <a:latin typeface="Arial"/>
              <a:ea typeface="Arial"/>
              <a:cs typeface="Arial"/>
              <a:sym typeface="Arial"/>
            </a:endParaRPr>
          </a:p>
        </p:txBody>
      </p:sp>
      <p:pic>
        <p:nvPicPr>
          <p:cNvPr id="162" name="Google Shape;162;g3308420d9c7_0_0"/>
          <p:cNvPicPr preferRelativeResize="0"/>
          <p:nvPr/>
        </p:nvPicPr>
        <p:blipFill rotWithShape="1">
          <a:blip r:embed="rId4">
            <a:alphaModFix/>
          </a:blip>
          <a:srcRect l="17633" t="22338" r="34526" b="22734"/>
          <a:stretch/>
        </p:blipFill>
        <p:spPr>
          <a:xfrm>
            <a:off x="11798825" y="3696500"/>
            <a:ext cx="6349752" cy="4280175"/>
          </a:xfrm>
          <a:prstGeom prst="rect">
            <a:avLst/>
          </a:prstGeom>
          <a:noFill/>
          <a:ln>
            <a:noFill/>
          </a:ln>
        </p:spPr>
      </p:pic>
      <p:sp>
        <p:nvSpPr>
          <p:cNvPr id="163" name="Google Shape;163;g3308420d9c7_0_0"/>
          <p:cNvSpPr/>
          <p:nvPr/>
        </p:nvSpPr>
        <p:spPr>
          <a:xfrm>
            <a:off x="16031500" y="3696500"/>
            <a:ext cx="2013300" cy="1091100"/>
          </a:xfrm>
          <a:prstGeom prst="rect">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ormorant Garamond"/>
              <a:ea typeface="Cormorant Garamond"/>
              <a:cs typeface="Cormorant Garamond"/>
              <a:sym typeface="Cormorant Garamond"/>
            </a:endParaRPr>
          </a:p>
        </p:txBody>
      </p:sp>
      <p:sp>
        <p:nvSpPr>
          <p:cNvPr id="164" name="Google Shape;164;g3308420d9c7_0_0"/>
          <p:cNvSpPr/>
          <p:nvPr/>
        </p:nvSpPr>
        <p:spPr>
          <a:xfrm>
            <a:off x="11798825" y="3696500"/>
            <a:ext cx="863400" cy="1091100"/>
          </a:xfrm>
          <a:prstGeom prst="rect">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ormorant Garamond"/>
              <a:ea typeface="Cormorant Garamond"/>
              <a:cs typeface="Cormorant Garamond"/>
              <a:sym typeface="Cormorant Garamond"/>
            </a:endParaRPr>
          </a:p>
        </p:txBody>
      </p:sp>
      <p:sp>
        <p:nvSpPr>
          <p:cNvPr id="165" name="Google Shape;165;g3308420d9c7_0_0"/>
          <p:cNvSpPr/>
          <p:nvPr/>
        </p:nvSpPr>
        <p:spPr>
          <a:xfrm>
            <a:off x="16287550" y="5579100"/>
            <a:ext cx="1501200" cy="585300"/>
          </a:xfrm>
          <a:prstGeom prst="rect">
            <a:avLst/>
          </a:prstGeom>
          <a:solidFill>
            <a:srgbClr val="FFFFFF"/>
          </a:solidFill>
          <a:ln w="28575"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zh-CN" sz="2400"/>
              <a:t>生成过多</a:t>
            </a:r>
            <a:endParaRPr sz="2400"/>
          </a:p>
        </p:txBody>
      </p:sp>
      <p:sp>
        <p:nvSpPr>
          <p:cNvPr id="166" name="Google Shape;166;g3308420d9c7_0_0"/>
          <p:cNvSpPr/>
          <p:nvPr/>
        </p:nvSpPr>
        <p:spPr>
          <a:xfrm>
            <a:off x="16287550" y="6298950"/>
            <a:ext cx="1501200" cy="585300"/>
          </a:xfrm>
          <a:prstGeom prst="rect">
            <a:avLst/>
          </a:prstGeom>
          <a:solidFill>
            <a:srgbClr val="FFFFFF"/>
          </a:solidFill>
          <a:ln w="28575" cap="flat" cmpd="sng">
            <a:solidFill>
              <a:srgbClr val="F1C23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zh-CN" sz="2400"/>
              <a:t>排泄减少</a:t>
            </a:r>
            <a:endParaRPr sz="24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pic>
        <p:nvPicPr>
          <p:cNvPr id="171" name="Google Shape;171;p7"/>
          <p:cNvPicPr preferRelativeResize="0"/>
          <p:nvPr/>
        </p:nvPicPr>
        <p:blipFill rotWithShape="1">
          <a:blip r:embed="rId3">
            <a:alphaModFix/>
          </a:blip>
          <a:srcRect/>
          <a:stretch/>
        </p:blipFill>
        <p:spPr>
          <a:xfrm>
            <a:off x="0" y="0"/>
            <a:ext cx="18288000" cy="10287000"/>
          </a:xfrm>
          <a:prstGeom prst="rect">
            <a:avLst/>
          </a:prstGeom>
          <a:noFill/>
          <a:ln>
            <a:noFill/>
          </a:ln>
        </p:spPr>
      </p:pic>
      <p:sp>
        <p:nvSpPr>
          <p:cNvPr id="172" name="Google Shape;172;p7"/>
          <p:cNvSpPr txBox="1"/>
          <p:nvPr/>
        </p:nvSpPr>
        <p:spPr>
          <a:xfrm>
            <a:off x="3859203" y="393326"/>
            <a:ext cx="10528200" cy="1077300"/>
          </a:xfrm>
          <a:prstGeom prst="rect">
            <a:avLst/>
          </a:prstGeom>
          <a:noFill/>
          <a:ln>
            <a:noFill/>
          </a:ln>
        </p:spPr>
        <p:txBody>
          <a:bodyPr spcFirstLastPara="1" wrap="square" lIns="0" tIns="0" rIns="0" bIns="0" anchor="t" anchorCtr="0">
            <a:spAutoFit/>
          </a:bodyPr>
          <a:lstStyle/>
          <a:p>
            <a:pPr marL="0" marR="0" lvl="0" indent="0" algn="ctr" rtl="0">
              <a:lnSpc>
                <a:spcPct val="140005"/>
              </a:lnSpc>
              <a:spcBef>
                <a:spcPts val="0"/>
              </a:spcBef>
              <a:spcAft>
                <a:spcPts val="0"/>
              </a:spcAft>
              <a:buClr>
                <a:srgbClr val="000000"/>
              </a:buClr>
              <a:buSzPts val="6999"/>
              <a:buFont typeface="Arial"/>
              <a:buNone/>
            </a:pPr>
            <a:r>
              <a:rPr lang="zh-CN" sz="6999" b="1" i="0" u="none" strike="noStrike" cap="none">
                <a:solidFill>
                  <a:srgbClr val="373236"/>
                </a:solidFill>
                <a:latin typeface="Exo 2"/>
                <a:ea typeface="Exo 2"/>
                <a:cs typeface="Exo 2"/>
                <a:sym typeface="Exo 2"/>
              </a:rPr>
              <a:t>痛风</a:t>
            </a:r>
            <a:r>
              <a:rPr lang="zh-CN" sz="6999" b="1">
                <a:solidFill>
                  <a:srgbClr val="373236"/>
                </a:solidFill>
                <a:latin typeface="Exo 2"/>
                <a:ea typeface="Exo 2"/>
                <a:cs typeface="Exo 2"/>
                <a:sym typeface="Exo 2"/>
              </a:rPr>
              <a:t>的临床病程</a:t>
            </a:r>
            <a:r>
              <a:rPr lang="zh-CN" sz="6999" b="1" i="0" u="none" strike="noStrike" cap="none">
                <a:solidFill>
                  <a:srgbClr val="373236"/>
                </a:solidFill>
                <a:latin typeface="Exo 2"/>
                <a:ea typeface="Exo 2"/>
                <a:cs typeface="Exo 2"/>
                <a:sym typeface="Exo 2"/>
              </a:rPr>
              <a:t>分期</a:t>
            </a:r>
            <a:endParaRPr sz="1400" b="0" i="0" u="none" strike="noStrike" cap="none">
              <a:solidFill>
                <a:srgbClr val="000000"/>
              </a:solidFill>
              <a:latin typeface="Arial"/>
              <a:ea typeface="Arial"/>
              <a:cs typeface="Arial"/>
              <a:sym typeface="Arial"/>
            </a:endParaRPr>
          </a:p>
        </p:txBody>
      </p:sp>
      <p:grpSp>
        <p:nvGrpSpPr>
          <p:cNvPr id="173" name="Google Shape;173;p7"/>
          <p:cNvGrpSpPr/>
          <p:nvPr/>
        </p:nvGrpSpPr>
        <p:grpSpPr>
          <a:xfrm>
            <a:off x="294041" y="2879516"/>
            <a:ext cx="17795815" cy="6184957"/>
            <a:chOff x="435858" y="3838034"/>
            <a:chExt cx="17795815" cy="6184957"/>
          </a:xfrm>
        </p:grpSpPr>
        <p:sp>
          <p:nvSpPr>
            <p:cNvPr id="174" name="Google Shape;174;p7"/>
            <p:cNvSpPr/>
            <p:nvPr/>
          </p:nvSpPr>
          <p:spPr>
            <a:xfrm>
              <a:off x="435858" y="6208140"/>
              <a:ext cx="16940378" cy="683177"/>
            </a:xfrm>
            <a:custGeom>
              <a:avLst/>
              <a:gdLst/>
              <a:ahLst/>
              <a:cxnLst/>
              <a:rect l="l" t="t" r="r" b="b"/>
              <a:pathLst>
                <a:path w="4340904" h="75302" extrusionOk="0">
                  <a:moveTo>
                    <a:pt x="0" y="0"/>
                  </a:moveTo>
                  <a:lnTo>
                    <a:pt x="4340904" y="0"/>
                  </a:lnTo>
                  <a:lnTo>
                    <a:pt x="4340904" y="75302"/>
                  </a:lnTo>
                  <a:lnTo>
                    <a:pt x="0" y="75302"/>
                  </a:lnTo>
                  <a:close/>
                </a:path>
              </a:pathLst>
            </a:custGeom>
            <a:solidFill>
              <a:srgbClr val="D8CDD8"/>
            </a:solidFill>
            <a:ln>
              <a:noFill/>
            </a:ln>
          </p:spPr>
        </p:sp>
        <p:grpSp>
          <p:nvGrpSpPr>
            <p:cNvPr id="175" name="Google Shape;175;p7"/>
            <p:cNvGrpSpPr/>
            <p:nvPr/>
          </p:nvGrpSpPr>
          <p:grpSpPr>
            <a:xfrm>
              <a:off x="1739193" y="5933257"/>
              <a:ext cx="574115" cy="996369"/>
              <a:chOff x="-51656" y="0"/>
              <a:chExt cx="526373" cy="913513"/>
            </a:xfrm>
          </p:grpSpPr>
          <p:sp>
            <p:nvSpPr>
              <p:cNvPr id="176" name="Google Shape;176;p7"/>
              <p:cNvSpPr/>
              <p:nvPr/>
            </p:nvSpPr>
            <p:spPr>
              <a:xfrm>
                <a:off x="0" y="0"/>
                <a:ext cx="474717" cy="810524"/>
              </a:xfrm>
              <a:custGeom>
                <a:avLst/>
                <a:gdLst/>
                <a:ahLst/>
                <a:cxnLst/>
                <a:rect l="l" t="t" r="r" b="b"/>
                <a:pathLst>
                  <a:path w="474717" h="810524" extrusionOk="0">
                    <a:moveTo>
                      <a:pt x="0" y="0"/>
                    </a:moveTo>
                    <a:lnTo>
                      <a:pt x="474717" y="0"/>
                    </a:lnTo>
                    <a:lnTo>
                      <a:pt x="474717" y="810524"/>
                    </a:lnTo>
                    <a:lnTo>
                      <a:pt x="0" y="810524"/>
                    </a:lnTo>
                    <a:close/>
                  </a:path>
                </a:pathLst>
              </a:custGeom>
              <a:solidFill>
                <a:srgbClr val="000000">
                  <a:alpha val="0"/>
                </a:srgbClr>
              </a:solidFill>
              <a:ln>
                <a:noFill/>
              </a:ln>
            </p:spPr>
          </p:sp>
          <p:sp>
            <p:nvSpPr>
              <p:cNvPr id="177" name="Google Shape;177;p7"/>
              <p:cNvSpPr txBox="1"/>
              <p:nvPr/>
            </p:nvSpPr>
            <p:spPr>
              <a:xfrm>
                <a:off x="-51656" y="17413"/>
                <a:ext cx="474600" cy="896100"/>
              </a:xfrm>
              <a:prstGeom prst="rect">
                <a:avLst/>
              </a:prstGeom>
              <a:noFill/>
              <a:ln>
                <a:noFill/>
              </a:ln>
            </p:spPr>
            <p:txBody>
              <a:bodyPr spcFirstLastPara="1" wrap="square" lIns="0" tIns="0" rIns="0" bIns="0" anchor="ctr" anchorCtr="0">
                <a:noAutofit/>
              </a:bodyPr>
              <a:lstStyle/>
              <a:p>
                <a:pPr marL="0" marR="0" lvl="0" indent="0" algn="ctr" rtl="0">
                  <a:lnSpc>
                    <a:spcPct val="139977"/>
                  </a:lnSpc>
                  <a:spcBef>
                    <a:spcPts val="0"/>
                  </a:spcBef>
                  <a:spcAft>
                    <a:spcPts val="0"/>
                  </a:spcAft>
                  <a:buClr>
                    <a:srgbClr val="000000"/>
                  </a:buClr>
                  <a:buSzPts val="4500"/>
                  <a:buFont typeface="Arial"/>
                  <a:buNone/>
                </a:pPr>
                <a:r>
                  <a:rPr lang="zh-CN" sz="4500" b="1" i="0" u="none" strike="noStrike" cap="none">
                    <a:solidFill>
                      <a:schemeClr val="accent1"/>
                    </a:solidFill>
                    <a:latin typeface="Cormorant Garamond SemiBold"/>
                    <a:ea typeface="Cormorant Garamond SemiBold"/>
                    <a:cs typeface="Cormorant Garamond SemiBold"/>
                    <a:sym typeface="Cormorant Garamond SemiBold"/>
                  </a:rPr>
                  <a:t>1</a:t>
                </a:r>
                <a:endParaRPr sz="1400" b="0" i="0" u="none" strike="noStrike" cap="none">
                  <a:solidFill>
                    <a:schemeClr val="accent1"/>
                  </a:solidFill>
                  <a:latin typeface="Arial"/>
                  <a:ea typeface="Arial"/>
                  <a:cs typeface="Arial"/>
                  <a:sym typeface="Arial"/>
                </a:endParaRPr>
              </a:p>
            </p:txBody>
          </p:sp>
        </p:grpSp>
        <p:grpSp>
          <p:nvGrpSpPr>
            <p:cNvPr id="178" name="Google Shape;178;p7"/>
            <p:cNvGrpSpPr/>
            <p:nvPr/>
          </p:nvGrpSpPr>
          <p:grpSpPr>
            <a:xfrm>
              <a:off x="5054452" y="5933256"/>
              <a:ext cx="1518760" cy="996370"/>
              <a:chOff x="0" y="0"/>
              <a:chExt cx="1392464" cy="913514"/>
            </a:xfrm>
          </p:grpSpPr>
          <p:sp>
            <p:nvSpPr>
              <p:cNvPr id="179" name="Google Shape;179;p7"/>
              <p:cNvSpPr/>
              <p:nvPr/>
            </p:nvSpPr>
            <p:spPr>
              <a:xfrm>
                <a:off x="0" y="0"/>
                <a:ext cx="494780" cy="810524"/>
              </a:xfrm>
              <a:custGeom>
                <a:avLst/>
                <a:gdLst/>
                <a:ahLst/>
                <a:cxnLst/>
                <a:rect l="l" t="t" r="r" b="b"/>
                <a:pathLst>
                  <a:path w="494780" h="810524" extrusionOk="0">
                    <a:moveTo>
                      <a:pt x="0" y="0"/>
                    </a:moveTo>
                    <a:lnTo>
                      <a:pt x="494780" y="0"/>
                    </a:lnTo>
                    <a:lnTo>
                      <a:pt x="494780" y="810524"/>
                    </a:lnTo>
                    <a:lnTo>
                      <a:pt x="0" y="810524"/>
                    </a:lnTo>
                    <a:close/>
                  </a:path>
                </a:pathLst>
              </a:custGeom>
              <a:solidFill>
                <a:srgbClr val="000000">
                  <a:alpha val="0"/>
                </a:srgbClr>
              </a:solidFill>
              <a:ln>
                <a:noFill/>
              </a:ln>
            </p:spPr>
          </p:sp>
          <p:sp>
            <p:nvSpPr>
              <p:cNvPr id="180" name="Google Shape;180;p7"/>
              <p:cNvSpPr txBox="1"/>
              <p:nvPr/>
            </p:nvSpPr>
            <p:spPr>
              <a:xfrm>
                <a:off x="897764" y="17414"/>
                <a:ext cx="494700" cy="896100"/>
              </a:xfrm>
              <a:prstGeom prst="rect">
                <a:avLst/>
              </a:prstGeom>
              <a:noFill/>
              <a:ln>
                <a:noFill/>
              </a:ln>
            </p:spPr>
            <p:txBody>
              <a:bodyPr spcFirstLastPara="1" wrap="square" lIns="0" tIns="0" rIns="0" bIns="0" anchor="ctr" anchorCtr="0">
                <a:noAutofit/>
              </a:bodyPr>
              <a:lstStyle/>
              <a:p>
                <a:pPr marL="0" marR="0" lvl="0" indent="0" algn="ctr" rtl="0">
                  <a:lnSpc>
                    <a:spcPct val="139977"/>
                  </a:lnSpc>
                  <a:spcBef>
                    <a:spcPts val="0"/>
                  </a:spcBef>
                  <a:spcAft>
                    <a:spcPts val="0"/>
                  </a:spcAft>
                  <a:buClr>
                    <a:srgbClr val="000000"/>
                  </a:buClr>
                  <a:buSzPts val="4500"/>
                  <a:buFont typeface="Arial"/>
                  <a:buNone/>
                </a:pPr>
                <a:r>
                  <a:rPr lang="zh-CN" sz="4500" b="1" i="0" u="none" strike="noStrike" cap="none">
                    <a:solidFill>
                      <a:schemeClr val="accent1"/>
                    </a:solidFill>
                    <a:latin typeface="Cormorant Garamond Medium"/>
                    <a:ea typeface="Cormorant Garamond Medium"/>
                    <a:cs typeface="Cormorant Garamond Medium"/>
                    <a:sym typeface="Cormorant Garamond Medium"/>
                  </a:rPr>
                  <a:t>2</a:t>
                </a:r>
                <a:endParaRPr sz="1400" b="0" i="0" u="none" strike="noStrike" cap="none">
                  <a:solidFill>
                    <a:schemeClr val="accent1"/>
                  </a:solidFill>
                  <a:latin typeface="Arial"/>
                  <a:ea typeface="Arial"/>
                  <a:cs typeface="Arial"/>
                  <a:sym typeface="Arial"/>
                </a:endParaRPr>
              </a:p>
            </p:txBody>
          </p:sp>
        </p:grpSp>
        <p:grpSp>
          <p:nvGrpSpPr>
            <p:cNvPr id="181" name="Google Shape;181;p7"/>
            <p:cNvGrpSpPr/>
            <p:nvPr/>
          </p:nvGrpSpPr>
          <p:grpSpPr>
            <a:xfrm>
              <a:off x="10203731" y="5905498"/>
              <a:ext cx="550694" cy="977539"/>
              <a:chOff x="0" y="-85725"/>
              <a:chExt cx="504900" cy="896249"/>
            </a:xfrm>
          </p:grpSpPr>
          <p:sp>
            <p:nvSpPr>
              <p:cNvPr id="182" name="Google Shape;182;p7"/>
              <p:cNvSpPr/>
              <p:nvPr/>
            </p:nvSpPr>
            <p:spPr>
              <a:xfrm>
                <a:off x="0" y="0"/>
                <a:ext cx="504812" cy="810524"/>
              </a:xfrm>
              <a:custGeom>
                <a:avLst/>
                <a:gdLst/>
                <a:ahLst/>
                <a:cxnLst/>
                <a:rect l="l" t="t" r="r" b="b"/>
                <a:pathLst>
                  <a:path w="504812" h="810524" extrusionOk="0">
                    <a:moveTo>
                      <a:pt x="0" y="0"/>
                    </a:moveTo>
                    <a:lnTo>
                      <a:pt x="504812" y="0"/>
                    </a:lnTo>
                    <a:lnTo>
                      <a:pt x="504812" y="810524"/>
                    </a:lnTo>
                    <a:lnTo>
                      <a:pt x="0" y="810524"/>
                    </a:lnTo>
                    <a:close/>
                  </a:path>
                </a:pathLst>
              </a:custGeom>
              <a:solidFill>
                <a:srgbClr val="000000">
                  <a:alpha val="0"/>
                </a:srgbClr>
              </a:solidFill>
              <a:ln>
                <a:noFill/>
              </a:ln>
            </p:spPr>
          </p:sp>
          <p:sp>
            <p:nvSpPr>
              <p:cNvPr id="183" name="Google Shape;183;p7"/>
              <p:cNvSpPr txBox="1"/>
              <p:nvPr/>
            </p:nvSpPr>
            <p:spPr>
              <a:xfrm>
                <a:off x="0" y="-85725"/>
                <a:ext cx="504900" cy="896100"/>
              </a:xfrm>
              <a:prstGeom prst="rect">
                <a:avLst/>
              </a:prstGeom>
              <a:noFill/>
              <a:ln>
                <a:noFill/>
              </a:ln>
            </p:spPr>
            <p:txBody>
              <a:bodyPr spcFirstLastPara="1" wrap="square" lIns="0" tIns="0" rIns="0" bIns="0" anchor="ctr" anchorCtr="0">
                <a:noAutofit/>
              </a:bodyPr>
              <a:lstStyle/>
              <a:p>
                <a:pPr marL="0" marR="0" lvl="0" indent="0" algn="ctr" rtl="0">
                  <a:lnSpc>
                    <a:spcPct val="139977"/>
                  </a:lnSpc>
                  <a:spcBef>
                    <a:spcPts val="0"/>
                  </a:spcBef>
                  <a:spcAft>
                    <a:spcPts val="0"/>
                  </a:spcAft>
                  <a:buClr>
                    <a:srgbClr val="000000"/>
                  </a:buClr>
                  <a:buSzPts val="4500"/>
                  <a:buFont typeface="Arial"/>
                  <a:buNone/>
                </a:pPr>
                <a:r>
                  <a:rPr lang="zh-CN" sz="4500" b="1" i="0" u="none" strike="noStrike" cap="none">
                    <a:solidFill>
                      <a:schemeClr val="accent1"/>
                    </a:solidFill>
                    <a:latin typeface="Cormorant Garamond Medium"/>
                    <a:ea typeface="Cormorant Garamond Medium"/>
                    <a:cs typeface="Cormorant Garamond Medium"/>
                    <a:sym typeface="Cormorant Garamond Medium"/>
                  </a:rPr>
                  <a:t>3</a:t>
                </a:r>
                <a:endParaRPr sz="1400" b="0" i="0" u="none" strike="noStrike" cap="none">
                  <a:solidFill>
                    <a:schemeClr val="accent1"/>
                  </a:solidFill>
                  <a:latin typeface="Arial"/>
                  <a:ea typeface="Arial"/>
                  <a:cs typeface="Arial"/>
                  <a:sym typeface="Arial"/>
                </a:endParaRPr>
              </a:p>
            </p:txBody>
          </p:sp>
        </p:grpSp>
        <p:grpSp>
          <p:nvGrpSpPr>
            <p:cNvPr id="184" name="Google Shape;184;p7"/>
            <p:cNvGrpSpPr/>
            <p:nvPr/>
          </p:nvGrpSpPr>
          <p:grpSpPr>
            <a:xfrm>
              <a:off x="14045976" y="5933255"/>
              <a:ext cx="605339" cy="977539"/>
              <a:chOff x="0" y="-85725"/>
              <a:chExt cx="555000" cy="896249"/>
            </a:xfrm>
          </p:grpSpPr>
          <p:sp>
            <p:nvSpPr>
              <p:cNvPr id="185" name="Google Shape;185;p7"/>
              <p:cNvSpPr/>
              <p:nvPr/>
            </p:nvSpPr>
            <p:spPr>
              <a:xfrm>
                <a:off x="0" y="0"/>
                <a:ext cx="554970" cy="810524"/>
              </a:xfrm>
              <a:custGeom>
                <a:avLst/>
                <a:gdLst/>
                <a:ahLst/>
                <a:cxnLst/>
                <a:rect l="l" t="t" r="r" b="b"/>
                <a:pathLst>
                  <a:path w="554970" h="810524" extrusionOk="0">
                    <a:moveTo>
                      <a:pt x="0" y="0"/>
                    </a:moveTo>
                    <a:lnTo>
                      <a:pt x="554970" y="0"/>
                    </a:lnTo>
                    <a:lnTo>
                      <a:pt x="554970" y="810524"/>
                    </a:lnTo>
                    <a:lnTo>
                      <a:pt x="0" y="810524"/>
                    </a:lnTo>
                    <a:close/>
                  </a:path>
                </a:pathLst>
              </a:custGeom>
              <a:solidFill>
                <a:srgbClr val="000000">
                  <a:alpha val="0"/>
                </a:srgbClr>
              </a:solidFill>
              <a:ln>
                <a:noFill/>
              </a:ln>
            </p:spPr>
          </p:sp>
          <p:sp>
            <p:nvSpPr>
              <p:cNvPr id="186" name="Google Shape;186;p7"/>
              <p:cNvSpPr txBox="1"/>
              <p:nvPr/>
            </p:nvSpPr>
            <p:spPr>
              <a:xfrm>
                <a:off x="0" y="-85725"/>
                <a:ext cx="555000" cy="896100"/>
              </a:xfrm>
              <a:prstGeom prst="rect">
                <a:avLst/>
              </a:prstGeom>
              <a:noFill/>
              <a:ln>
                <a:noFill/>
              </a:ln>
            </p:spPr>
            <p:txBody>
              <a:bodyPr spcFirstLastPara="1" wrap="square" lIns="0" tIns="0" rIns="0" bIns="0" anchor="ctr" anchorCtr="0">
                <a:noAutofit/>
              </a:bodyPr>
              <a:lstStyle/>
              <a:p>
                <a:pPr marL="0" marR="0" lvl="0" indent="0" algn="ctr" rtl="0">
                  <a:lnSpc>
                    <a:spcPct val="139977"/>
                  </a:lnSpc>
                  <a:spcBef>
                    <a:spcPts val="0"/>
                  </a:spcBef>
                  <a:spcAft>
                    <a:spcPts val="0"/>
                  </a:spcAft>
                  <a:buClr>
                    <a:srgbClr val="000000"/>
                  </a:buClr>
                  <a:buSzPts val="4500"/>
                  <a:buFont typeface="Arial"/>
                  <a:buNone/>
                </a:pPr>
                <a:r>
                  <a:rPr lang="zh-CN" sz="4500" b="1" i="0" u="none" strike="noStrike" cap="none">
                    <a:solidFill>
                      <a:schemeClr val="accent1"/>
                    </a:solidFill>
                    <a:latin typeface="Cormorant Garamond Medium"/>
                    <a:ea typeface="Cormorant Garamond Medium"/>
                    <a:cs typeface="Cormorant Garamond Medium"/>
                    <a:sym typeface="Cormorant Garamond Medium"/>
                  </a:rPr>
                  <a:t>4</a:t>
                </a:r>
                <a:endParaRPr sz="1400" b="0" i="0" u="none" strike="noStrike" cap="none">
                  <a:solidFill>
                    <a:schemeClr val="accent1"/>
                  </a:solidFill>
                  <a:latin typeface="Arial"/>
                  <a:ea typeface="Arial"/>
                  <a:cs typeface="Arial"/>
                  <a:sym typeface="Arial"/>
                </a:endParaRPr>
              </a:p>
            </p:txBody>
          </p:sp>
        </p:grpSp>
        <p:cxnSp>
          <p:nvCxnSpPr>
            <p:cNvPr id="187" name="Google Shape;187;p7"/>
            <p:cNvCxnSpPr/>
            <p:nvPr/>
          </p:nvCxnSpPr>
          <p:spPr>
            <a:xfrm>
              <a:off x="2359307" y="6549729"/>
              <a:ext cx="3322200" cy="0"/>
            </a:xfrm>
            <a:prstGeom prst="straightConnector1">
              <a:avLst/>
            </a:prstGeom>
            <a:noFill/>
            <a:ln w="19050" cap="flat" cmpd="sng">
              <a:solidFill>
                <a:schemeClr val="accent1"/>
              </a:solidFill>
              <a:prstDash val="solid"/>
              <a:round/>
              <a:headEnd type="none" w="sm" len="sm"/>
              <a:tailEnd type="none" w="sm" len="sm"/>
            </a:ln>
          </p:spPr>
        </p:cxnSp>
        <p:cxnSp>
          <p:nvCxnSpPr>
            <p:cNvPr id="188" name="Google Shape;188;p7"/>
            <p:cNvCxnSpPr/>
            <p:nvPr/>
          </p:nvCxnSpPr>
          <p:spPr>
            <a:xfrm>
              <a:off x="6765179" y="6561087"/>
              <a:ext cx="3322200" cy="0"/>
            </a:xfrm>
            <a:prstGeom prst="straightConnector1">
              <a:avLst/>
            </a:prstGeom>
            <a:noFill/>
            <a:ln w="19050" cap="flat" cmpd="sng">
              <a:solidFill>
                <a:schemeClr val="accent1"/>
              </a:solidFill>
              <a:prstDash val="solid"/>
              <a:round/>
              <a:headEnd type="none" w="sm" len="sm"/>
              <a:tailEnd type="none" w="sm" len="sm"/>
            </a:ln>
          </p:spPr>
        </p:cxnSp>
        <p:cxnSp>
          <p:nvCxnSpPr>
            <p:cNvPr id="189" name="Google Shape;189;p7"/>
            <p:cNvCxnSpPr/>
            <p:nvPr/>
          </p:nvCxnSpPr>
          <p:spPr>
            <a:xfrm>
              <a:off x="10651823" y="6522439"/>
              <a:ext cx="3289200" cy="0"/>
            </a:xfrm>
            <a:prstGeom prst="straightConnector1">
              <a:avLst/>
            </a:prstGeom>
            <a:noFill/>
            <a:ln w="19050" cap="flat" cmpd="sng">
              <a:solidFill>
                <a:schemeClr val="accent1"/>
              </a:solidFill>
              <a:prstDash val="solid"/>
              <a:round/>
              <a:headEnd type="none" w="sm" len="sm"/>
              <a:tailEnd type="none" w="sm" len="sm"/>
            </a:ln>
          </p:spPr>
        </p:cxnSp>
        <p:sp>
          <p:nvSpPr>
            <p:cNvPr id="190" name="Google Shape;190;p7"/>
            <p:cNvSpPr txBox="1"/>
            <p:nvPr/>
          </p:nvSpPr>
          <p:spPr>
            <a:xfrm>
              <a:off x="1734330" y="3967464"/>
              <a:ext cx="3520200" cy="64620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3000"/>
                <a:buFont typeface="Arial"/>
                <a:buNone/>
              </a:pPr>
              <a:r>
                <a:rPr lang="zh-CN" sz="3000" b="1" i="0" u="none" strike="noStrike" cap="none">
                  <a:solidFill>
                    <a:srgbClr val="7030A0"/>
                  </a:solidFill>
                  <a:latin typeface="Cormorant Garamond"/>
                  <a:ea typeface="Cormorant Garamond"/>
                  <a:cs typeface="Cormorant Garamond"/>
                  <a:sym typeface="Cormorant Garamond"/>
                </a:rPr>
                <a:t>高尿酸血症期</a:t>
              </a:r>
              <a:endParaRPr sz="1400" b="1" i="0" u="none" strike="noStrike" cap="none">
                <a:solidFill>
                  <a:srgbClr val="7030A0"/>
                </a:solidFill>
                <a:latin typeface="Arial"/>
                <a:ea typeface="Arial"/>
                <a:cs typeface="Arial"/>
                <a:sym typeface="Arial"/>
              </a:endParaRPr>
            </a:p>
          </p:txBody>
        </p:sp>
        <p:sp>
          <p:nvSpPr>
            <p:cNvPr id="191" name="Google Shape;191;p7"/>
            <p:cNvSpPr txBox="1"/>
            <p:nvPr/>
          </p:nvSpPr>
          <p:spPr>
            <a:xfrm>
              <a:off x="1826774" y="4826096"/>
              <a:ext cx="3520200" cy="8493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0"/>
                </a:spcAft>
                <a:buClr>
                  <a:srgbClr val="000000"/>
                </a:buClr>
                <a:buSzPts val="2399"/>
                <a:buFont typeface="Arial"/>
                <a:buNone/>
              </a:pPr>
              <a:r>
                <a:rPr lang="zh-CN" sz="2399" b="0" i="0" u="none" strike="noStrike" cap="none">
                  <a:solidFill>
                    <a:schemeClr val="dk1"/>
                  </a:solidFill>
                  <a:latin typeface="Cormorant Garamond"/>
                  <a:ea typeface="Cormorant Garamond"/>
                  <a:cs typeface="Cormorant Garamond"/>
                  <a:sym typeface="Cormorant Garamond"/>
                </a:rPr>
                <a:t>仅血尿酸水平升高的时期，患者痛风未曾发作</a:t>
              </a:r>
              <a:endParaRPr sz="1400" b="0" i="0" u="none" strike="noStrike" cap="none">
                <a:solidFill>
                  <a:schemeClr val="dk1"/>
                </a:solidFill>
                <a:latin typeface="Arial"/>
                <a:ea typeface="Arial"/>
                <a:cs typeface="Arial"/>
                <a:sym typeface="Arial"/>
              </a:endParaRPr>
            </a:p>
          </p:txBody>
        </p:sp>
        <p:sp>
          <p:nvSpPr>
            <p:cNvPr id="192" name="Google Shape;192;p7"/>
            <p:cNvSpPr txBox="1"/>
            <p:nvPr/>
          </p:nvSpPr>
          <p:spPr>
            <a:xfrm>
              <a:off x="10237778" y="3838034"/>
              <a:ext cx="3520200" cy="64620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3000"/>
                <a:buFont typeface="Arial"/>
                <a:buNone/>
              </a:pPr>
              <a:r>
                <a:rPr lang="zh-CN" sz="3000" b="1" i="0" u="none" strike="noStrike" cap="none">
                  <a:solidFill>
                    <a:srgbClr val="7030A0"/>
                  </a:solidFill>
                  <a:latin typeface="Cormorant Garamond"/>
                  <a:ea typeface="Cormorant Garamond"/>
                  <a:cs typeface="Cormorant Garamond"/>
                  <a:sym typeface="Cormorant Garamond"/>
                </a:rPr>
                <a:t>慢性痛风性关节炎期</a:t>
              </a:r>
              <a:endParaRPr sz="1400" b="0" i="0" u="none" strike="noStrike" cap="none">
                <a:solidFill>
                  <a:srgbClr val="7030A0"/>
                </a:solidFill>
                <a:latin typeface="Arial"/>
                <a:ea typeface="Arial"/>
                <a:cs typeface="Arial"/>
                <a:sym typeface="Arial"/>
              </a:endParaRPr>
            </a:p>
          </p:txBody>
        </p:sp>
        <p:sp>
          <p:nvSpPr>
            <p:cNvPr id="193" name="Google Shape;193;p7"/>
            <p:cNvSpPr txBox="1"/>
            <p:nvPr/>
          </p:nvSpPr>
          <p:spPr>
            <a:xfrm>
              <a:off x="6206949" y="7209832"/>
              <a:ext cx="3476400" cy="64620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3000"/>
                <a:buFont typeface="Arial"/>
                <a:buNone/>
              </a:pPr>
              <a:r>
                <a:rPr lang="zh-CN" sz="3000" b="1" i="0" u="none" strike="noStrike" cap="none">
                  <a:solidFill>
                    <a:srgbClr val="7030A0"/>
                  </a:solidFill>
                  <a:latin typeface="Cormorant Garamond"/>
                  <a:ea typeface="Cormorant Garamond"/>
                  <a:cs typeface="Cormorant Garamond"/>
                  <a:sym typeface="Cormorant Garamond"/>
                </a:rPr>
                <a:t>急性痛风性关节炎期</a:t>
              </a:r>
              <a:endParaRPr sz="1400" b="0" i="0" u="none" strike="noStrike" cap="none">
                <a:solidFill>
                  <a:srgbClr val="7030A0"/>
                </a:solidFill>
                <a:latin typeface="Arial"/>
                <a:ea typeface="Arial"/>
                <a:cs typeface="Arial"/>
                <a:sym typeface="Arial"/>
              </a:endParaRPr>
            </a:p>
          </p:txBody>
        </p:sp>
        <p:sp>
          <p:nvSpPr>
            <p:cNvPr id="194" name="Google Shape;194;p7"/>
            <p:cNvSpPr txBox="1"/>
            <p:nvPr/>
          </p:nvSpPr>
          <p:spPr>
            <a:xfrm>
              <a:off x="6206949" y="8030159"/>
              <a:ext cx="4115100" cy="8493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0"/>
                </a:spcAft>
                <a:buClr>
                  <a:srgbClr val="000000"/>
                </a:buClr>
                <a:buSzPts val="2399"/>
                <a:buFont typeface="Arial"/>
                <a:buNone/>
              </a:pPr>
              <a:r>
                <a:rPr lang="zh-CN" sz="2399" b="0" i="0" u="none" strike="noStrike" cap="none">
                  <a:solidFill>
                    <a:schemeClr val="dk1"/>
                  </a:solidFill>
                  <a:latin typeface="Cormorant Garamond"/>
                  <a:ea typeface="Cormorant Garamond"/>
                  <a:cs typeface="Cormorant Garamond"/>
                  <a:sym typeface="Cormorant Garamond"/>
                </a:rPr>
                <a:t>患者关节炎突然发作，关节红肿热痛，疼痛剧烈</a:t>
              </a:r>
              <a:endParaRPr sz="1400" b="0" i="0" u="none" strike="noStrike" cap="none">
                <a:solidFill>
                  <a:schemeClr val="dk1"/>
                </a:solidFill>
                <a:latin typeface="Arial"/>
                <a:ea typeface="Arial"/>
                <a:cs typeface="Arial"/>
                <a:sym typeface="Arial"/>
              </a:endParaRPr>
            </a:p>
          </p:txBody>
        </p:sp>
        <p:sp>
          <p:nvSpPr>
            <p:cNvPr id="195" name="Google Shape;195;p7"/>
            <p:cNvSpPr txBox="1"/>
            <p:nvPr/>
          </p:nvSpPr>
          <p:spPr>
            <a:xfrm>
              <a:off x="14200273" y="7164542"/>
              <a:ext cx="3476400" cy="64620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3000"/>
                <a:buFont typeface="Arial"/>
                <a:buNone/>
              </a:pPr>
              <a:r>
                <a:rPr lang="zh-CN" sz="3000" b="1" i="0" u="none" strike="noStrike" cap="none">
                  <a:solidFill>
                    <a:srgbClr val="7030A0"/>
                  </a:solidFill>
                  <a:latin typeface="Cormorant Garamond"/>
                  <a:ea typeface="Cormorant Garamond"/>
                  <a:cs typeface="Cormorant Garamond"/>
                  <a:sym typeface="Cormorant Garamond"/>
                </a:rPr>
                <a:t>痛风性肾病期</a:t>
              </a:r>
              <a:endParaRPr sz="1400" b="0" i="0" u="none" strike="noStrike" cap="none">
                <a:solidFill>
                  <a:srgbClr val="7030A0"/>
                </a:solidFill>
                <a:latin typeface="Arial"/>
                <a:ea typeface="Arial"/>
                <a:cs typeface="Arial"/>
                <a:sym typeface="Arial"/>
              </a:endParaRPr>
            </a:p>
          </p:txBody>
        </p:sp>
        <p:sp>
          <p:nvSpPr>
            <p:cNvPr id="196" name="Google Shape;196;p7"/>
            <p:cNvSpPr txBox="1"/>
            <p:nvPr/>
          </p:nvSpPr>
          <p:spPr>
            <a:xfrm>
              <a:off x="14200273" y="7869891"/>
              <a:ext cx="4031400" cy="21531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0"/>
                </a:spcAft>
                <a:buClr>
                  <a:srgbClr val="000000"/>
                </a:buClr>
                <a:buSzPts val="2399"/>
                <a:buFont typeface="Arial"/>
                <a:buNone/>
              </a:pPr>
              <a:r>
                <a:rPr lang="zh-CN" sz="2399" b="0" i="0" u="none" strike="noStrike" cap="none">
                  <a:solidFill>
                    <a:srgbClr val="1A141A"/>
                  </a:solidFill>
                  <a:latin typeface="Cormorant Garamond"/>
                  <a:ea typeface="Cormorant Garamond"/>
                  <a:cs typeface="Cormorant Garamond"/>
                  <a:sym typeface="Cormorant Garamond"/>
                </a:rPr>
                <a:t>微小的尿酸盐结晶沉积于肾间质，导致慢性肾小管间质肾炎，引起肾小管萎缩变形，间质性纤维化，导致肾功能不全的时期</a:t>
              </a:r>
              <a:endParaRPr sz="1400" b="0" i="0" u="none" strike="noStrike" cap="none">
                <a:solidFill>
                  <a:srgbClr val="1A141A"/>
                </a:solidFill>
                <a:latin typeface="Arial"/>
                <a:ea typeface="Arial"/>
                <a:cs typeface="Arial"/>
                <a:sym typeface="Arial"/>
              </a:endParaRPr>
            </a:p>
          </p:txBody>
        </p:sp>
        <p:sp>
          <p:nvSpPr>
            <p:cNvPr id="197" name="Google Shape;197;p7"/>
            <p:cNvSpPr txBox="1"/>
            <p:nvPr/>
          </p:nvSpPr>
          <p:spPr>
            <a:xfrm>
              <a:off x="10245956" y="4613795"/>
              <a:ext cx="3520200" cy="12738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0"/>
                </a:spcAft>
                <a:buClr>
                  <a:srgbClr val="000000"/>
                </a:buClr>
                <a:buSzPts val="2399"/>
                <a:buFont typeface="Arial"/>
                <a:buNone/>
              </a:pPr>
              <a:r>
                <a:rPr lang="zh-CN" sz="2399" b="0" i="0" u="none" strike="noStrike" cap="none">
                  <a:solidFill>
                    <a:schemeClr val="dk1"/>
                  </a:solidFill>
                  <a:latin typeface="Cormorant Garamond"/>
                  <a:ea typeface="Cormorant Garamond"/>
                  <a:cs typeface="Cormorant Garamond"/>
                  <a:sym typeface="Cormorant Garamond"/>
                </a:rPr>
                <a:t>患者关节疼痛持续，血尿酸水平持续波动，可伴有痛风石出现的时期</a:t>
              </a:r>
              <a:endParaRPr sz="1400" b="0" i="0" u="none" strike="noStrike" cap="none">
                <a:solidFill>
                  <a:schemeClr val="dk1"/>
                </a:solidFill>
                <a:latin typeface="Arial"/>
                <a:ea typeface="Arial"/>
                <a:cs typeface="Arial"/>
                <a:sym typeface="Arial"/>
              </a:endParaRPr>
            </a:p>
          </p:txBody>
        </p:sp>
      </p:grpSp>
      <p:sp>
        <p:nvSpPr>
          <p:cNvPr id="198" name="Google Shape;198;p7"/>
          <p:cNvSpPr/>
          <p:nvPr/>
        </p:nvSpPr>
        <p:spPr>
          <a:xfrm>
            <a:off x="15773400" y="4963380"/>
            <a:ext cx="2201100" cy="1255800"/>
          </a:xfrm>
          <a:prstGeom prst="rightArrow">
            <a:avLst>
              <a:gd name="adj1" fmla="val 50000"/>
              <a:gd name="adj2" fmla="val 50000"/>
            </a:avLst>
          </a:prstGeom>
          <a:solidFill>
            <a:srgbClr val="D8CD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199" name="Google Shape;199;p7"/>
          <p:cNvPicPr preferRelativeResize="0"/>
          <p:nvPr/>
        </p:nvPicPr>
        <p:blipFill rotWithShape="1">
          <a:blip r:embed="rId4">
            <a:alphaModFix/>
          </a:blip>
          <a:srcRect l="18980" t="-53" r="21629" b="10616"/>
          <a:stretch/>
        </p:blipFill>
        <p:spPr>
          <a:xfrm>
            <a:off x="10400689" y="6351777"/>
            <a:ext cx="3476347" cy="3272169"/>
          </a:xfrm>
          <a:prstGeom prst="rect">
            <a:avLst/>
          </a:prstGeom>
          <a:noFill/>
          <a:ln>
            <a:noFill/>
          </a:ln>
        </p:spPr>
      </p:pic>
      <p:pic>
        <p:nvPicPr>
          <p:cNvPr id="200" name="Google Shape;200;p7"/>
          <p:cNvPicPr preferRelativeResize="0"/>
          <p:nvPr/>
        </p:nvPicPr>
        <p:blipFill rotWithShape="1">
          <a:blip r:embed="rId5">
            <a:alphaModFix/>
          </a:blip>
          <a:srcRect l="2848" t="8680" r="53992" b="17508"/>
          <a:stretch/>
        </p:blipFill>
        <p:spPr>
          <a:xfrm>
            <a:off x="5301576" y="2321475"/>
            <a:ext cx="2475124" cy="2822025"/>
          </a:xfrm>
          <a:prstGeom prst="rect">
            <a:avLst/>
          </a:prstGeom>
          <a:noFill/>
          <a:ln>
            <a:noFill/>
          </a:ln>
        </p:spPr>
      </p:pic>
      <p:pic>
        <p:nvPicPr>
          <p:cNvPr id="201" name="Google Shape;201;p7"/>
          <p:cNvPicPr preferRelativeResize="0"/>
          <p:nvPr/>
        </p:nvPicPr>
        <p:blipFill>
          <a:blip r:embed="rId6">
            <a:alphaModFix/>
          </a:blip>
          <a:stretch>
            <a:fillRect/>
          </a:stretch>
        </p:blipFill>
        <p:spPr>
          <a:xfrm>
            <a:off x="13774350" y="2188312"/>
            <a:ext cx="3936774" cy="2955200"/>
          </a:xfrm>
          <a:prstGeom prst="rect">
            <a:avLst/>
          </a:prstGeom>
          <a:noFill/>
          <a:ln>
            <a:noFill/>
          </a:ln>
        </p:spPr>
      </p:pic>
      <p:sp>
        <p:nvSpPr>
          <p:cNvPr id="202" name="Google Shape;202;p7"/>
          <p:cNvSpPr txBox="1"/>
          <p:nvPr/>
        </p:nvSpPr>
        <p:spPr>
          <a:xfrm>
            <a:off x="0" y="9272350"/>
            <a:ext cx="11840400" cy="351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zh-CN" sz="2200">
                <a:solidFill>
                  <a:schemeClr val="dk1"/>
                </a:solidFill>
              </a:rPr>
              <a:t>https://www.verywellhealth.com/gout-tophi-tophus-what-is-it-189830</a:t>
            </a:r>
            <a:endParaRPr sz="2200">
              <a:solidFill>
                <a:schemeClr val="dk1"/>
              </a:solidFill>
            </a:endParaRPr>
          </a:p>
        </p:txBody>
      </p:sp>
      <p:pic>
        <p:nvPicPr>
          <p:cNvPr id="203" name="Google Shape;203;p7"/>
          <p:cNvPicPr preferRelativeResize="0"/>
          <p:nvPr/>
        </p:nvPicPr>
        <p:blipFill>
          <a:blip r:embed="rId7">
            <a:alphaModFix/>
          </a:blip>
          <a:stretch>
            <a:fillRect/>
          </a:stretch>
        </p:blipFill>
        <p:spPr>
          <a:xfrm>
            <a:off x="1840150" y="6219187"/>
            <a:ext cx="3936775" cy="2675088"/>
          </a:xfrm>
          <a:prstGeom prst="rect">
            <a:avLst/>
          </a:prstGeom>
          <a:noFill/>
          <a:ln>
            <a:noFill/>
          </a:ln>
        </p:spPr>
      </p:pic>
      <p:sp>
        <p:nvSpPr>
          <p:cNvPr id="204" name="Google Shape;204;p7"/>
          <p:cNvSpPr txBox="1"/>
          <p:nvPr/>
        </p:nvSpPr>
        <p:spPr>
          <a:xfrm>
            <a:off x="0" y="9764775"/>
            <a:ext cx="12250500" cy="644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zh-CN" sz="2200">
                <a:solidFill>
                  <a:schemeClr val="dk1"/>
                </a:solidFill>
              </a:rPr>
              <a:t>https://www.orthopaedicsurgeon.com.sg/patients-education/general/gout/</a:t>
            </a:r>
            <a:endParaRPr sz="2200">
              <a:solidFill>
                <a:schemeClr val="dk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pic>
        <p:nvPicPr>
          <p:cNvPr id="209" name="Google Shape;209;p8"/>
          <p:cNvPicPr preferRelativeResize="0"/>
          <p:nvPr/>
        </p:nvPicPr>
        <p:blipFill rotWithShape="1">
          <a:blip r:embed="rId3">
            <a:alphaModFix/>
          </a:blip>
          <a:srcRect/>
          <a:stretch/>
        </p:blipFill>
        <p:spPr>
          <a:xfrm>
            <a:off x="20664" y="0"/>
            <a:ext cx="18288000" cy="10287000"/>
          </a:xfrm>
          <a:prstGeom prst="rect">
            <a:avLst/>
          </a:prstGeom>
          <a:noFill/>
          <a:ln>
            <a:noFill/>
          </a:ln>
        </p:spPr>
      </p:pic>
      <p:sp>
        <p:nvSpPr>
          <p:cNvPr id="210" name="Google Shape;210;p8"/>
          <p:cNvSpPr/>
          <p:nvPr/>
        </p:nvSpPr>
        <p:spPr>
          <a:xfrm>
            <a:off x="1230298" y="2247900"/>
            <a:ext cx="10047300" cy="7162800"/>
          </a:xfrm>
          <a:prstGeom prst="foldedCorner">
            <a:avLst>
              <a:gd name="adj" fmla="val 16667"/>
            </a:avLst>
          </a:prstGeom>
          <a:solidFill>
            <a:srgbClr val="F0EBD7"/>
          </a:solidFill>
          <a:ln w="25400" cap="flat" cmpd="sng">
            <a:solidFill>
              <a:srgbClr val="56465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11" name="Google Shape;211;p8"/>
          <p:cNvSpPr txBox="1"/>
          <p:nvPr/>
        </p:nvSpPr>
        <p:spPr>
          <a:xfrm>
            <a:off x="3820495" y="419100"/>
            <a:ext cx="10528200" cy="1507800"/>
          </a:xfrm>
          <a:prstGeom prst="rect">
            <a:avLst/>
          </a:prstGeom>
          <a:noFill/>
          <a:ln>
            <a:noFill/>
          </a:ln>
        </p:spPr>
        <p:txBody>
          <a:bodyPr spcFirstLastPara="1" wrap="square" lIns="0" tIns="0" rIns="0" bIns="0" anchor="t" anchorCtr="0">
            <a:spAutoFit/>
          </a:bodyPr>
          <a:lstStyle/>
          <a:p>
            <a:pPr marL="0" marR="0" lvl="0" indent="0" algn="ctr" rtl="0">
              <a:lnSpc>
                <a:spcPct val="140005"/>
              </a:lnSpc>
              <a:spcBef>
                <a:spcPts val="0"/>
              </a:spcBef>
              <a:spcAft>
                <a:spcPts val="0"/>
              </a:spcAft>
              <a:buClr>
                <a:srgbClr val="000000"/>
              </a:buClr>
              <a:buSzPts val="6999"/>
              <a:buFont typeface="Arial"/>
              <a:buNone/>
            </a:pPr>
            <a:r>
              <a:rPr lang="zh-CN" sz="6999" b="1" i="0" u="none" strike="noStrike" cap="none">
                <a:solidFill>
                  <a:srgbClr val="373236"/>
                </a:solidFill>
                <a:latin typeface="Exo 2"/>
                <a:ea typeface="Exo 2"/>
                <a:cs typeface="Exo 2"/>
                <a:sym typeface="Exo 2"/>
              </a:rPr>
              <a:t>痛风的临床症状</a:t>
            </a:r>
            <a:endParaRPr sz="1400" b="0" i="0" u="none" strike="noStrike" cap="none">
              <a:solidFill>
                <a:srgbClr val="000000"/>
              </a:solidFill>
              <a:latin typeface="Arial"/>
              <a:ea typeface="Arial"/>
              <a:cs typeface="Arial"/>
              <a:sym typeface="Arial"/>
            </a:endParaRPr>
          </a:p>
        </p:txBody>
      </p:sp>
      <p:sp>
        <p:nvSpPr>
          <p:cNvPr id="212" name="Google Shape;212;p8"/>
          <p:cNvSpPr txBox="1"/>
          <p:nvPr/>
        </p:nvSpPr>
        <p:spPr>
          <a:xfrm>
            <a:off x="1371600" y="2400300"/>
            <a:ext cx="9525000" cy="7455900"/>
          </a:xfrm>
          <a:prstGeom prst="rect">
            <a:avLst/>
          </a:prstGeom>
          <a:noFill/>
          <a:ln>
            <a:noFill/>
          </a:ln>
        </p:spPr>
        <p:txBody>
          <a:bodyPr spcFirstLastPara="1" wrap="square" lIns="0" tIns="0" rIns="0" bIns="0" anchor="t" anchorCtr="0">
            <a:spAutoFit/>
          </a:bodyPr>
          <a:lstStyle/>
          <a:p>
            <a:pPr marL="457200" marR="0" lvl="0" indent="-457200" algn="just" rtl="0">
              <a:lnSpc>
                <a:spcPct val="150000"/>
              </a:lnSpc>
              <a:spcBef>
                <a:spcPts val="0"/>
              </a:spcBef>
              <a:spcAft>
                <a:spcPts val="0"/>
              </a:spcAft>
              <a:buClr>
                <a:srgbClr val="000000"/>
              </a:buClr>
              <a:buSzPts val="3500"/>
              <a:buFont typeface="Courier New"/>
              <a:buChar char="o"/>
            </a:pPr>
            <a:r>
              <a:rPr lang="zh-CN" sz="3500" b="1" i="0" u="none" strike="noStrike" cap="none">
                <a:solidFill>
                  <a:srgbClr val="000000"/>
                </a:solidFill>
                <a:latin typeface="Arial"/>
                <a:ea typeface="Arial"/>
                <a:cs typeface="Arial"/>
                <a:sym typeface="Arial"/>
              </a:rPr>
              <a:t>剧烈的关节疼痛</a:t>
            </a:r>
            <a:r>
              <a:rPr lang="zh-CN" sz="3500" b="0" i="0" u="none" strike="noStrike" cap="none">
                <a:solidFill>
                  <a:srgbClr val="000000"/>
                </a:solidFill>
                <a:latin typeface="Arial"/>
                <a:ea typeface="Arial"/>
                <a:cs typeface="Arial"/>
                <a:sym typeface="Arial"/>
              </a:rPr>
              <a:t>，</a:t>
            </a:r>
            <a:r>
              <a:rPr lang="zh-CN" sz="3600" b="0" i="0" u="none" strike="noStrike" cap="none">
                <a:solidFill>
                  <a:srgbClr val="000000"/>
                </a:solidFill>
                <a:latin typeface="Arial"/>
                <a:ea typeface="Arial"/>
                <a:cs typeface="Arial"/>
                <a:sym typeface="Arial"/>
              </a:rPr>
              <a:t>通常会累及拇趾，但也可能发生在任何关节（脚踝、膝部、肘部、手腕和手指）疼痛可能在开始出现后的最初 4 到 12 小时内最为严重</a:t>
            </a:r>
            <a:endParaRPr sz="3600" b="0" i="0" u="none" strike="noStrike" cap="none">
              <a:solidFill>
                <a:srgbClr val="000000"/>
              </a:solidFill>
              <a:latin typeface="Arial"/>
              <a:ea typeface="Arial"/>
              <a:cs typeface="Arial"/>
              <a:sym typeface="Arial"/>
            </a:endParaRPr>
          </a:p>
          <a:p>
            <a:pPr marL="571500" marR="0" lvl="0" indent="-571500" algn="just" rtl="0">
              <a:lnSpc>
                <a:spcPct val="150000"/>
              </a:lnSpc>
              <a:spcBef>
                <a:spcPts val="0"/>
              </a:spcBef>
              <a:spcAft>
                <a:spcPts val="0"/>
              </a:spcAft>
              <a:buClr>
                <a:srgbClr val="000000"/>
              </a:buClr>
              <a:buSzPts val="3600"/>
              <a:buFont typeface="Courier New"/>
              <a:buChar char="o"/>
            </a:pPr>
            <a:r>
              <a:rPr lang="zh-CN" sz="3600" b="1" i="0" u="none" strike="noStrike" cap="none">
                <a:solidFill>
                  <a:srgbClr val="000000"/>
                </a:solidFill>
                <a:latin typeface="Arial"/>
                <a:ea typeface="Arial"/>
                <a:cs typeface="Arial"/>
                <a:sym typeface="Arial"/>
              </a:rPr>
              <a:t>持续的不适感，</a:t>
            </a:r>
            <a:r>
              <a:rPr lang="zh-CN" sz="3600" b="0" i="0" u="none" strike="noStrike" cap="none">
                <a:solidFill>
                  <a:srgbClr val="000000"/>
                </a:solidFill>
                <a:latin typeface="Arial"/>
                <a:ea typeface="Arial"/>
                <a:cs typeface="Arial"/>
                <a:sym typeface="Arial"/>
              </a:rPr>
              <a:t>可能会持续几天到几周。</a:t>
            </a:r>
            <a:endParaRPr sz="3600" b="0" i="0" u="none" strike="noStrike" cap="none">
              <a:solidFill>
                <a:srgbClr val="000000"/>
              </a:solidFill>
              <a:latin typeface="Arial"/>
              <a:ea typeface="Arial"/>
              <a:cs typeface="Arial"/>
              <a:sym typeface="Arial"/>
            </a:endParaRPr>
          </a:p>
          <a:p>
            <a:pPr marL="571500" marR="0" lvl="0" indent="-571500" algn="l" rtl="0">
              <a:lnSpc>
                <a:spcPct val="150000"/>
              </a:lnSpc>
              <a:spcBef>
                <a:spcPts val="0"/>
              </a:spcBef>
              <a:spcAft>
                <a:spcPts val="0"/>
              </a:spcAft>
              <a:buClr>
                <a:srgbClr val="000000"/>
              </a:buClr>
              <a:buSzPts val="3600"/>
              <a:buFont typeface="Courier New"/>
              <a:buChar char="o"/>
            </a:pPr>
            <a:r>
              <a:rPr lang="zh-CN" sz="3600" b="1" i="0" u="none" strike="noStrike" cap="none">
                <a:solidFill>
                  <a:srgbClr val="000000"/>
                </a:solidFill>
                <a:latin typeface="Arial"/>
                <a:ea typeface="Arial"/>
                <a:cs typeface="Arial"/>
                <a:sym typeface="Arial"/>
              </a:rPr>
              <a:t>红肿发炎。</a:t>
            </a:r>
            <a:r>
              <a:rPr lang="zh-CN" sz="3600" b="0" i="0" u="none" strike="noStrike" cap="none">
                <a:solidFill>
                  <a:srgbClr val="000000"/>
                </a:solidFill>
                <a:latin typeface="Arial"/>
                <a:ea typeface="Arial"/>
                <a:cs typeface="Arial"/>
                <a:sym typeface="Arial"/>
              </a:rPr>
              <a:t>一个或多个受累关节出现肿胀、压痛、发热和泛红。</a:t>
            </a:r>
            <a:endParaRPr sz="1400" b="0" i="0" u="none" strike="noStrike" cap="none">
              <a:solidFill>
                <a:srgbClr val="000000"/>
              </a:solidFill>
              <a:latin typeface="Arial"/>
              <a:ea typeface="Arial"/>
              <a:cs typeface="Arial"/>
              <a:sym typeface="Arial"/>
            </a:endParaRPr>
          </a:p>
          <a:p>
            <a:pPr marL="571500" marR="0" lvl="0" indent="-571500" algn="l" rtl="0">
              <a:lnSpc>
                <a:spcPct val="150000"/>
              </a:lnSpc>
              <a:spcBef>
                <a:spcPts val="0"/>
              </a:spcBef>
              <a:spcAft>
                <a:spcPts val="0"/>
              </a:spcAft>
              <a:buClr>
                <a:srgbClr val="000000"/>
              </a:buClr>
              <a:buSzPts val="3600"/>
              <a:buFont typeface="Courier New"/>
              <a:buChar char="o"/>
            </a:pPr>
            <a:r>
              <a:rPr lang="zh-CN" sz="3600" b="1" i="0" u="none" strike="noStrike" cap="none">
                <a:solidFill>
                  <a:srgbClr val="000000"/>
                </a:solidFill>
                <a:latin typeface="Arial"/>
                <a:ea typeface="Arial"/>
                <a:cs typeface="Arial"/>
                <a:sym typeface="Arial"/>
              </a:rPr>
              <a:t>关节活动度受限。</a:t>
            </a:r>
            <a:endParaRPr sz="3600" b="1" i="0" u="none" strike="noStrike" cap="none">
              <a:solidFill>
                <a:srgbClr val="000000"/>
              </a:solidFill>
              <a:latin typeface="Arial"/>
              <a:ea typeface="Arial"/>
              <a:cs typeface="Arial"/>
              <a:sym typeface="Arial"/>
            </a:endParaRPr>
          </a:p>
          <a:p>
            <a:pPr marL="0" marR="0" lvl="0" indent="0" algn="just" rtl="0">
              <a:lnSpc>
                <a:spcPct val="150000"/>
              </a:lnSpc>
              <a:spcBef>
                <a:spcPts val="0"/>
              </a:spcBef>
              <a:spcAft>
                <a:spcPts val="0"/>
              </a:spcAft>
              <a:buClr>
                <a:srgbClr val="000000"/>
              </a:buClr>
              <a:buSzPts val="3500"/>
              <a:buFont typeface="Arial"/>
              <a:buNone/>
            </a:pPr>
            <a:endParaRPr sz="3500" b="0" i="0" u="none" strike="noStrike" cap="none">
              <a:solidFill>
                <a:srgbClr val="000000"/>
              </a:solidFill>
              <a:latin typeface="Arial"/>
              <a:ea typeface="Arial"/>
              <a:cs typeface="Arial"/>
              <a:sym typeface="Arial"/>
            </a:endParaRPr>
          </a:p>
        </p:txBody>
      </p:sp>
      <p:pic>
        <p:nvPicPr>
          <p:cNvPr id="213" name="Google Shape;213;p8"/>
          <p:cNvPicPr preferRelativeResize="0"/>
          <p:nvPr/>
        </p:nvPicPr>
        <p:blipFill>
          <a:blip r:embed="rId4">
            <a:alphaModFix/>
          </a:blip>
          <a:stretch>
            <a:fillRect/>
          </a:stretch>
        </p:blipFill>
        <p:spPr>
          <a:xfrm>
            <a:off x="11745525" y="2965811"/>
            <a:ext cx="6258200" cy="4355376"/>
          </a:xfrm>
          <a:prstGeom prst="rect">
            <a:avLst/>
          </a:prstGeom>
          <a:noFill/>
          <a:ln>
            <a:noFill/>
          </a:ln>
        </p:spPr>
      </p:pic>
      <p:sp>
        <p:nvSpPr>
          <p:cNvPr id="214" name="Google Shape;214;p8"/>
          <p:cNvSpPr txBox="1"/>
          <p:nvPr/>
        </p:nvSpPr>
        <p:spPr>
          <a:xfrm>
            <a:off x="12143100" y="9410700"/>
            <a:ext cx="6144900" cy="55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zh-CN" sz="2200">
                <a:solidFill>
                  <a:schemeClr val="dk1"/>
                </a:solidFill>
              </a:rPr>
              <a:t>https://www.emed.com/uk/what-we-treat/gout</a:t>
            </a:r>
            <a:endParaRPr sz="2200">
              <a:solidFill>
                <a:schemeClr val="dk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pic>
        <p:nvPicPr>
          <p:cNvPr id="219" name="Google Shape;219;p9"/>
          <p:cNvPicPr preferRelativeResize="0"/>
          <p:nvPr/>
        </p:nvPicPr>
        <p:blipFill rotWithShape="1">
          <a:blip r:embed="rId3">
            <a:alphaModFix/>
          </a:blip>
          <a:srcRect/>
          <a:stretch/>
        </p:blipFill>
        <p:spPr>
          <a:xfrm>
            <a:off x="-5166" y="38100"/>
            <a:ext cx="18288000" cy="10287000"/>
          </a:xfrm>
          <a:prstGeom prst="rect">
            <a:avLst/>
          </a:prstGeom>
          <a:noFill/>
          <a:ln>
            <a:noFill/>
          </a:ln>
        </p:spPr>
      </p:pic>
      <p:sp>
        <p:nvSpPr>
          <p:cNvPr id="220" name="Google Shape;220;p9"/>
          <p:cNvSpPr/>
          <p:nvPr/>
        </p:nvSpPr>
        <p:spPr>
          <a:xfrm>
            <a:off x="315900" y="2536100"/>
            <a:ext cx="7089000" cy="6324600"/>
          </a:xfrm>
          <a:prstGeom prst="foldedCorner">
            <a:avLst>
              <a:gd name="adj" fmla="val 16667"/>
            </a:avLst>
          </a:prstGeom>
          <a:solidFill>
            <a:srgbClr val="F0EBD7"/>
          </a:solidFill>
          <a:ln w="25400" cap="flat" cmpd="sng">
            <a:solidFill>
              <a:srgbClr val="56465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21" name="Google Shape;221;p9"/>
          <p:cNvSpPr txBox="1"/>
          <p:nvPr/>
        </p:nvSpPr>
        <p:spPr>
          <a:xfrm>
            <a:off x="3820495" y="419100"/>
            <a:ext cx="10528200" cy="1507800"/>
          </a:xfrm>
          <a:prstGeom prst="rect">
            <a:avLst/>
          </a:prstGeom>
          <a:noFill/>
          <a:ln>
            <a:noFill/>
          </a:ln>
        </p:spPr>
        <p:txBody>
          <a:bodyPr spcFirstLastPara="1" wrap="square" lIns="0" tIns="0" rIns="0" bIns="0" anchor="t" anchorCtr="0">
            <a:spAutoFit/>
          </a:bodyPr>
          <a:lstStyle/>
          <a:p>
            <a:pPr marL="0" marR="0" lvl="0" indent="0" algn="ctr" rtl="0">
              <a:lnSpc>
                <a:spcPct val="140005"/>
              </a:lnSpc>
              <a:spcBef>
                <a:spcPts val="0"/>
              </a:spcBef>
              <a:spcAft>
                <a:spcPts val="0"/>
              </a:spcAft>
              <a:buClr>
                <a:srgbClr val="000000"/>
              </a:buClr>
              <a:buSzPts val="6999"/>
              <a:buFont typeface="Arial"/>
              <a:buNone/>
            </a:pPr>
            <a:r>
              <a:rPr lang="zh-CN" sz="6999" b="1" i="0" u="none" strike="noStrike" cap="none">
                <a:solidFill>
                  <a:srgbClr val="373236"/>
                </a:solidFill>
                <a:latin typeface="Exo 2"/>
                <a:ea typeface="Exo 2"/>
                <a:cs typeface="Exo 2"/>
                <a:sym typeface="Exo 2"/>
              </a:rPr>
              <a:t>痛风的风险因素</a:t>
            </a:r>
            <a:endParaRPr sz="1400" b="0" i="0" u="none" strike="noStrike" cap="none">
              <a:solidFill>
                <a:srgbClr val="000000"/>
              </a:solidFill>
              <a:latin typeface="Arial"/>
              <a:ea typeface="Arial"/>
              <a:cs typeface="Arial"/>
              <a:sym typeface="Arial"/>
            </a:endParaRPr>
          </a:p>
        </p:txBody>
      </p:sp>
      <p:sp>
        <p:nvSpPr>
          <p:cNvPr id="222" name="Google Shape;222;p9"/>
          <p:cNvSpPr txBox="1"/>
          <p:nvPr/>
        </p:nvSpPr>
        <p:spPr>
          <a:xfrm>
            <a:off x="482023" y="3526700"/>
            <a:ext cx="7089000" cy="4579200"/>
          </a:xfrm>
          <a:prstGeom prst="rect">
            <a:avLst/>
          </a:prstGeom>
          <a:noFill/>
          <a:ln>
            <a:noFill/>
          </a:ln>
        </p:spPr>
        <p:txBody>
          <a:bodyPr spcFirstLastPara="1" wrap="square" lIns="0" tIns="0" rIns="0" bIns="0" anchor="t" anchorCtr="0">
            <a:spAutoFit/>
          </a:bodyPr>
          <a:lstStyle/>
          <a:p>
            <a:pPr marL="457200" marR="0" lvl="0" indent="-457200" algn="just" rtl="0">
              <a:lnSpc>
                <a:spcPct val="150000"/>
              </a:lnSpc>
              <a:spcBef>
                <a:spcPts val="0"/>
              </a:spcBef>
              <a:spcAft>
                <a:spcPts val="0"/>
              </a:spcAft>
              <a:buClr>
                <a:srgbClr val="000000"/>
              </a:buClr>
              <a:buSzPts val="3500"/>
              <a:buFont typeface="Courier New"/>
              <a:buChar char="o"/>
            </a:pPr>
            <a:r>
              <a:rPr lang="zh-CN" sz="3500" b="0" i="0" u="none" strike="noStrike" cap="none">
                <a:solidFill>
                  <a:srgbClr val="000000"/>
                </a:solidFill>
                <a:latin typeface="Arial"/>
                <a:ea typeface="Arial"/>
                <a:cs typeface="Arial"/>
                <a:sym typeface="Arial"/>
              </a:rPr>
              <a:t>男性多于女性（30-50岁之间）</a:t>
            </a:r>
            <a:endParaRPr sz="3500" b="0" i="0" u="none" strike="noStrike" cap="none">
              <a:solidFill>
                <a:srgbClr val="000000"/>
              </a:solidFill>
              <a:latin typeface="Arial"/>
              <a:ea typeface="Arial"/>
              <a:cs typeface="Arial"/>
              <a:sym typeface="Arial"/>
            </a:endParaRPr>
          </a:p>
          <a:p>
            <a:pPr marL="457200" marR="0" lvl="0" indent="-457200" algn="just" rtl="0">
              <a:lnSpc>
                <a:spcPct val="150000"/>
              </a:lnSpc>
              <a:spcBef>
                <a:spcPts val="0"/>
              </a:spcBef>
              <a:spcAft>
                <a:spcPts val="0"/>
              </a:spcAft>
              <a:buClr>
                <a:srgbClr val="000000"/>
              </a:buClr>
              <a:buSzPts val="3500"/>
              <a:buFont typeface="Courier New"/>
              <a:buChar char="o"/>
            </a:pPr>
            <a:r>
              <a:rPr lang="zh-CN" sz="3500" b="0" i="0" u="none" strike="noStrike" cap="none">
                <a:solidFill>
                  <a:srgbClr val="000000"/>
                </a:solidFill>
                <a:latin typeface="Arial"/>
                <a:ea typeface="Arial"/>
                <a:cs typeface="Arial"/>
                <a:sym typeface="Arial"/>
              </a:rPr>
              <a:t>家族史</a:t>
            </a:r>
            <a:endParaRPr sz="3500" b="0" i="0" u="none" strike="noStrike" cap="none">
              <a:solidFill>
                <a:srgbClr val="000000"/>
              </a:solidFill>
              <a:latin typeface="Arial"/>
              <a:ea typeface="Arial"/>
              <a:cs typeface="Arial"/>
              <a:sym typeface="Arial"/>
            </a:endParaRPr>
          </a:p>
          <a:p>
            <a:pPr marL="457200" marR="0" lvl="0" indent="-457200" algn="just" rtl="0">
              <a:lnSpc>
                <a:spcPct val="150000"/>
              </a:lnSpc>
              <a:spcBef>
                <a:spcPts val="0"/>
              </a:spcBef>
              <a:spcAft>
                <a:spcPts val="0"/>
              </a:spcAft>
              <a:buClr>
                <a:srgbClr val="000000"/>
              </a:buClr>
              <a:buSzPts val="3500"/>
              <a:buFont typeface="Courier New"/>
              <a:buChar char="o"/>
            </a:pPr>
            <a:r>
              <a:rPr lang="zh-CN" sz="3500" b="0" i="0" u="none" strike="noStrike" cap="none">
                <a:solidFill>
                  <a:srgbClr val="000000"/>
                </a:solidFill>
                <a:latin typeface="Arial"/>
                <a:ea typeface="Arial"/>
                <a:cs typeface="Arial"/>
                <a:sym typeface="Arial"/>
              </a:rPr>
              <a:t>体型肥胖</a:t>
            </a:r>
            <a:endParaRPr sz="3500" b="0" i="0" u="none" strike="noStrike" cap="none">
              <a:solidFill>
                <a:srgbClr val="000000"/>
              </a:solidFill>
              <a:latin typeface="Arial"/>
              <a:ea typeface="Arial"/>
              <a:cs typeface="Arial"/>
              <a:sym typeface="Arial"/>
            </a:endParaRPr>
          </a:p>
          <a:p>
            <a:pPr marL="457200" marR="0" lvl="0" indent="-457200" algn="just" rtl="0">
              <a:lnSpc>
                <a:spcPct val="150000"/>
              </a:lnSpc>
              <a:spcBef>
                <a:spcPts val="0"/>
              </a:spcBef>
              <a:spcAft>
                <a:spcPts val="0"/>
              </a:spcAft>
              <a:buClr>
                <a:srgbClr val="000000"/>
              </a:buClr>
              <a:buSzPts val="3500"/>
              <a:buFont typeface="Courier New"/>
              <a:buChar char="o"/>
            </a:pPr>
            <a:r>
              <a:rPr lang="zh-CN" sz="3500" b="0" i="0" u="none" strike="noStrike" cap="none">
                <a:solidFill>
                  <a:srgbClr val="000000"/>
                </a:solidFill>
                <a:latin typeface="Arial"/>
                <a:ea typeface="Arial"/>
                <a:cs typeface="Arial"/>
                <a:sym typeface="Arial"/>
              </a:rPr>
              <a:t>药物 （如利尿剂、降压药）</a:t>
            </a:r>
            <a:endParaRPr sz="3500" b="0" i="0" u="none" strike="noStrike" cap="none">
              <a:solidFill>
                <a:srgbClr val="000000"/>
              </a:solidFill>
              <a:latin typeface="Arial"/>
              <a:ea typeface="Arial"/>
              <a:cs typeface="Arial"/>
              <a:sym typeface="Arial"/>
            </a:endParaRPr>
          </a:p>
          <a:p>
            <a:pPr marL="457200" marR="0" lvl="0" indent="-457200" algn="just" rtl="0">
              <a:lnSpc>
                <a:spcPct val="150000"/>
              </a:lnSpc>
              <a:spcBef>
                <a:spcPts val="0"/>
              </a:spcBef>
              <a:spcAft>
                <a:spcPts val="0"/>
              </a:spcAft>
              <a:buClr>
                <a:srgbClr val="000000"/>
              </a:buClr>
              <a:buSzPts val="3500"/>
              <a:buFont typeface="Courier New"/>
              <a:buChar char="o"/>
            </a:pPr>
            <a:r>
              <a:rPr lang="zh-CN" sz="3500" b="0" i="0" u="none" strike="noStrike" cap="none">
                <a:solidFill>
                  <a:srgbClr val="000000"/>
                </a:solidFill>
                <a:latin typeface="Arial"/>
                <a:ea typeface="Arial"/>
                <a:cs typeface="Arial"/>
                <a:sym typeface="Arial"/>
              </a:rPr>
              <a:t>代谢综合征、内分泌系统紊乱</a:t>
            </a:r>
            <a:endParaRPr sz="3500" b="0" i="0" u="none" strike="noStrike" cap="none">
              <a:solidFill>
                <a:srgbClr val="000000"/>
              </a:solidFill>
              <a:latin typeface="Arial"/>
              <a:ea typeface="Arial"/>
              <a:cs typeface="Arial"/>
              <a:sym typeface="Arial"/>
            </a:endParaRPr>
          </a:p>
          <a:p>
            <a:pPr marL="457200" lvl="0" indent="-457200" algn="just" rtl="0">
              <a:lnSpc>
                <a:spcPct val="150000"/>
              </a:lnSpc>
              <a:spcBef>
                <a:spcPts val="0"/>
              </a:spcBef>
              <a:spcAft>
                <a:spcPts val="0"/>
              </a:spcAft>
              <a:buSzPts val="3500"/>
              <a:buFont typeface="Courier New"/>
              <a:buChar char="o"/>
            </a:pPr>
            <a:r>
              <a:rPr lang="zh-CN" sz="3500"/>
              <a:t>高嘌呤饮食的摄入</a:t>
            </a:r>
            <a:endParaRPr sz="3500"/>
          </a:p>
        </p:txBody>
      </p:sp>
      <p:pic>
        <p:nvPicPr>
          <p:cNvPr id="223" name="Google Shape;223;p9" descr="Risk - Free signaling icons"/>
          <p:cNvPicPr preferRelativeResize="0"/>
          <p:nvPr/>
        </p:nvPicPr>
        <p:blipFill rotWithShape="1">
          <a:blip r:embed="rId4">
            <a:alphaModFix/>
          </a:blip>
          <a:srcRect/>
          <a:stretch/>
        </p:blipFill>
        <p:spPr>
          <a:xfrm>
            <a:off x="1230300" y="419088"/>
            <a:ext cx="1941626" cy="1941626"/>
          </a:xfrm>
          <a:prstGeom prst="rect">
            <a:avLst/>
          </a:prstGeom>
          <a:noFill/>
          <a:ln>
            <a:noFill/>
          </a:ln>
        </p:spPr>
      </p:pic>
      <p:sp>
        <p:nvSpPr>
          <p:cNvPr id="224" name="Google Shape;224;p9"/>
          <p:cNvSpPr/>
          <p:nvPr/>
        </p:nvSpPr>
        <p:spPr>
          <a:xfrm>
            <a:off x="7455000" y="1926900"/>
            <a:ext cx="10696200" cy="8233200"/>
          </a:xfrm>
          <a:prstGeom prst="foldedCorner">
            <a:avLst>
              <a:gd name="adj" fmla="val 16667"/>
            </a:avLst>
          </a:prstGeom>
          <a:solidFill>
            <a:srgbClr val="D8CDD8"/>
          </a:solidFill>
          <a:ln w="25400" cap="flat" cmpd="sng">
            <a:solidFill>
              <a:srgbClr val="56465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25" name="Google Shape;225;p9"/>
          <p:cNvSpPr txBox="1"/>
          <p:nvPr/>
        </p:nvSpPr>
        <p:spPr>
          <a:xfrm>
            <a:off x="7619550" y="2289925"/>
            <a:ext cx="10199100" cy="7003500"/>
          </a:xfrm>
          <a:prstGeom prst="rect">
            <a:avLst/>
          </a:prstGeom>
          <a:noFill/>
          <a:ln>
            <a:noFill/>
          </a:ln>
        </p:spPr>
        <p:txBody>
          <a:bodyPr spcFirstLastPara="1" wrap="square" lIns="0" tIns="0" rIns="0" bIns="0" anchor="t" anchorCtr="0">
            <a:spAutoFit/>
          </a:bodyPr>
          <a:lstStyle/>
          <a:p>
            <a:pPr marL="0" marR="0" lvl="0" indent="0" algn="just" rtl="0">
              <a:lnSpc>
                <a:spcPct val="150000"/>
              </a:lnSpc>
              <a:spcBef>
                <a:spcPts val="0"/>
              </a:spcBef>
              <a:spcAft>
                <a:spcPts val="0"/>
              </a:spcAft>
              <a:buNone/>
            </a:pPr>
            <a:r>
              <a:rPr lang="zh-CN" sz="3500"/>
              <a:t>高嘌呤食物（每100g食物中嘌呤含量&gt;150-200mg）</a:t>
            </a:r>
            <a:endParaRPr sz="3500"/>
          </a:p>
          <a:p>
            <a:pPr marL="457200" marR="0" lvl="0" indent="-457200" algn="just" rtl="0">
              <a:lnSpc>
                <a:spcPct val="150000"/>
              </a:lnSpc>
              <a:spcBef>
                <a:spcPts val="0"/>
              </a:spcBef>
              <a:spcAft>
                <a:spcPts val="0"/>
              </a:spcAft>
              <a:buClr>
                <a:srgbClr val="000000"/>
              </a:buClr>
              <a:buSzPts val="3500"/>
              <a:buFont typeface="Courier New"/>
              <a:buChar char="o"/>
            </a:pPr>
            <a:r>
              <a:rPr lang="zh-CN" sz="3500"/>
              <a:t>内脏肉类 – 肝脏、肾脏和大脑</a:t>
            </a:r>
            <a:endParaRPr sz="3500"/>
          </a:p>
          <a:p>
            <a:pPr marL="457200" marR="0" lvl="0" indent="-457200" algn="just" rtl="0">
              <a:lnSpc>
                <a:spcPct val="150000"/>
              </a:lnSpc>
              <a:spcBef>
                <a:spcPts val="0"/>
              </a:spcBef>
              <a:spcAft>
                <a:spcPts val="0"/>
              </a:spcAft>
              <a:buClr>
                <a:srgbClr val="000000"/>
              </a:buClr>
              <a:buSzPts val="3500"/>
              <a:buFont typeface="Courier New"/>
              <a:buChar char="o"/>
            </a:pPr>
            <a:r>
              <a:rPr lang="zh-CN" sz="3500"/>
              <a:t>红肉和野味，如小牛肉和鹿肉</a:t>
            </a:r>
            <a:endParaRPr sz="3500"/>
          </a:p>
          <a:p>
            <a:pPr marL="457200" marR="0" lvl="0" indent="-457200" algn="just" rtl="0">
              <a:lnSpc>
                <a:spcPct val="150000"/>
              </a:lnSpc>
              <a:spcBef>
                <a:spcPts val="0"/>
              </a:spcBef>
              <a:spcAft>
                <a:spcPts val="0"/>
              </a:spcAft>
              <a:buClr>
                <a:srgbClr val="000000"/>
              </a:buClr>
              <a:buSzPts val="3500"/>
              <a:buFont typeface="Courier New"/>
              <a:buChar char="o"/>
            </a:pPr>
            <a:r>
              <a:rPr lang="zh-CN" sz="3500"/>
              <a:t>海鲜 – 扇贝、蟹、虾和鱼子</a:t>
            </a:r>
            <a:endParaRPr sz="3500"/>
          </a:p>
          <a:p>
            <a:pPr marL="457200" marR="0" lvl="0" indent="-457200" algn="just" rtl="0">
              <a:lnSpc>
                <a:spcPct val="150000"/>
              </a:lnSpc>
              <a:spcBef>
                <a:spcPts val="0"/>
              </a:spcBef>
              <a:spcAft>
                <a:spcPts val="0"/>
              </a:spcAft>
              <a:buClr>
                <a:srgbClr val="000000"/>
              </a:buClr>
              <a:buSzPts val="3500"/>
              <a:buFont typeface="Courier New"/>
              <a:buChar char="o"/>
            </a:pPr>
            <a:r>
              <a:rPr lang="zh-CN" sz="3500"/>
              <a:t>鱼类 – 鳟鱼、鲭鱼、金枪鱼、沙丁鱼</a:t>
            </a:r>
            <a:endParaRPr sz="3500"/>
          </a:p>
          <a:p>
            <a:pPr marL="457200" marR="0" lvl="0" indent="-457200" algn="just" rtl="0">
              <a:lnSpc>
                <a:spcPct val="150000"/>
              </a:lnSpc>
              <a:spcBef>
                <a:spcPts val="0"/>
              </a:spcBef>
              <a:spcAft>
                <a:spcPts val="0"/>
              </a:spcAft>
              <a:buClr>
                <a:srgbClr val="000000"/>
              </a:buClr>
              <a:buSzPts val="3500"/>
              <a:buFont typeface="Courier New"/>
              <a:buChar char="o"/>
            </a:pPr>
            <a:r>
              <a:rPr lang="zh-CN" sz="3500"/>
              <a:t>酒精和啤酒</a:t>
            </a:r>
            <a:endParaRPr sz="3500"/>
          </a:p>
          <a:p>
            <a:pPr marL="457200" marR="0" lvl="0" indent="-457200" algn="just" rtl="0">
              <a:lnSpc>
                <a:spcPct val="150000"/>
              </a:lnSpc>
              <a:spcBef>
                <a:spcPts val="0"/>
              </a:spcBef>
              <a:spcAft>
                <a:spcPts val="0"/>
              </a:spcAft>
              <a:buClr>
                <a:srgbClr val="000000"/>
              </a:buClr>
              <a:buSzPts val="3500"/>
              <a:buFont typeface="Courier New"/>
              <a:buChar char="o"/>
            </a:pPr>
            <a:r>
              <a:rPr lang="zh-CN" sz="3500"/>
              <a:t>含糖饮料 – 果汁和碳酸饮料</a:t>
            </a:r>
            <a:endParaRPr sz="3500"/>
          </a:p>
          <a:p>
            <a:pPr marL="457200" marR="0" lvl="0" indent="-457200" algn="just" rtl="0">
              <a:lnSpc>
                <a:spcPct val="150000"/>
              </a:lnSpc>
              <a:spcBef>
                <a:spcPts val="0"/>
              </a:spcBef>
              <a:spcAft>
                <a:spcPts val="0"/>
              </a:spcAft>
              <a:buClr>
                <a:srgbClr val="000000"/>
              </a:buClr>
              <a:buSzPts val="3500"/>
              <a:buFont typeface="Courier New"/>
              <a:buChar char="o"/>
            </a:pPr>
            <a:r>
              <a:rPr lang="zh-CN" sz="3500"/>
              <a:t>添加糖 – 蜂蜜、龙舌兰花蜜和高果糖玉米糖浆</a:t>
            </a:r>
            <a:endParaRPr sz="3500"/>
          </a:p>
          <a:p>
            <a:pPr marL="457200" marR="0" lvl="0" indent="-457200" algn="just" rtl="0">
              <a:lnSpc>
                <a:spcPct val="150000"/>
              </a:lnSpc>
              <a:spcBef>
                <a:spcPts val="0"/>
              </a:spcBef>
              <a:spcAft>
                <a:spcPts val="0"/>
              </a:spcAft>
              <a:buClr>
                <a:srgbClr val="000000"/>
              </a:buClr>
              <a:buSzPts val="3500"/>
              <a:buFont typeface="Courier New"/>
              <a:buChar char="o"/>
            </a:pPr>
            <a:r>
              <a:rPr lang="zh-CN" sz="3500"/>
              <a:t>酵母 – 营养酵母、啤酒酵母和其他酵母补充剂</a:t>
            </a:r>
            <a:endParaRPr sz="3500"/>
          </a:p>
        </p:txBody>
      </p:sp>
      <p:sp>
        <p:nvSpPr>
          <p:cNvPr id="226" name="Google Shape;226;p9"/>
          <p:cNvSpPr txBox="1"/>
          <p:nvPr/>
        </p:nvSpPr>
        <p:spPr>
          <a:xfrm>
            <a:off x="7805625" y="9632450"/>
            <a:ext cx="9554400" cy="381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zh-CN" sz="2200">
                <a:solidFill>
                  <a:schemeClr val="dk1"/>
                </a:solidFill>
              </a:rPr>
              <a:t>https://www.mountelizabeth.com.sg/zh/health-plus/article/gout-diet</a:t>
            </a:r>
            <a:endParaRPr sz="2200">
              <a:solidFill>
                <a:schemeClr val="dk1"/>
              </a:solidFill>
            </a:endParaRPr>
          </a:p>
        </p:txBody>
      </p:sp>
      <p:sp>
        <p:nvSpPr>
          <p:cNvPr id="227" name="Google Shape;227;p9"/>
          <p:cNvSpPr/>
          <p:nvPr/>
        </p:nvSpPr>
        <p:spPr>
          <a:xfrm>
            <a:off x="859300" y="7503500"/>
            <a:ext cx="3761400" cy="648600"/>
          </a:xfrm>
          <a:prstGeom prst="roundRect">
            <a:avLst>
              <a:gd name="adj" fmla="val 16667"/>
            </a:avLst>
          </a:prstGeom>
          <a:noFill/>
          <a:ln w="76200"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ormorant Garamond"/>
              <a:ea typeface="Cormorant Garamond"/>
              <a:cs typeface="Cormorant Garamond"/>
              <a:sym typeface="Cormorant Garamond"/>
            </a:endParaRPr>
          </a:p>
        </p:txBody>
      </p:sp>
      <p:sp>
        <p:nvSpPr>
          <p:cNvPr id="228" name="Google Shape;228;p9"/>
          <p:cNvSpPr/>
          <p:nvPr/>
        </p:nvSpPr>
        <p:spPr>
          <a:xfrm>
            <a:off x="4831400" y="7438700"/>
            <a:ext cx="2788200" cy="778200"/>
          </a:xfrm>
          <a:prstGeom prst="notchedRightArrow">
            <a:avLst>
              <a:gd name="adj1" fmla="val 50000"/>
              <a:gd name="adj2" fmla="val 50000"/>
            </a:avLst>
          </a:prstGeom>
          <a:solidFill>
            <a:srgbClr val="C0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ormorant Garamond"/>
              <a:ea typeface="Cormorant Garamond"/>
              <a:cs typeface="Cormorant Garamond"/>
              <a:sym typeface="Cormorant Garamon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pic>
        <p:nvPicPr>
          <p:cNvPr id="233" name="Google Shape;233;p10"/>
          <p:cNvPicPr preferRelativeResize="0"/>
          <p:nvPr/>
        </p:nvPicPr>
        <p:blipFill rotWithShape="1">
          <a:blip r:embed="rId3">
            <a:alphaModFix/>
          </a:blip>
          <a:srcRect/>
          <a:stretch/>
        </p:blipFill>
        <p:spPr>
          <a:xfrm>
            <a:off x="16790" y="182350"/>
            <a:ext cx="18288000" cy="10287000"/>
          </a:xfrm>
          <a:prstGeom prst="rect">
            <a:avLst/>
          </a:prstGeom>
          <a:noFill/>
          <a:ln>
            <a:noFill/>
          </a:ln>
        </p:spPr>
      </p:pic>
      <p:sp>
        <p:nvSpPr>
          <p:cNvPr id="234" name="Google Shape;234;p10"/>
          <p:cNvSpPr/>
          <p:nvPr/>
        </p:nvSpPr>
        <p:spPr>
          <a:xfrm>
            <a:off x="1679250" y="1505025"/>
            <a:ext cx="14963100" cy="8143800"/>
          </a:xfrm>
          <a:prstGeom prst="horizontalScroll">
            <a:avLst>
              <a:gd name="adj" fmla="val 12500"/>
            </a:avLst>
          </a:prstGeom>
          <a:solidFill>
            <a:srgbClr val="C8D0C4"/>
          </a:solidFill>
          <a:ln w="25400" cap="flat" cmpd="sng">
            <a:solidFill>
              <a:srgbClr val="56465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35" name="Google Shape;235;p10"/>
          <p:cNvSpPr txBox="1"/>
          <p:nvPr/>
        </p:nvSpPr>
        <p:spPr>
          <a:xfrm>
            <a:off x="3820495" y="419100"/>
            <a:ext cx="10528200" cy="1507800"/>
          </a:xfrm>
          <a:prstGeom prst="rect">
            <a:avLst/>
          </a:prstGeom>
          <a:noFill/>
          <a:ln>
            <a:noFill/>
          </a:ln>
        </p:spPr>
        <p:txBody>
          <a:bodyPr spcFirstLastPara="1" wrap="square" lIns="0" tIns="0" rIns="0" bIns="0" anchor="t" anchorCtr="0">
            <a:spAutoFit/>
          </a:bodyPr>
          <a:lstStyle/>
          <a:p>
            <a:pPr marL="0" marR="0" lvl="0" indent="0" algn="ctr" rtl="0">
              <a:lnSpc>
                <a:spcPct val="140005"/>
              </a:lnSpc>
              <a:spcBef>
                <a:spcPts val="0"/>
              </a:spcBef>
              <a:spcAft>
                <a:spcPts val="0"/>
              </a:spcAft>
              <a:buClr>
                <a:srgbClr val="000000"/>
              </a:buClr>
              <a:buSzPts val="6999"/>
              <a:buFont typeface="Arial"/>
              <a:buNone/>
            </a:pPr>
            <a:r>
              <a:rPr lang="zh-CN" sz="6999" b="1" i="0" u="none" strike="noStrike" cap="none">
                <a:solidFill>
                  <a:srgbClr val="373236"/>
                </a:solidFill>
                <a:latin typeface="Exo 2"/>
                <a:ea typeface="Exo 2"/>
                <a:cs typeface="Exo 2"/>
                <a:sym typeface="Exo 2"/>
              </a:rPr>
              <a:t>痛风的诊断及检查</a:t>
            </a:r>
            <a:endParaRPr sz="1400" b="0" i="0" u="none" strike="noStrike" cap="none">
              <a:solidFill>
                <a:srgbClr val="000000"/>
              </a:solidFill>
              <a:latin typeface="Arial"/>
              <a:ea typeface="Arial"/>
              <a:cs typeface="Arial"/>
              <a:sym typeface="Arial"/>
            </a:endParaRPr>
          </a:p>
        </p:txBody>
      </p:sp>
      <p:pic>
        <p:nvPicPr>
          <p:cNvPr id="236" name="Google Shape;236;p10"/>
          <p:cNvPicPr preferRelativeResize="0"/>
          <p:nvPr/>
        </p:nvPicPr>
        <p:blipFill rotWithShape="1">
          <a:blip r:embed="rId4">
            <a:alphaModFix/>
          </a:blip>
          <a:srcRect/>
          <a:stretch/>
        </p:blipFill>
        <p:spPr>
          <a:xfrm>
            <a:off x="12163250" y="3592162"/>
            <a:ext cx="3969525" cy="3969525"/>
          </a:xfrm>
          <a:prstGeom prst="rect">
            <a:avLst/>
          </a:prstGeom>
          <a:noFill/>
          <a:ln>
            <a:noFill/>
          </a:ln>
        </p:spPr>
      </p:pic>
      <p:sp>
        <p:nvSpPr>
          <p:cNvPr id="237" name="Google Shape;237;p10"/>
          <p:cNvSpPr txBox="1"/>
          <p:nvPr/>
        </p:nvSpPr>
        <p:spPr>
          <a:xfrm>
            <a:off x="2975100" y="3592150"/>
            <a:ext cx="11373600" cy="4302300"/>
          </a:xfrm>
          <a:prstGeom prst="rect">
            <a:avLst/>
          </a:prstGeom>
          <a:noFill/>
          <a:ln>
            <a:noFill/>
          </a:ln>
        </p:spPr>
        <p:txBody>
          <a:bodyPr spcFirstLastPara="1" wrap="square" lIns="0" tIns="0" rIns="0" bIns="0" anchor="t" anchorCtr="0">
            <a:spAutoFit/>
          </a:bodyPr>
          <a:lstStyle/>
          <a:p>
            <a:pPr marL="457200" marR="0" lvl="0" indent="-457200" algn="just" rtl="0">
              <a:lnSpc>
                <a:spcPct val="150000"/>
              </a:lnSpc>
              <a:spcBef>
                <a:spcPts val="0"/>
              </a:spcBef>
              <a:spcAft>
                <a:spcPts val="0"/>
              </a:spcAft>
              <a:buClr>
                <a:srgbClr val="000000"/>
              </a:buClr>
              <a:buSzPts val="3500"/>
              <a:buFont typeface="Courier New"/>
              <a:buChar char="o"/>
            </a:pPr>
            <a:r>
              <a:rPr lang="zh-CN" sz="3500" b="0" i="0" u="none" strike="noStrike" cap="none">
                <a:solidFill>
                  <a:srgbClr val="000000"/>
                </a:solidFill>
                <a:latin typeface="Arial"/>
                <a:ea typeface="Arial"/>
                <a:cs typeface="Arial"/>
                <a:sym typeface="Arial"/>
              </a:rPr>
              <a:t>血尿酸浓度：男性&gt;7mg/dL</a:t>
            </a:r>
            <a:r>
              <a:rPr lang="zh-CN" sz="3600"/>
              <a:t>（416umol/L）</a:t>
            </a:r>
            <a:r>
              <a:rPr lang="zh-CN" sz="3500" b="0" i="0" u="none" strike="noStrike" cap="none">
                <a:solidFill>
                  <a:srgbClr val="000000"/>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a:p>
            <a:pPr marL="0" marR="0" lvl="0" indent="0" algn="just" rtl="0">
              <a:lnSpc>
                <a:spcPct val="150000"/>
              </a:lnSpc>
              <a:spcBef>
                <a:spcPts val="0"/>
              </a:spcBef>
              <a:spcAft>
                <a:spcPts val="0"/>
              </a:spcAft>
              <a:buClr>
                <a:srgbClr val="000000"/>
              </a:buClr>
              <a:buSzPts val="3500"/>
              <a:buFont typeface="Arial"/>
              <a:buNone/>
            </a:pPr>
            <a:r>
              <a:rPr lang="zh-CN" sz="3500" b="0" i="0" u="none" strike="noStrike" cap="none">
                <a:solidFill>
                  <a:srgbClr val="000000"/>
                </a:solidFill>
                <a:latin typeface="Arial"/>
                <a:ea typeface="Arial"/>
                <a:cs typeface="Arial"/>
                <a:sym typeface="Arial"/>
              </a:rPr>
              <a:t>                         女性&gt;6mg/dL</a:t>
            </a:r>
            <a:r>
              <a:rPr lang="zh-CN" sz="3600"/>
              <a:t>（357umol/L）</a:t>
            </a:r>
            <a:endParaRPr sz="3500" b="0" i="0" u="none" strike="noStrike" cap="none">
              <a:solidFill>
                <a:srgbClr val="000000"/>
              </a:solidFill>
              <a:latin typeface="Arial"/>
              <a:ea typeface="Arial"/>
              <a:cs typeface="Arial"/>
              <a:sym typeface="Arial"/>
            </a:endParaRPr>
          </a:p>
          <a:p>
            <a:pPr marL="457200" marR="0" lvl="0" indent="-457200" algn="just" rtl="0">
              <a:lnSpc>
                <a:spcPct val="150000"/>
              </a:lnSpc>
              <a:spcBef>
                <a:spcPts val="0"/>
              </a:spcBef>
              <a:spcAft>
                <a:spcPts val="0"/>
              </a:spcAft>
              <a:buClr>
                <a:srgbClr val="000000"/>
              </a:buClr>
              <a:buSzPts val="3500"/>
              <a:buFont typeface="Courier New"/>
              <a:buChar char="o"/>
            </a:pPr>
            <a:r>
              <a:rPr lang="zh-CN" sz="3500" b="0" i="0" u="none" strike="noStrike" cap="none">
                <a:solidFill>
                  <a:srgbClr val="000000"/>
                </a:solidFill>
                <a:latin typeface="Arial"/>
                <a:ea typeface="Arial"/>
                <a:cs typeface="Arial"/>
                <a:sym typeface="Arial"/>
              </a:rPr>
              <a:t>关节液检测</a:t>
            </a:r>
            <a:endParaRPr sz="3500" b="0" i="0" u="none" strike="noStrike" cap="none">
              <a:solidFill>
                <a:srgbClr val="000000"/>
              </a:solidFill>
              <a:latin typeface="Arial"/>
              <a:ea typeface="Arial"/>
              <a:cs typeface="Arial"/>
              <a:sym typeface="Arial"/>
            </a:endParaRPr>
          </a:p>
          <a:p>
            <a:pPr marL="457200" marR="0" lvl="0" indent="-457200" algn="just" rtl="0">
              <a:lnSpc>
                <a:spcPct val="150000"/>
              </a:lnSpc>
              <a:spcBef>
                <a:spcPts val="0"/>
              </a:spcBef>
              <a:spcAft>
                <a:spcPts val="0"/>
              </a:spcAft>
              <a:buClr>
                <a:srgbClr val="000000"/>
              </a:buClr>
              <a:buSzPts val="3500"/>
              <a:buFont typeface="Courier New"/>
              <a:buChar char="o"/>
            </a:pPr>
            <a:r>
              <a:rPr lang="zh-CN" sz="3500" b="0" i="0" u="none" strike="noStrike" cap="none">
                <a:solidFill>
                  <a:srgbClr val="000000"/>
                </a:solidFill>
                <a:latin typeface="Arial"/>
                <a:ea typeface="Arial"/>
                <a:cs typeface="Arial"/>
                <a:sym typeface="Arial"/>
              </a:rPr>
              <a:t>X线影像学</a:t>
            </a:r>
            <a:endParaRPr sz="3500" b="0" i="0" u="none" strike="noStrike" cap="none">
              <a:solidFill>
                <a:srgbClr val="000000"/>
              </a:solidFill>
              <a:latin typeface="Arial"/>
              <a:ea typeface="Arial"/>
              <a:cs typeface="Arial"/>
              <a:sym typeface="Arial"/>
            </a:endParaRPr>
          </a:p>
          <a:p>
            <a:pPr marL="457200" marR="0" lvl="0" indent="-457200" algn="just" rtl="0">
              <a:lnSpc>
                <a:spcPct val="150000"/>
              </a:lnSpc>
              <a:spcBef>
                <a:spcPts val="0"/>
              </a:spcBef>
              <a:spcAft>
                <a:spcPts val="0"/>
              </a:spcAft>
              <a:buClr>
                <a:srgbClr val="000000"/>
              </a:buClr>
              <a:buSzPts val="3500"/>
              <a:buFont typeface="Courier New"/>
              <a:buChar char="o"/>
            </a:pPr>
            <a:r>
              <a:rPr lang="zh-CN" sz="3500" b="0" i="0" u="none" strike="noStrike" cap="none">
                <a:solidFill>
                  <a:srgbClr val="000000"/>
                </a:solidFill>
                <a:latin typeface="Arial"/>
                <a:ea typeface="Arial"/>
                <a:cs typeface="Arial"/>
                <a:sym typeface="Arial"/>
              </a:rPr>
              <a:t>超声检查</a:t>
            </a:r>
            <a:endParaRPr sz="3500" b="0" i="0" u="none" strike="noStrike" cap="none">
              <a:solidFill>
                <a:srgbClr val="000000"/>
              </a:solidFill>
              <a:latin typeface="Arial"/>
              <a:ea typeface="Arial"/>
              <a:cs typeface="Arial"/>
              <a:sym typeface="Arial"/>
            </a:endParaRPr>
          </a:p>
          <a:p>
            <a:pPr marL="0" marR="0" lvl="0" indent="0" algn="just" rtl="0">
              <a:lnSpc>
                <a:spcPct val="140016"/>
              </a:lnSpc>
              <a:spcBef>
                <a:spcPts val="0"/>
              </a:spcBef>
              <a:spcAft>
                <a:spcPts val="0"/>
              </a:spcAft>
              <a:buClr>
                <a:srgbClr val="000000"/>
              </a:buClr>
              <a:buSzPts val="1400"/>
              <a:buFont typeface="Arial"/>
              <a:buNone/>
            </a:pPr>
            <a:endParaRPr sz="1400" b="1" i="0" u="none" strike="noStrike" cap="non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pic>
        <p:nvPicPr>
          <p:cNvPr id="242" name="Google Shape;242;p11"/>
          <p:cNvPicPr preferRelativeResize="0"/>
          <p:nvPr/>
        </p:nvPicPr>
        <p:blipFill rotWithShape="1">
          <a:blip r:embed="rId3">
            <a:alphaModFix/>
          </a:blip>
          <a:srcRect/>
          <a:stretch/>
        </p:blipFill>
        <p:spPr>
          <a:xfrm>
            <a:off x="16790" y="38100"/>
            <a:ext cx="18288000" cy="10287000"/>
          </a:xfrm>
          <a:prstGeom prst="rect">
            <a:avLst/>
          </a:prstGeom>
          <a:noFill/>
          <a:ln>
            <a:noFill/>
          </a:ln>
        </p:spPr>
      </p:pic>
      <p:sp>
        <p:nvSpPr>
          <p:cNvPr id="243" name="Google Shape;243;p11"/>
          <p:cNvSpPr txBox="1"/>
          <p:nvPr/>
        </p:nvSpPr>
        <p:spPr>
          <a:xfrm>
            <a:off x="3820500" y="266700"/>
            <a:ext cx="11310900" cy="1077300"/>
          </a:xfrm>
          <a:prstGeom prst="rect">
            <a:avLst/>
          </a:prstGeom>
          <a:noFill/>
          <a:ln>
            <a:noFill/>
          </a:ln>
        </p:spPr>
        <p:txBody>
          <a:bodyPr spcFirstLastPara="1" wrap="square" lIns="0" tIns="0" rIns="0" bIns="0" anchor="t" anchorCtr="0">
            <a:spAutoFit/>
          </a:bodyPr>
          <a:lstStyle/>
          <a:p>
            <a:pPr marL="0" marR="0" lvl="0" indent="0" algn="ctr" rtl="0">
              <a:lnSpc>
                <a:spcPct val="140005"/>
              </a:lnSpc>
              <a:spcBef>
                <a:spcPts val="0"/>
              </a:spcBef>
              <a:spcAft>
                <a:spcPts val="0"/>
              </a:spcAft>
              <a:buClr>
                <a:srgbClr val="000000"/>
              </a:buClr>
              <a:buSzPts val="6999"/>
              <a:buFont typeface="Arial"/>
              <a:buNone/>
            </a:pPr>
            <a:r>
              <a:rPr lang="zh-CN" sz="6999" b="1">
                <a:solidFill>
                  <a:srgbClr val="373236"/>
                </a:solidFill>
                <a:latin typeface="Exo 2"/>
                <a:ea typeface="Exo 2"/>
                <a:cs typeface="Exo 2"/>
                <a:sym typeface="Exo 2"/>
              </a:rPr>
              <a:t>痛风与</a:t>
            </a:r>
            <a:r>
              <a:rPr lang="zh-CN" sz="6999" b="1" i="0" u="none" strike="noStrike" cap="none">
                <a:solidFill>
                  <a:srgbClr val="373236"/>
                </a:solidFill>
                <a:latin typeface="Exo 2"/>
                <a:ea typeface="Exo 2"/>
                <a:cs typeface="Exo 2"/>
                <a:sym typeface="Exo 2"/>
              </a:rPr>
              <a:t>假性痛风</a:t>
            </a:r>
            <a:r>
              <a:rPr lang="zh-CN" sz="6999" b="1">
                <a:solidFill>
                  <a:srgbClr val="373236"/>
                </a:solidFill>
                <a:latin typeface="Exo 2"/>
                <a:ea typeface="Exo 2"/>
                <a:cs typeface="Exo 2"/>
                <a:sym typeface="Exo 2"/>
              </a:rPr>
              <a:t>的鉴别诊断</a:t>
            </a:r>
            <a:endParaRPr sz="1400" b="0" i="0" u="none" strike="noStrike" cap="none">
              <a:solidFill>
                <a:srgbClr val="000000"/>
              </a:solidFill>
              <a:latin typeface="Arial"/>
              <a:ea typeface="Arial"/>
              <a:cs typeface="Arial"/>
              <a:sym typeface="Arial"/>
            </a:endParaRPr>
          </a:p>
        </p:txBody>
      </p:sp>
      <p:graphicFrame>
        <p:nvGraphicFramePr>
          <p:cNvPr id="244" name="Google Shape;244;p11"/>
          <p:cNvGraphicFramePr/>
          <p:nvPr/>
        </p:nvGraphicFramePr>
        <p:xfrm>
          <a:off x="893050" y="1955950"/>
          <a:ext cx="16383000" cy="7680750"/>
        </p:xfrm>
        <a:graphic>
          <a:graphicData uri="http://schemas.openxmlformats.org/drawingml/2006/table">
            <a:tbl>
              <a:tblPr>
                <a:noFill/>
                <a:tableStyleId>{FA89EAFD-7456-4721-AD6F-43734C62CD50}</a:tableStyleId>
              </a:tblPr>
              <a:tblGrid>
                <a:gridCol w="5461000">
                  <a:extLst>
                    <a:ext uri="{9D8B030D-6E8A-4147-A177-3AD203B41FA5}">
                      <a16:colId xmlns:a16="http://schemas.microsoft.com/office/drawing/2014/main" val="20000"/>
                    </a:ext>
                  </a:extLst>
                </a:gridCol>
                <a:gridCol w="5461000">
                  <a:extLst>
                    <a:ext uri="{9D8B030D-6E8A-4147-A177-3AD203B41FA5}">
                      <a16:colId xmlns:a16="http://schemas.microsoft.com/office/drawing/2014/main" val="20001"/>
                    </a:ext>
                  </a:extLst>
                </a:gridCol>
                <a:gridCol w="5461000">
                  <a:extLst>
                    <a:ext uri="{9D8B030D-6E8A-4147-A177-3AD203B41FA5}">
                      <a16:colId xmlns:a16="http://schemas.microsoft.com/office/drawing/2014/main" val="20002"/>
                    </a:ext>
                  </a:extLst>
                </a:gridCol>
              </a:tblGrid>
              <a:tr h="381000">
                <a:tc>
                  <a:txBody>
                    <a:bodyPr/>
                    <a:lstStyle/>
                    <a:p>
                      <a:pPr marL="0" lvl="0" indent="0" algn="l" rtl="0">
                        <a:spcBef>
                          <a:spcPts val="0"/>
                        </a:spcBef>
                        <a:spcAft>
                          <a:spcPts val="0"/>
                        </a:spcAft>
                        <a:buNone/>
                      </a:pPr>
                      <a:endParaRPr/>
                    </a:p>
                  </a:txBody>
                  <a:tcPr marL="91425" marR="91425" marT="91425" marB="91425">
                    <a:solidFill>
                      <a:srgbClr val="C8D0C4"/>
                    </a:solidFill>
                  </a:tcPr>
                </a:tc>
                <a:tc>
                  <a:txBody>
                    <a:bodyPr/>
                    <a:lstStyle/>
                    <a:p>
                      <a:pPr marL="0" lvl="0" indent="0" algn="ctr" rtl="0">
                        <a:spcBef>
                          <a:spcPts val="0"/>
                        </a:spcBef>
                        <a:spcAft>
                          <a:spcPts val="0"/>
                        </a:spcAft>
                        <a:buClr>
                          <a:srgbClr val="000000"/>
                        </a:buClr>
                        <a:buSzPts val="3500"/>
                        <a:buFont typeface="Arial"/>
                        <a:buNone/>
                      </a:pPr>
                      <a:r>
                        <a:rPr lang="zh-CN" sz="3500"/>
                        <a:t>痛风</a:t>
                      </a:r>
                      <a:endParaRPr/>
                    </a:p>
                  </a:txBody>
                  <a:tcPr marL="91425" marR="91425" marT="91425" marB="91425">
                    <a:solidFill>
                      <a:srgbClr val="C8D0C4"/>
                    </a:solidFill>
                  </a:tcPr>
                </a:tc>
                <a:tc>
                  <a:txBody>
                    <a:bodyPr/>
                    <a:lstStyle/>
                    <a:p>
                      <a:pPr marL="0" lvl="0" indent="0" algn="ctr" rtl="0">
                        <a:spcBef>
                          <a:spcPts val="0"/>
                        </a:spcBef>
                        <a:spcAft>
                          <a:spcPts val="0"/>
                        </a:spcAft>
                        <a:buClr>
                          <a:srgbClr val="000000"/>
                        </a:buClr>
                        <a:buSzPts val="3500"/>
                        <a:buFont typeface="Arial"/>
                        <a:buNone/>
                      </a:pPr>
                      <a:r>
                        <a:rPr lang="zh-CN" sz="3500"/>
                        <a:t>假性痛风</a:t>
                      </a:r>
                      <a:endParaRPr sz="3500"/>
                    </a:p>
                    <a:p>
                      <a:pPr marL="0" lvl="0" indent="0" algn="l" rtl="0">
                        <a:spcBef>
                          <a:spcPts val="0"/>
                        </a:spcBef>
                        <a:spcAft>
                          <a:spcPts val="0"/>
                        </a:spcAft>
                        <a:buNone/>
                      </a:pPr>
                      <a:endParaRPr/>
                    </a:p>
                  </a:txBody>
                  <a:tcPr marL="91425" marR="91425" marT="91425" marB="91425">
                    <a:solidFill>
                      <a:srgbClr val="C8D0C4"/>
                    </a:solidFill>
                  </a:tcPr>
                </a:tc>
                <a:extLst>
                  <a:ext uri="{0D108BD9-81ED-4DB2-BD59-A6C34878D82A}">
                    <a16:rowId xmlns:a16="http://schemas.microsoft.com/office/drawing/2014/main" val="10000"/>
                  </a:ext>
                </a:extLst>
              </a:tr>
              <a:tr h="381000">
                <a:tc>
                  <a:txBody>
                    <a:bodyPr/>
                    <a:lstStyle/>
                    <a:p>
                      <a:pPr marL="0" lvl="0" indent="0" algn="ctr" rtl="0">
                        <a:spcBef>
                          <a:spcPts val="0"/>
                        </a:spcBef>
                        <a:spcAft>
                          <a:spcPts val="0"/>
                        </a:spcAft>
                        <a:buClr>
                          <a:srgbClr val="000000"/>
                        </a:buClr>
                        <a:buSzPts val="3500"/>
                        <a:buFont typeface="Arial"/>
                        <a:buNone/>
                      </a:pPr>
                      <a:r>
                        <a:rPr lang="zh-CN" sz="3500"/>
                        <a:t>原因</a:t>
                      </a:r>
                      <a:endParaRPr sz="3500"/>
                    </a:p>
                    <a:p>
                      <a:pPr marL="0" lvl="0" indent="0" algn="l" rtl="0">
                        <a:spcBef>
                          <a:spcPts val="0"/>
                        </a:spcBef>
                        <a:spcAft>
                          <a:spcPts val="0"/>
                        </a:spcAft>
                        <a:buNone/>
                      </a:pPr>
                      <a:endParaRPr/>
                    </a:p>
                  </a:txBody>
                  <a:tcPr marL="91425" marR="91425" marT="91425" marB="91425">
                    <a:solidFill>
                      <a:srgbClr val="C8D0C4"/>
                    </a:solidFill>
                  </a:tcPr>
                </a:tc>
                <a:tc>
                  <a:txBody>
                    <a:bodyPr/>
                    <a:lstStyle/>
                    <a:p>
                      <a:pPr marL="0" lvl="0" indent="0" algn="ctr" rtl="0">
                        <a:spcBef>
                          <a:spcPts val="0"/>
                        </a:spcBef>
                        <a:spcAft>
                          <a:spcPts val="0"/>
                        </a:spcAft>
                        <a:buClr>
                          <a:srgbClr val="000000"/>
                        </a:buClr>
                        <a:buSzPts val="3500"/>
                        <a:buFont typeface="Arial"/>
                        <a:buNone/>
                      </a:pPr>
                      <a:r>
                        <a:rPr lang="zh-CN" sz="3500"/>
                        <a:t>尿酸盐结晶堆积</a:t>
                      </a:r>
                      <a:endParaRPr sz="3500"/>
                    </a:p>
                    <a:p>
                      <a:pPr marL="0" lvl="0" indent="0" algn="ctr" rtl="0">
                        <a:spcBef>
                          <a:spcPts val="0"/>
                        </a:spcBef>
                        <a:spcAft>
                          <a:spcPts val="0"/>
                        </a:spcAft>
                        <a:buClr>
                          <a:srgbClr val="000000"/>
                        </a:buClr>
                        <a:buSzPts val="3500"/>
                        <a:buFont typeface="Arial"/>
                        <a:buNone/>
                      </a:pPr>
                      <a:r>
                        <a:rPr lang="zh-CN" sz="3500"/>
                        <a:t>（MSU）</a:t>
                      </a:r>
                      <a:endParaRPr/>
                    </a:p>
                  </a:txBody>
                  <a:tcPr marL="91425" marR="91425" marT="91425" marB="91425">
                    <a:solidFill>
                      <a:srgbClr val="C8D0C4"/>
                    </a:solidFill>
                  </a:tcPr>
                </a:tc>
                <a:tc>
                  <a:txBody>
                    <a:bodyPr/>
                    <a:lstStyle/>
                    <a:p>
                      <a:pPr marL="0" lvl="0" indent="0" algn="ctr" rtl="0">
                        <a:spcBef>
                          <a:spcPts val="0"/>
                        </a:spcBef>
                        <a:spcAft>
                          <a:spcPts val="0"/>
                        </a:spcAft>
                        <a:buClr>
                          <a:srgbClr val="000000"/>
                        </a:buClr>
                        <a:buSzPts val="3500"/>
                        <a:buFont typeface="Arial"/>
                        <a:buNone/>
                      </a:pPr>
                      <a:r>
                        <a:rPr lang="zh-CN" sz="3500"/>
                        <a:t>焦磷酸钙结晶堆积</a:t>
                      </a:r>
                      <a:endParaRPr sz="3500"/>
                    </a:p>
                    <a:p>
                      <a:pPr marL="0" lvl="0" indent="0" algn="ctr" rtl="0">
                        <a:spcBef>
                          <a:spcPts val="0"/>
                        </a:spcBef>
                        <a:spcAft>
                          <a:spcPts val="0"/>
                        </a:spcAft>
                        <a:buClr>
                          <a:srgbClr val="000000"/>
                        </a:buClr>
                        <a:buSzPts val="3500"/>
                        <a:buFont typeface="Arial"/>
                        <a:buNone/>
                      </a:pPr>
                      <a:r>
                        <a:rPr lang="zh-CN" sz="3500"/>
                        <a:t>（CPPD）</a:t>
                      </a:r>
                      <a:endParaRPr/>
                    </a:p>
                  </a:txBody>
                  <a:tcPr marL="91425" marR="91425" marT="91425" marB="91425">
                    <a:solidFill>
                      <a:srgbClr val="C8D0C4"/>
                    </a:solidFill>
                  </a:tcPr>
                </a:tc>
                <a:extLst>
                  <a:ext uri="{0D108BD9-81ED-4DB2-BD59-A6C34878D82A}">
                    <a16:rowId xmlns:a16="http://schemas.microsoft.com/office/drawing/2014/main" val="10001"/>
                  </a:ext>
                </a:extLst>
              </a:tr>
              <a:tr h="381000">
                <a:tc>
                  <a:txBody>
                    <a:bodyPr/>
                    <a:lstStyle/>
                    <a:p>
                      <a:pPr marL="0" lvl="0" indent="0" algn="ctr" rtl="0">
                        <a:spcBef>
                          <a:spcPts val="0"/>
                        </a:spcBef>
                        <a:spcAft>
                          <a:spcPts val="0"/>
                        </a:spcAft>
                        <a:buClr>
                          <a:srgbClr val="000000"/>
                        </a:buClr>
                        <a:buSzPts val="3500"/>
                        <a:buFont typeface="Arial"/>
                        <a:buNone/>
                      </a:pPr>
                      <a:r>
                        <a:rPr lang="zh-CN" sz="3500"/>
                        <a:t>好发性别</a:t>
                      </a:r>
                      <a:endParaRPr/>
                    </a:p>
                  </a:txBody>
                  <a:tcPr marL="91425" marR="91425" marT="91425" marB="91425">
                    <a:solidFill>
                      <a:srgbClr val="C8D0C4"/>
                    </a:solidFill>
                  </a:tcPr>
                </a:tc>
                <a:tc>
                  <a:txBody>
                    <a:bodyPr/>
                    <a:lstStyle/>
                    <a:p>
                      <a:pPr marL="0" marR="0" lvl="0" indent="0" algn="ctr" rtl="0">
                        <a:lnSpc>
                          <a:spcPct val="100000"/>
                        </a:lnSpc>
                        <a:spcBef>
                          <a:spcPts val="0"/>
                        </a:spcBef>
                        <a:spcAft>
                          <a:spcPts val="0"/>
                        </a:spcAft>
                        <a:buClr>
                          <a:srgbClr val="000000"/>
                        </a:buClr>
                        <a:buSzPts val="3500"/>
                        <a:buFont typeface="Arial"/>
                        <a:buNone/>
                      </a:pPr>
                      <a:r>
                        <a:rPr lang="zh-CN" sz="3500" u="none" strike="noStrike" cap="none"/>
                        <a:t>大多为男性</a:t>
                      </a:r>
                      <a:endParaRPr sz="3500" u="none" strike="noStrike" cap="none"/>
                    </a:p>
                  </a:txBody>
                  <a:tcPr marL="91450" marR="91450" marT="45725" marB="45725">
                    <a:solidFill>
                      <a:srgbClr val="C8D0C4"/>
                    </a:solidFill>
                  </a:tcPr>
                </a:tc>
                <a:tc>
                  <a:txBody>
                    <a:bodyPr/>
                    <a:lstStyle/>
                    <a:p>
                      <a:pPr marL="0" lvl="0" indent="0" algn="ctr" rtl="0">
                        <a:spcBef>
                          <a:spcPts val="0"/>
                        </a:spcBef>
                        <a:spcAft>
                          <a:spcPts val="0"/>
                        </a:spcAft>
                        <a:buClr>
                          <a:srgbClr val="000000"/>
                        </a:buClr>
                        <a:buSzPts val="3500"/>
                        <a:buFont typeface="Arial"/>
                        <a:buNone/>
                      </a:pPr>
                      <a:r>
                        <a:rPr lang="zh-CN" sz="3500"/>
                        <a:t>男女比例相当</a:t>
                      </a:r>
                      <a:endParaRPr sz="3500"/>
                    </a:p>
                    <a:p>
                      <a:pPr marL="0" lvl="0" indent="0" algn="l" rtl="0">
                        <a:spcBef>
                          <a:spcPts val="0"/>
                        </a:spcBef>
                        <a:spcAft>
                          <a:spcPts val="0"/>
                        </a:spcAft>
                        <a:buNone/>
                      </a:pPr>
                      <a:endParaRPr/>
                    </a:p>
                  </a:txBody>
                  <a:tcPr marL="91425" marR="91425" marT="91425" marB="91425">
                    <a:solidFill>
                      <a:srgbClr val="C8D0C4"/>
                    </a:solidFill>
                  </a:tcPr>
                </a:tc>
                <a:extLst>
                  <a:ext uri="{0D108BD9-81ED-4DB2-BD59-A6C34878D82A}">
                    <a16:rowId xmlns:a16="http://schemas.microsoft.com/office/drawing/2014/main" val="10002"/>
                  </a:ext>
                </a:extLst>
              </a:tr>
              <a:tr h="381000">
                <a:tc>
                  <a:txBody>
                    <a:bodyPr/>
                    <a:lstStyle/>
                    <a:p>
                      <a:pPr marL="0" lvl="0" indent="0" algn="ctr" rtl="0">
                        <a:spcBef>
                          <a:spcPts val="0"/>
                        </a:spcBef>
                        <a:spcAft>
                          <a:spcPts val="0"/>
                        </a:spcAft>
                        <a:buClr>
                          <a:srgbClr val="000000"/>
                        </a:buClr>
                        <a:buSzPts val="3500"/>
                        <a:buFont typeface="Arial"/>
                        <a:buNone/>
                      </a:pPr>
                      <a:r>
                        <a:rPr lang="zh-CN" sz="3500"/>
                        <a:t>好发年龄</a:t>
                      </a:r>
                      <a:endParaRPr/>
                    </a:p>
                  </a:txBody>
                  <a:tcPr marL="91425" marR="91425" marT="91425" marB="91425">
                    <a:solidFill>
                      <a:srgbClr val="C8D0C4"/>
                    </a:solidFill>
                  </a:tcPr>
                </a:tc>
                <a:tc>
                  <a:txBody>
                    <a:bodyPr/>
                    <a:lstStyle/>
                    <a:p>
                      <a:pPr marL="0" lvl="0" indent="0" algn="ctr" rtl="0">
                        <a:spcBef>
                          <a:spcPts val="0"/>
                        </a:spcBef>
                        <a:spcAft>
                          <a:spcPts val="0"/>
                        </a:spcAft>
                        <a:buNone/>
                      </a:pPr>
                      <a:r>
                        <a:rPr lang="zh-CN" sz="3500"/>
                        <a:t>30-50岁之间</a:t>
                      </a:r>
                      <a:endParaRPr/>
                    </a:p>
                  </a:txBody>
                  <a:tcPr marL="91425" marR="91425" marT="91425" marB="91425">
                    <a:solidFill>
                      <a:srgbClr val="C8D0C4"/>
                    </a:solidFill>
                  </a:tcPr>
                </a:tc>
                <a:tc>
                  <a:txBody>
                    <a:bodyPr/>
                    <a:lstStyle/>
                    <a:p>
                      <a:pPr marL="0" lvl="0" indent="0" algn="ctr" rtl="0">
                        <a:spcBef>
                          <a:spcPts val="0"/>
                        </a:spcBef>
                        <a:spcAft>
                          <a:spcPts val="0"/>
                        </a:spcAft>
                        <a:buNone/>
                      </a:pPr>
                      <a:r>
                        <a:rPr lang="zh-CN" sz="3500"/>
                        <a:t>60岁以上</a:t>
                      </a:r>
                      <a:endParaRPr/>
                    </a:p>
                  </a:txBody>
                  <a:tcPr marL="91425" marR="91425" marT="91425" marB="91425">
                    <a:solidFill>
                      <a:srgbClr val="C8D0C4"/>
                    </a:solidFill>
                  </a:tcPr>
                </a:tc>
                <a:extLst>
                  <a:ext uri="{0D108BD9-81ED-4DB2-BD59-A6C34878D82A}">
                    <a16:rowId xmlns:a16="http://schemas.microsoft.com/office/drawing/2014/main" val="10003"/>
                  </a:ext>
                </a:extLst>
              </a:tr>
              <a:tr h="381000">
                <a:tc>
                  <a:txBody>
                    <a:bodyPr/>
                    <a:lstStyle/>
                    <a:p>
                      <a:pPr marL="0" lvl="0" indent="0" algn="ctr" rtl="0">
                        <a:spcBef>
                          <a:spcPts val="0"/>
                        </a:spcBef>
                        <a:spcAft>
                          <a:spcPts val="0"/>
                        </a:spcAft>
                        <a:buClr>
                          <a:srgbClr val="000000"/>
                        </a:buClr>
                        <a:buSzPts val="3500"/>
                        <a:buFont typeface="Arial"/>
                        <a:buNone/>
                      </a:pPr>
                      <a:r>
                        <a:rPr lang="zh-CN" sz="3500"/>
                        <a:t>好发部位</a:t>
                      </a:r>
                      <a:endParaRPr sz="3500"/>
                    </a:p>
                    <a:p>
                      <a:pPr marL="0" lvl="0" indent="0" algn="l" rtl="0">
                        <a:spcBef>
                          <a:spcPts val="0"/>
                        </a:spcBef>
                        <a:spcAft>
                          <a:spcPts val="0"/>
                        </a:spcAft>
                        <a:buNone/>
                      </a:pPr>
                      <a:endParaRPr/>
                    </a:p>
                  </a:txBody>
                  <a:tcPr marL="91425" marR="91425" marT="91425" marB="91425">
                    <a:solidFill>
                      <a:srgbClr val="C8D0C4"/>
                    </a:solidFill>
                  </a:tcPr>
                </a:tc>
                <a:tc>
                  <a:txBody>
                    <a:bodyPr/>
                    <a:lstStyle/>
                    <a:p>
                      <a:pPr marL="0" lvl="0" indent="0" algn="ctr" rtl="0">
                        <a:spcBef>
                          <a:spcPts val="0"/>
                        </a:spcBef>
                        <a:spcAft>
                          <a:spcPts val="0"/>
                        </a:spcAft>
                        <a:buClr>
                          <a:srgbClr val="000000"/>
                        </a:buClr>
                        <a:buSzPts val="3500"/>
                        <a:buFont typeface="Arial"/>
                        <a:buNone/>
                      </a:pPr>
                      <a:r>
                        <a:rPr lang="zh-CN" sz="3500"/>
                        <a:t>初期以大脚趾为多见</a:t>
                      </a:r>
                      <a:endParaRPr sz="3500"/>
                    </a:p>
                    <a:p>
                      <a:pPr marL="0" lvl="0" indent="0" algn="l" rtl="0">
                        <a:spcBef>
                          <a:spcPts val="0"/>
                        </a:spcBef>
                        <a:spcAft>
                          <a:spcPts val="0"/>
                        </a:spcAft>
                        <a:buNone/>
                      </a:pPr>
                      <a:endParaRPr/>
                    </a:p>
                  </a:txBody>
                  <a:tcPr marL="91425" marR="91425" marT="91425" marB="91425">
                    <a:solidFill>
                      <a:srgbClr val="C8D0C4"/>
                    </a:solidFill>
                  </a:tcPr>
                </a:tc>
                <a:tc>
                  <a:txBody>
                    <a:bodyPr/>
                    <a:lstStyle/>
                    <a:p>
                      <a:pPr marL="0" lvl="0" indent="0" algn="ctr" rtl="0">
                        <a:spcBef>
                          <a:spcPts val="0"/>
                        </a:spcBef>
                        <a:spcAft>
                          <a:spcPts val="0"/>
                        </a:spcAft>
                        <a:buClr>
                          <a:srgbClr val="000000"/>
                        </a:buClr>
                        <a:buSzPts val="3500"/>
                        <a:buFont typeface="Arial"/>
                        <a:buNone/>
                      </a:pPr>
                      <a:r>
                        <a:rPr lang="zh-CN" sz="3500"/>
                        <a:t>侵犯大关节如：膝、踝、腕、肘</a:t>
                      </a:r>
                      <a:endParaRPr sz="3500"/>
                    </a:p>
                    <a:p>
                      <a:pPr marL="0" lvl="0" indent="0" algn="l" rtl="0">
                        <a:spcBef>
                          <a:spcPts val="0"/>
                        </a:spcBef>
                        <a:spcAft>
                          <a:spcPts val="0"/>
                        </a:spcAft>
                        <a:buNone/>
                      </a:pPr>
                      <a:endParaRPr/>
                    </a:p>
                  </a:txBody>
                  <a:tcPr marL="91425" marR="91425" marT="91425" marB="91425">
                    <a:solidFill>
                      <a:srgbClr val="C8D0C4"/>
                    </a:solidFill>
                  </a:tcPr>
                </a:tc>
                <a:extLst>
                  <a:ext uri="{0D108BD9-81ED-4DB2-BD59-A6C34878D82A}">
                    <a16:rowId xmlns:a16="http://schemas.microsoft.com/office/drawing/2014/main" val="10004"/>
                  </a:ext>
                </a:extLst>
              </a:tr>
              <a:tr h="381000">
                <a:tc>
                  <a:txBody>
                    <a:bodyPr/>
                    <a:lstStyle/>
                    <a:p>
                      <a:pPr marL="0" lvl="0" indent="0" algn="ctr" rtl="0">
                        <a:spcBef>
                          <a:spcPts val="0"/>
                        </a:spcBef>
                        <a:spcAft>
                          <a:spcPts val="0"/>
                        </a:spcAft>
                        <a:buClr>
                          <a:srgbClr val="000000"/>
                        </a:buClr>
                        <a:buSzPts val="3500"/>
                        <a:buFont typeface="Arial"/>
                        <a:buNone/>
                      </a:pPr>
                      <a:r>
                        <a:rPr lang="zh-CN" sz="3500"/>
                        <a:t>治疗</a:t>
                      </a:r>
                      <a:endParaRPr sz="3500"/>
                    </a:p>
                    <a:p>
                      <a:pPr marL="0" lvl="0" indent="0" algn="l" rtl="0">
                        <a:spcBef>
                          <a:spcPts val="0"/>
                        </a:spcBef>
                        <a:spcAft>
                          <a:spcPts val="0"/>
                        </a:spcAft>
                        <a:buNone/>
                      </a:pPr>
                      <a:endParaRPr/>
                    </a:p>
                  </a:txBody>
                  <a:tcPr marL="91425" marR="91425" marT="91425" marB="91425">
                    <a:solidFill>
                      <a:srgbClr val="C8D0C4"/>
                    </a:solidFill>
                  </a:tcPr>
                </a:tc>
                <a:tc>
                  <a:txBody>
                    <a:bodyPr/>
                    <a:lstStyle/>
                    <a:p>
                      <a:pPr marL="0" lvl="0" indent="0" algn="ctr" rtl="0">
                        <a:spcBef>
                          <a:spcPts val="0"/>
                        </a:spcBef>
                        <a:spcAft>
                          <a:spcPts val="0"/>
                        </a:spcAft>
                        <a:buClr>
                          <a:srgbClr val="000000"/>
                        </a:buClr>
                        <a:buSzPts val="3500"/>
                        <a:buFont typeface="Arial"/>
                        <a:buNone/>
                      </a:pPr>
                      <a:r>
                        <a:rPr lang="zh-CN" sz="3500"/>
                        <a:t>降低尿酸药物</a:t>
                      </a:r>
                      <a:endParaRPr sz="3500"/>
                    </a:p>
                    <a:p>
                      <a:pPr marL="0" lvl="0" indent="0" algn="ctr" rtl="0">
                        <a:spcBef>
                          <a:spcPts val="0"/>
                        </a:spcBef>
                        <a:spcAft>
                          <a:spcPts val="0"/>
                        </a:spcAft>
                        <a:buClr>
                          <a:srgbClr val="000000"/>
                        </a:buClr>
                        <a:buSzPts val="3500"/>
                        <a:buFont typeface="Arial"/>
                        <a:buNone/>
                      </a:pPr>
                      <a:r>
                        <a:rPr lang="zh-CN" sz="3500"/>
                        <a:t>（需长期治疗）</a:t>
                      </a:r>
                      <a:endParaRPr sz="3500"/>
                    </a:p>
                    <a:p>
                      <a:pPr marL="0" lvl="0" indent="0" algn="l" rtl="0">
                        <a:spcBef>
                          <a:spcPts val="0"/>
                        </a:spcBef>
                        <a:spcAft>
                          <a:spcPts val="0"/>
                        </a:spcAft>
                        <a:buNone/>
                      </a:pPr>
                      <a:endParaRPr/>
                    </a:p>
                  </a:txBody>
                  <a:tcPr marL="91425" marR="91425" marT="91425" marB="91425">
                    <a:solidFill>
                      <a:srgbClr val="C8D0C4"/>
                    </a:solidFill>
                  </a:tcPr>
                </a:tc>
                <a:tc>
                  <a:txBody>
                    <a:bodyPr/>
                    <a:lstStyle/>
                    <a:p>
                      <a:pPr marL="0" lvl="0" indent="0" algn="ctr" rtl="0">
                        <a:spcBef>
                          <a:spcPts val="0"/>
                        </a:spcBef>
                        <a:spcAft>
                          <a:spcPts val="0"/>
                        </a:spcAft>
                        <a:buClr>
                          <a:srgbClr val="000000"/>
                        </a:buClr>
                        <a:buSzPts val="3500"/>
                        <a:buFont typeface="Arial"/>
                        <a:buNone/>
                      </a:pPr>
                      <a:r>
                        <a:rPr lang="zh-CN" sz="3500"/>
                        <a:t>症状治疗</a:t>
                      </a:r>
                      <a:endParaRPr sz="3500"/>
                    </a:p>
                    <a:p>
                      <a:pPr marL="0" lvl="0" indent="0" algn="ctr" rtl="0">
                        <a:spcBef>
                          <a:spcPts val="0"/>
                        </a:spcBef>
                        <a:spcAft>
                          <a:spcPts val="0"/>
                        </a:spcAft>
                        <a:buClr>
                          <a:srgbClr val="000000"/>
                        </a:buClr>
                        <a:buSzPts val="3500"/>
                        <a:buFont typeface="Arial"/>
                        <a:buNone/>
                      </a:pPr>
                      <a:r>
                        <a:rPr lang="zh-CN" sz="3500"/>
                        <a:t>（症状消除即可停药）</a:t>
                      </a:r>
                      <a:endParaRPr/>
                    </a:p>
                  </a:txBody>
                  <a:tcPr marL="91425" marR="91425" marT="91425" marB="91425">
                    <a:solidFill>
                      <a:srgbClr val="C8D0C4"/>
                    </a:solidFill>
                  </a:tcPr>
                </a:tc>
                <a:extLst>
                  <a:ext uri="{0D108BD9-81ED-4DB2-BD59-A6C34878D82A}">
                    <a16:rowId xmlns:a16="http://schemas.microsoft.com/office/drawing/2014/main" val="10005"/>
                  </a:ext>
                </a:extLst>
              </a:tr>
              <a:tr h="0">
                <a:tc>
                  <a:txBody>
                    <a:bodyPr/>
                    <a:lstStyle/>
                    <a:p>
                      <a:pPr marL="0" lvl="0" indent="0" algn="ctr" rtl="0">
                        <a:spcBef>
                          <a:spcPts val="0"/>
                        </a:spcBef>
                        <a:spcAft>
                          <a:spcPts val="0"/>
                        </a:spcAft>
                        <a:buClr>
                          <a:srgbClr val="000000"/>
                        </a:buClr>
                        <a:buSzPts val="3500"/>
                        <a:buFont typeface="Arial"/>
                        <a:buNone/>
                      </a:pPr>
                      <a:r>
                        <a:rPr lang="zh-CN" sz="3500"/>
                        <a:t>饮食</a:t>
                      </a:r>
                      <a:endParaRPr sz="3500"/>
                    </a:p>
                    <a:p>
                      <a:pPr marL="0" lvl="0" indent="0" algn="l" rtl="0">
                        <a:spcBef>
                          <a:spcPts val="0"/>
                        </a:spcBef>
                        <a:spcAft>
                          <a:spcPts val="0"/>
                        </a:spcAft>
                        <a:buNone/>
                      </a:pPr>
                      <a:endParaRPr/>
                    </a:p>
                  </a:txBody>
                  <a:tcPr marL="91425" marR="91425" marT="91425" marB="91425">
                    <a:solidFill>
                      <a:srgbClr val="C8D0C4"/>
                    </a:solidFill>
                  </a:tcPr>
                </a:tc>
                <a:tc>
                  <a:txBody>
                    <a:bodyPr/>
                    <a:lstStyle/>
                    <a:p>
                      <a:pPr marL="0" lvl="0" indent="0" algn="ctr" rtl="0">
                        <a:spcBef>
                          <a:spcPts val="0"/>
                        </a:spcBef>
                        <a:spcAft>
                          <a:spcPts val="0"/>
                        </a:spcAft>
                        <a:buClr>
                          <a:srgbClr val="000000"/>
                        </a:buClr>
                        <a:buSzPts val="3500"/>
                        <a:buFont typeface="Arial"/>
                        <a:buNone/>
                      </a:pPr>
                      <a:r>
                        <a:rPr lang="zh-CN" sz="3500"/>
                        <a:t>需要饮食控制</a:t>
                      </a:r>
                      <a:endParaRPr sz="3500"/>
                    </a:p>
                    <a:p>
                      <a:pPr marL="0" lvl="0" indent="0" algn="l" rtl="0">
                        <a:spcBef>
                          <a:spcPts val="0"/>
                        </a:spcBef>
                        <a:spcAft>
                          <a:spcPts val="0"/>
                        </a:spcAft>
                        <a:buNone/>
                      </a:pPr>
                      <a:endParaRPr/>
                    </a:p>
                  </a:txBody>
                  <a:tcPr marL="91425" marR="91425" marT="91425" marB="91425">
                    <a:solidFill>
                      <a:srgbClr val="C8D0C4"/>
                    </a:solidFill>
                  </a:tcPr>
                </a:tc>
                <a:tc>
                  <a:txBody>
                    <a:bodyPr/>
                    <a:lstStyle/>
                    <a:p>
                      <a:pPr marL="0" lvl="0" indent="0" algn="ctr" rtl="0">
                        <a:spcBef>
                          <a:spcPts val="0"/>
                        </a:spcBef>
                        <a:spcAft>
                          <a:spcPts val="0"/>
                        </a:spcAft>
                        <a:buClr>
                          <a:srgbClr val="000000"/>
                        </a:buClr>
                        <a:buSzPts val="3500"/>
                        <a:buFont typeface="Arial"/>
                        <a:buNone/>
                      </a:pPr>
                      <a:r>
                        <a:rPr lang="zh-CN" sz="3500"/>
                        <a:t>无需饮食控制</a:t>
                      </a:r>
                      <a:endParaRPr/>
                    </a:p>
                  </a:txBody>
                  <a:tcPr marL="91425" marR="91425" marT="91425" marB="91425">
                    <a:solidFill>
                      <a:srgbClr val="C8D0C4"/>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pic>
        <p:nvPicPr>
          <p:cNvPr id="249" name="Google Shape;249;p12"/>
          <p:cNvPicPr preferRelativeResize="0"/>
          <p:nvPr/>
        </p:nvPicPr>
        <p:blipFill rotWithShape="1">
          <a:blip r:embed="rId3">
            <a:alphaModFix/>
          </a:blip>
          <a:srcRect/>
          <a:stretch/>
        </p:blipFill>
        <p:spPr>
          <a:xfrm>
            <a:off x="29705" y="38100"/>
            <a:ext cx="18288000" cy="10287000"/>
          </a:xfrm>
          <a:prstGeom prst="rect">
            <a:avLst/>
          </a:prstGeom>
          <a:noFill/>
          <a:ln>
            <a:noFill/>
          </a:ln>
        </p:spPr>
      </p:pic>
      <p:sp>
        <p:nvSpPr>
          <p:cNvPr id="250" name="Google Shape;250;p12"/>
          <p:cNvSpPr txBox="1"/>
          <p:nvPr/>
        </p:nvSpPr>
        <p:spPr>
          <a:xfrm>
            <a:off x="3657600" y="569563"/>
            <a:ext cx="10528200" cy="1507800"/>
          </a:xfrm>
          <a:prstGeom prst="rect">
            <a:avLst/>
          </a:prstGeom>
          <a:noFill/>
          <a:ln>
            <a:noFill/>
          </a:ln>
        </p:spPr>
        <p:txBody>
          <a:bodyPr spcFirstLastPara="1" wrap="square" lIns="0" tIns="0" rIns="0" bIns="0" anchor="t" anchorCtr="0">
            <a:spAutoFit/>
          </a:bodyPr>
          <a:lstStyle/>
          <a:p>
            <a:pPr marL="0" marR="0" lvl="0" indent="0" algn="ctr" rtl="0">
              <a:lnSpc>
                <a:spcPct val="140005"/>
              </a:lnSpc>
              <a:spcBef>
                <a:spcPts val="0"/>
              </a:spcBef>
              <a:spcAft>
                <a:spcPts val="0"/>
              </a:spcAft>
              <a:buClr>
                <a:srgbClr val="000000"/>
              </a:buClr>
              <a:buSzPts val="6999"/>
              <a:buFont typeface="Arial"/>
              <a:buNone/>
            </a:pPr>
            <a:r>
              <a:rPr lang="zh-CN" sz="6999" b="1" i="0" u="none" strike="noStrike" cap="none">
                <a:solidFill>
                  <a:srgbClr val="373236"/>
                </a:solidFill>
                <a:latin typeface="Exo 2"/>
                <a:ea typeface="Exo 2"/>
                <a:cs typeface="Exo 2"/>
                <a:sym typeface="Exo 2"/>
              </a:rPr>
              <a:t>西医治疗</a:t>
            </a:r>
            <a:endParaRPr sz="1400" b="0" i="0" u="none" strike="noStrike" cap="none">
              <a:solidFill>
                <a:srgbClr val="000000"/>
              </a:solidFill>
              <a:latin typeface="Arial"/>
              <a:ea typeface="Arial"/>
              <a:cs typeface="Arial"/>
              <a:sym typeface="Arial"/>
            </a:endParaRPr>
          </a:p>
        </p:txBody>
      </p:sp>
      <p:sp>
        <p:nvSpPr>
          <p:cNvPr id="251" name="Google Shape;251;p12"/>
          <p:cNvSpPr/>
          <p:nvPr/>
        </p:nvSpPr>
        <p:spPr>
          <a:xfrm>
            <a:off x="1515600" y="1323675"/>
            <a:ext cx="15316200" cy="8679900"/>
          </a:xfrm>
          <a:prstGeom prst="horizontalScroll">
            <a:avLst>
              <a:gd name="adj" fmla="val 12500"/>
            </a:avLst>
          </a:prstGeom>
          <a:solidFill>
            <a:srgbClr val="C8D0C4"/>
          </a:solidFill>
          <a:ln w="25400" cap="flat" cmpd="sng">
            <a:solidFill>
              <a:srgbClr val="56465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nvGrpSpPr>
          <p:cNvPr id="252" name="Google Shape;252;p12"/>
          <p:cNvGrpSpPr/>
          <p:nvPr/>
        </p:nvGrpSpPr>
        <p:grpSpPr>
          <a:xfrm>
            <a:off x="3291281" y="2592750"/>
            <a:ext cx="13482420" cy="6680400"/>
            <a:chOff x="2175932" y="1190146"/>
            <a:chExt cx="9345269" cy="6680400"/>
          </a:xfrm>
        </p:grpSpPr>
        <p:sp>
          <p:nvSpPr>
            <p:cNvPr id="253" name="Google Shape;253;p12"/>
            <p:cNvSpPr txBox="1"/>
            <p:nvPr/>
          </p:nvSpPr>
          <p:spPr>
            <a:xfrm>
              <a:off x="2175932" y="3841312"/>
              <a:ext cx="3010500" cy="1346700"/>
            </a:xfrm>
            <a:prstGeom prst="rect">
              <a:avLst/>
            </a:prstGeom>
            <a:noFill/>
            <a:ln>
              <a:noFill/>
            </a:ln>
          </p:spPr>
          <p:txBody>
            <a:bodyPr spcFirstLastPara="1" wrap="square" lIns="0" tIns="0" rIns="0" bIns="0" anchor="t" anchorCtr="0">
              <a:spAutoFit/>
            </a:bodyPr>
            <a:lstStyle/>
            <a:p>
              <a:pPr marL="0" marR="0" lvl="0" indent="0" algn="just" rtl="0">
                <a:lnSpc>
                  <a:spcPct val="150000"/>
                </a:lnSpc>
                <a:spcBef>
                  <a:spcPts val="0"/>
                </a:spcBef>
                <a:spcAft>
                  <a:spcPts val="0"/>
                </a:spcAft>
                <a:buClr>
                  <a:srgbClr val="000000"/>
                </a:buClr>
                <a:buSzPts val="3500"/>
                <a:buFont typeface="Arial"/>
                <a:buNone/>
              </a:pPr>
              <a:r>
                <a:rPr lang="zh-CN" sz="3500" b="0" i="0" u="none" strike="noStrike" cap="none">
                  <a:solidFill>
                    <a:srgbClr val="000000"/>
                  </a:solidFill>
                  <a:latin typeface="Arial"/>
                  <a:ea typeface="Arial"/>
                  <a:cs typeface="Arial"/>
                  <a:sym typeface="Arial"/>
                </a:rPr>
                <a:t>抗炎镇痛药物</a:t>
              </a:r>
              <a:endParaRPr sz="3500" b="0" i="0" u="none" strike="noStrike" cap="none">
                <a:solidFill>
                  <a:srgbClr val="000000"/>
                </a:solidFill>
                <a:latin typeface="Arial"/>
                <a:ea typeface="Arial"/>
                <a:cs typeface="Arial"/>
                <a:sym typeface="Arial"/>
              </a:endParaRPr>
            </a:p>
            <a:p>
              <a:pPr marL="0" marR="0" lvl="0" indent="0" algn="just" rtl="0">
                <a:lnSpc>
                  <a:spcPct val="150000"/>
                </a:lnSpc>
                <a:spcBef>
                  <a:spcPts val="0"/>
                </a:spcBef>
                <a:spcAft>
                  <a:spcPts val="0"/>
                </a:spcAft>
                <a:buClr>
                  <a:srgbClr val="000000"/>
                </a:buClr>
                <a:buSzPts val="3500"/>
                <a:buFont typeface="Arial"/>
                <a:buNone/>
              </a:pPr>
              <a:r>
                <a:rPr lang="zh-CN" sz="3500" b="0" i="0" u="none" strike="noStrike" cap="none">
                  <a:solidFill>
                    <a:srgbClr val="000000"/>
                  </a:solidFill>
                  <a:latin typeface="Arial"/>
                  <a:ea typeface="Arial"/>
                  <a:cs typeface="Arial"/>
                  <a:sym typeface="Arial"/>
                </a:rPr>
                <a:t>	</a:t>
              </a:r>
              <a:endParaRPr sz="1400" b="1" i="0" u="none" strike="noStrike" cap="none">
                <a:solidFill>
                  <a:srgbClr val="000000"/>
                </a:solidFill>
                <a:latin typeface="Arial"/>
                <a:ea typeface="Arial"/>
                <a:cs typeface="Arial"/>
                <a:sym typeface="Arial"/>
              </a:endParaRPr>
            </a:p>
          </p:txBody>
        </p:sp>
        <p:sp>
          <p:nvSpPr>
            <p:cNvPr id="254" name="Google Shape;254;p12"/>
            <p:cNvSpPr/>
            <p:nvPr/>
          </p:nvSpPr>
          <p:spPr>
            <a:xfrm>
              <a:off x="4384407" y="2413070"/>
              <a:ext cx="1380600" cy="3485700"/>
            </a:xfrm>
            <a:prstGeom prst="leftBrace">
              <a:avLst>
                <a:gd name="adj1" fmla="val 8333"/>
                <a:gd name="adj2" fmla="val 50000"/>
              </a:avLst>
            </a:prstGeom>
            <a:noFill/>
            <a:ln w="9525" cap="flat" cmpd="sng">
              <a:solidFill>
                <a:srgbClr val="735D7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255" name="Google Shape;255;p12"/>
            <p:cNvSpPr txBox="1"/>
            <p:nvPr/>
          </p:nvSpPr>
          <p:spPr>
            <a:xfrm>
              <a:off x="5975401" y="1190146"/>
              <a:ext cx="5545800" cy="6680400"/>
            </a:xfrm>
            <a:prstGeom prst="rect">
              <a:avLst/>
            </a:prstGeom>
            <a:noFill/>
            <a:ln>
              <a:noFill/>
            </a:ln>
          </p:spPr>
          <p:txBody>
            <a:bodyPr spcFirstLastPara="1" wrap="square" lIns="0" tIns="0" rIns="0" bIns="0" anchor="t" anchorCtr="0">
              <a:spAutoFit/>
            </a:bodyPr>
            <a:lstStyle/>
            <a:p>
              <a:pPr marL="0" marR="0" lvl="0" indent="0" algn="just" rtl="0">
                <a:lnSpc>
                  <a:spcPct val="150000"/>
                </a:lnSpc>
                <a:spcBef>
                  <a:spcPts val="0"/>
                </a:spcBef>
                <a:spcAft>
                  <a:spcPts val="0"/>
                </a:spcAft>
                <a:buClr>
                  <a:srgbClr val="000000"/>
                </a:buClr>
                <a:buSzPts val="3500"/>
                <a:buFont typeface="Arial"/>
                <a:buNone/>
              </a:pPr>
              <a:r>
                <a:rPr lang="zh-CN" sz="3500" b="0" i="0" u="none" strike="noStrike" cap="none">
                  <a:solidFill>
                    <a:srgbClr val="000000"/>
                  </a:solidFill>
                  <a:latin typeface="Arial"/>
                  <a:ea typeface="Arial"/>
                  <a:cs typeface="Arial"/>
                  <a:sym typeface="Arial"/>
                </a:rPr>
                <a:t>秋水仙碱 （Colchicine）</a:t>
              </a:r>
              <a:endParaRPr sz="3500" b="0" i="0" u="none" strike="noStrike" cap="none">
                <a:solidFill>
                  <a:srgbClr val="000000"/>
                </a:solidFill>
                <a:latin typeface="Arial"/>
                <a:ea typeface="Arial"/>
                <a:cs typeface="Arial"/>
                <a:sym typeface="Arial"/>
              </a:endParaRPr>
            </a:p>
            <a:p>
              <a:pPr marL="0" marR="0" lvl="0" indent="0" algn="just" rtl="0">
                <a:lnSpc>
                  <a:spcPct val="150000"/>
                </a:lnSpc>
                <a:spcBef>
                  <a:spcPts val="0"/>
                </a:spcBef>
                <a:spcAft>
                  <a:spcPts val="0"/>
                </a:spcAft>
                <a:buClr>
                  <a:srgbClr val="000000"/>
                </a:buClr>
                <a:buSzPts val="3500"/>
                <a:buFont typeface="Arial"/>
                <a:buNone/>
              </a:pPr>
              <a:endParaRPr sz="3500" b="0" i="0" u="none" strike="noStrike" cap="none">
                <a:solidFill>
                  <a:srgbClr val="000000"/>
                </a:solidFill>
                <a:latin typeface="Arial"/>
                <a:ea typeface="Arial"/>
                <a:cs typeface="Arial"/>
                <a:sym typeface="Arial"/>
              </a:endParaRPr>
            </a:p>
            <a:p>
              <a:pPr marL="0" marR="0" lvl="0" indent="0" algn="just" rtl="0">
                <a:lnSpc>
                  <a:spcPct val="150000"/>
                </a:lnSpc>
                <a:spcBef>
                  <a:spcPts val="0"/>
                </a:spcBef>
                <a:spcAft>
                  <a:spcPts val="0"/>
                </a:spcAft>
                <a:buClr>
                  <a:srgbClr val="000000"/>
                </a:buClr>
                <a:buSzPts val="3500"/>
                <a:buFont typeface="Arial"/>
                <a:buNone/>
              </a:pPr>
              <a:r>
                <a:rPr lang="zh-CN" sz="3500"/>
                <a:t>非甾体抗炎</a:t>
              </a:r>
              <a:r>
                <a:rPr lang="zh-CN" sz="3500" b="0" i="0" u="none" strike="noStrike" cap="none">
                  <a:solidFill>
                    <a:srgbClr val="000000"/>
                  </a:solidFill>
                  <a:latin typeface="Arial"/>
                  <a:ea typeface="Arial"/>
                  <a:cs typeface="Arial"/>
                  <a:sym typeface="Arial"/>
                </a:rPr>
                <a:t>药物</a:t>
              </a:r>
              <a:r>
                <a:rPr lang="zh-CN" sz="3500"/>
                <a:t>（NSAIDS）</a:t>
              </a:r>
              <a:endParaRPr sz="3500"/>
            </a:p>
            <a:p>
              <a:pPr marL="0" marR="0" lvl="0" indent="0" algn="just" rtl="0">
                <a:lnSpc>
                  <a:spcPct val="150000"/>
                </a:lnSpc>
                <a:spcBef>
                  <a:spcPts val="0"/>
                </a:spcBef>
                <a:spcAft>
                  <a:spcPts val="0"/>
                </a:spcAft>
                <a:buClr>
                  <a:srgbClr val="000000"/>
                </a:buClr>
                <a:buSzPts val="3500"/>
                <a:buFont typeface="Arial"/>
                <a:buNone/>
              </a:pPr>
              <a:r>
                <a:rPr lang="zh-CN" sz="3500"/>
                <a:t>eg naproxen, indomethacin, ibuprofen, diclofenac, meloxicam, celecoxib</a:t>
              </a:r>
              <a:endParaRPr sz="3500"/>
            </a:p>
            <a:p>
              <a:pPr marL="0" marR="0" lvl="0" indent="0" algn="just" rtl="0">
                <a:lnSpc>
                  <a:spcPct val="150000"/>
                </a:lnSpc>
                <a:spcBef>
                  <a:spcPts val="0"/>
                </a:spcBef>
                <a:spcAft>
                  <a:spcPts val="0"/>
                </a:spcAft>
                <a:buClr>
                  <a:srgbClr val="000000"/>
                </a:buClr>
                <a:buSzPts val="3500"/>
                <a:buFont typeface="Arial"/>
                <a:buNone/>
              </a:pPr>
              <a:r>
                <a:rPr lang="zh-CN" sz="3500" b="0" i="0" u="none" strike="noStrike" cap="none">
                  <a:solidFill>
                    <a:srgbClr val="000000"/>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a:p>
              <a:pPr marL="0" marR="0" lvl="0" indent="0" algn="just" rtl="0">
                <a:lnSpc>
                  <a:spcPct val="150000"/>
                </a:lnSpc>
                <a:spcBef>
                  <a:spcPts val="0"/>
                </a:spcBef>
                <a:spcAft>
                  <a:spcPts val="0"/>
                </a:spcAft>
                <a:buClr>
                  <a:srgbClr val="000000"/>
                </a:buClr>
                <a:buSzPts val="3500"/>
                <a:buFont typeface="Arial"/>
                <a:buNone/>
              </a:pPr>
              <a:r>
                <a:rPr lang="zh-CN" sz="3500" b="0" i="0" u="none" strike="noStrike" cap="none">
                  <a:solidFill>
                    <a:srgbClr val="000000"/>
                  </a:solidFill>
                  <a:latin typeface="Arial"/>
                  <a:ea typeface="Arial"/>
                  <a:cs typeface="Arial"/>
                  <a:sym typeface="Arial"/>
                </a:rPr>
                <a:t>糖皮质激素类</a:t>
              </a:r>
              <a:endParaRPr sz="3500" b="0" i="0" u="none" strike="noStrike" cap="none">
                <a:solidFill>
                  <a:srgbClr val="000000"/>
                </a:solidFill>
                <a:latin typeface="Arial"/>
                <a:ea typeface="Arial"/>
                <a:cs typeface="Arial"/>
                <a:sym typeface="Arial"/>
              </a:endParaRPr>
            </a:p>
            <a:p>
              <a:pPr marL="0" marR="0" lvl="0" indent="0" algn="just" rtl="0">
                <a:lnSpc>
                  <a:spcPct val="150000"/>
                </a:lnSpc>
                <a:spcBef>
                  <a:spcPts val="0"/>
                </a:spcBef>
                <a:spcAft>
                  <a:spcPts val="0"/>
                </a:spcAft>
                <a:buClr>
                  <a:srgbClr val="000000"/>
                </a:buClr>
                <a:buSzPts val="3500"/>
                <a:buFont typeface="Arial"/>
                <a:buNone/>
              </a:pPr>
              <a:r>
                <a:rPr lang="zh-CN" sz="3500"/>
                <a:t>eg prednisone</a:t>
              </a:r>
              <a:endParaRPr sz="3500"/>
            </a:p>
            <a:p>
              <a:pPr marL="0" marR="0" lvl="0" indent="0" algn="just" rtl="0">
                <a:lnSpc>
                  <a:spcPct val="140016"/>
                </a:lnSpc>
                <a:spcBef>
                  <a:spcPts val="0"/>
                </a:spcBef>
                <a:spcAft>
                  <a:spcPts val="0"/>
                </a:spcAft>
                <a:buClr>
                  <a:srgbClr val="000000"/>
                </a:buClr>
                <a:buSzPts val="1400"/>
                <a:buFont typeface="Arial"/>
                <a:buNone/>
              </a:pPr>
              <a:endParaRPr sz="1400" b="1" i="0" u="none" strike="noStrike" cap="none">
                <a:solidFill>
                  <a:srgbClr val="000000"/>
                </a:solidFill>
                <a:latin typeface="Arial"/>
                <a:ea typeface="Arial"/>
                <a:cs typeface="Arial"/>
                <a:sym typeface="Arial"/>
              </a:endParaRPr>
            </a:p>
          </p:txBody>
        </p:sp>
      </p:grpSp>
      <p:sp>
        <p:nvSpPr>
          <p:cNvPr id="256" name="Google Shape;256;p12" descr="drug Vector Icons free download in SVG, PNG Format"/>
          <p:cNvSpPr/>
          <p:nvPr/>
        </p:nvSpPr>
        <p:spPr>
          <a:xfrm>
            <a:off x="155575" y="-144463"/>
            <a:ext cx="304800" cy="30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57" name="Google Shape;257;p12" descr="Drug - Free nature icons"/>
          <p:cNvPicPr preferRelativeResize="0"/>
          <p:nvPr/>
        </p:nvPicPr>
        <p:blipFill rotWithShape="1">
          <a:blip r:embed="rId4">
            <a:alphaModFix/>
          </a:blip>
          <a:srcRect/>
          <a:stretch/>
        </p:blipFill>
        <p:spPr>
          <a:xfrm>
            <a:off x="15065023" y="7300871"/>
            <a:ext cx="2529325" cy="252930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pic>
        <p:nvPicPr>
          <p:cNvPr id="262" name="Google Shape;262;p13"/>
          <p:cNvPicPr preferRelativeResize="0"/>
          <p:nvPr/>
        </p:nvPicPr>
        <p:blipFill rotWithShape="1">
          <a:blip r:embed="rId3">
            <a:alphaModFix/>
          </a:blip>
          <a:srcRect/>
          <a:stretch/>
        </p:blipFill>
        <p:spPr>
          <a:xfrm>
            <a:off x="0" y="-38100"/>
            <a:ext cx="18288000" cy="10287000"/>
          </a:xfrm>
          <a:prstGeom prst="rect">
            <a:avLst/>
          </a:prstGeom>
          <a:noFill/>
          <a:ln>
            <a:noFill/>
          </a:ln>
        </p:spPr>
      </p:pic>
      <p:sp>
        <p:nvSpPr>
          <p:cNvPr id="263" name="Google Shape;263;p13"/>
          <p:cNvSpPr txBox="1"/>
          <p:nvPr/>
        </p:nvSpPr>
        <p:spPr>
          <a:xfrm>
            <a:off x="3657600" y="569563"/>
            <a:ext cx="10528200" cy="1507800"/>
          </a:xfrm>
          <a:prstGeom prst="rect">
            <a:avLst/>
          </a:prstGeom>
          <a:noFill/>
          <a:ln>
            <a:noFill/>
          </a:ln>
        </p:spPr>
        <p:txBody>
          <a:bodyPr spcFirstLastPara="1" wrap="square" lIns="0" tIns="0" rIns="0" bIns="0" anchor="t" anchorCtr="0">
            <a:spAutoFit/>
          </a:bodyPr>
          <a:lstStyle/>
          <a:p>
            <a:pPr marL="0" marR="0" lvl="0" indent="0" algn="ctr" rtl="0">
              <a:lnSpc>
                <a:spcPct val="140005"/>
              </a:lnSpc>
              <a:spcBef>
                <a:spcPts val="0"/>
              </a:spcBef>
              <a:spcAft>
                <a:spcPts val="0"/>
              </a:spcAft>
              <a:buClr>
                <a:srgbClr val="000000"/>
              </a:buClr>
              <a:buSzPts val="6999"/>
              <a:buFont typeface="Arial"/>
              <a:buNone/>
            </a:pPr>
            <a:r>
              <a:rPr lang="zh-CN" sz="6999" b="1" i="0" u="none" strike="noStrike" cap="none">
                <a:solidFill>
                  <a:srgbClr val="373236"/>
                </a:solidFill>
                <a:latin typeface="Exo 2"/>
                <a:ea typeface="Exo 2"/>
                <a:cs typeface="Exo 2"/>
                <a:sym typeface="Exo 2"/>
              </a:rPr>
              <a:t>西医治疗</a:t>
            </a:r>
            <a:endParaRPr sz="1400" b="0" i="0" u="none" strike="noStrike" cap="none">
              <a:solidFill>
                <a:srgbClr val="000000"/>
              </a:solidFill>
              <a:latin typeface="Arial"/>
              <a:ea typeface="Arial"/>
              <a:cs typeface="Arial"/>
              <a:sym typeface="Arial"/>
            </a:endParaRPr>
          </a:p>
        </p:txBody>
      </p:sp>
      <p:sp>
        <p:nvSpPr>
          <p:cNvPr id="264" name="Google Shape;264;p13"/>
          <p:cNvSpPr/>
          <p:nvPr/>
        </p:nvSpPr>
        <p:spPr>
          <a:xfrm>
            <a:off x="1473211" y="1164303"/>
            <a:ext cx="16110900" cy="8794500"/>
          </a:xfrm>
          <a:prstGeom prst="horizontalScroll">
            <a:avLst>
              <a:gd name="adj" fmla="val 12500"/>
            </a:avLst>
          </a:prstGeom>
          <a:solidFill>
            <a:srgbClr val="C8D0C4"/>
          </a:solidFill>
          <a:ln w="25400" cap="flat" cmpd="sng">
            <a:solidFill>
              <a:srgbClr val="56465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nvGrpSpPr>
          <p:cNvPr id="265" name="Google Shape;265;p13"/>
          <p:cNvGrpSpPr/>
          <p:nvPr/>
        </p:nvGrpSpPr>
        <p:grpSpPr>
          <a:xfrm>
            <a:off x="2819400" y="2933700"/>
            <a:ext cx="13716000" cy="5387400"/>
            <a:chOff x="1637331" y="1409700"/>
            <a:chExt cx="13716000" cy="5387400"/>
          </a:xfrm>
        </p:grpSpPr>
        <p:sp>
          <p:nvSpPr>
            <p:cNvPr id="266" name="Google Shape;266;p13"/>
            <p:cNvSpPr txBox="1"/>
            <p:nvPr/>
          </p:nvSpPr>
          <p:spPr>
            <a:xfrm>
              <a:off x="1637331" y="3709737"/>
              <a:ext cx="3468000" cy="538800"/>
            </a:xfrm>
            <a:prstGeom prst="rect">
              <a:avLst/>
            </a:prstGeom>
            <a:noFill/>
            <a:ln>
              <a:noFill/>
            </a:ln>
          </p:spPr>
          <p:txBody>
            <a:bodyPr spcFirstLastPara="1" wrap="square" lIns="0" tIns="0" rIns="0" bIns="0" anchor="t" anchorCtr="0">
              <a:spAutoFit/>
            </a:bodyPr>
            <a:lstStyle/>
            <a:p>
              <a:pPr marL="0" marR="0" lvl="0" indent="0" algn="just" rtl="0">
                <a:lnSpc>
                  <a:spcPct val="150000"/>
                </a:lnSpc>
                <a:spcBef>
                  <a:spcPts val="0"/>
                </a:spcBef>
                <a:spcAft>
                  <a:spcPts val="0"/>
                </a:spcAft>
                <a:buClr>
                  <a:srgbClr val="000000"/>
                </a:buClr>
                <a:buSzPts val="3500"/>
                <a:buFont typeface="Arial"/>
                <a:buNone/>
              </a:pPr>
              <a:r>
                <a:rPr lang="zh-CN" sz="3500" b="0" i="0" u="none" strike="noStrike" cap="none">
                  <a:solidFill>
                    <a:srgbClr val="000000"/>
                  </a:solidFill>
                  <a:latin typeface="Arial"/>
                  <a:ea typeface="Arial"/>
                  <a:cs typeface="Arial"/>
                  <a:sym typeface="Arial"/>
                </a:rPr>
                <a:t>降尿酸药物	</a:t>
              </a:r>
              <a:endParaRPr sz="1400" b="1" i="0" u="none" strike="noStrike" cap="none">
                <a:solidFill>
                  <a:srgbClr val="000000"/>
                </a:solidFill>
                <a:latin typeface="Arial"/>
                <a:ea typeface="Arial"/>
                <a:cs typeface="Arial"/>
                <a:sym typeface="Arial"/>
              </a:endParaRPr>
            </a:p>
          </p:txBody>
        </p:sp>
        <p:sp>
          <p:nvSpPr>
            <p:cNvPr id="267" name="Google Shape;267;p13"/>
            <p:cNvSpPr/>
            <p:nvPr/>
          </p:nvSpPr>
          <p:spPr>
            <a:xfrm>
              <a:off x="4151931" y="2273940"/>
              <a:ext cx="1563300" cy="3527100"/>
            </a:xfrm>
            <a:prstGeom prst="leftBrace">
              <a:avLst>
                <a:gd name="adj1" fmla="val 8333"/>
                <a:gd name="adj2" fmla="val 50000"/>
              </a:avLst>
            </a:prstGeom>
            <a:noFill/>
            <a:ln w="9525" cap="flat" cmpd="sng">
              <a:solidFill>
                <a:srgbClr val="735D7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268" name="Google Shape;268;p13"/>
            <p:cNvSpPr txBox="1"/>
            <p:nvPr/>
          </p:nvSpPr>
          <p:spPr>
            <a:xfrm>
              <a:off x="5904531" y="1409700"/>
              <a:ext cx="9448800" cy="5387400"/>
            </a:xfrm>
            <a:prstGeom prst="rect">
              <a:avLst/>
            </a:prstGeom>
            <a:noFill/>
            <a:ln>
              <a:noFill/>
            </a:ln>
          </p:spPr>
          <p:txBody>
            <a:bodyPr spcFirstLastPara="1" wrap="square" lIns="0" tIns="0" rIns="0" bIns="0" anchor="t" anchorCtr="0">
              <a:spAutoFit/>
            </a:bodyPr>
            <a:lstStyle/>
            <a:p>
              <a:pPr marL="0" marR="0" lvl="0" indent="0" algn="just" rtl="0">
                <a:lnSpc>
                  <a:spcPct val="150000"/>
                </a:lnSpc>
                <a:spcBef>
                  <a:spcPts val="0"/>
                </a:spcBef>
                <a:spcAft>
                  <a:spcPts val="0"/>
                </a:spcAft>
                <a:buClr>
                  <a:srgbClr val="000000"/>
                </a:buClr>
                <a:buSzPts val="3500"/>
                <a:buFont typeface="Arial"/>
                <a:buNone/>
              </a:pPr>
              <a:r>
                <a:rPr lang="zh-CN" sz="3500" b="1" i="0" u="none" strike="noStrike" cap="none">
                  <a:solidFill>
                    <a:srgbClr val="000000"/>
                  </a:solidFill>
                  <a:latin typeface="Arial"/>
                  <a:ea typeface="Arial"/>
                  <a:cs typeface="Arial"/>
                  <a:sym typeface="Arial"/>
                </a:rPr>
                <a:t>抑制尿酸合成：</a:t>
              </a:r>
              <a:r>
                <a:rPr lang="zh-CN" sz="3500" b="0" i="0" u="sng" strike="noStrike" cap="none">
                  <a:solidFill>
                    <a:srgbClr val="000000"/>
                  </a:solidFill>
                  <a:latin typeface="Arial"/>
                  <a:ea typeface="Arial"/>
                  <a:cs typeface="Arial"/>
                  <a:sym typeface="Arial"/>
                </a:rPr>
                <a:t>别嘌醇</a:t>
              </a:r>
              <a:r>
                <a:rPr lang="zh-CN" sz="3500" u="sng"/>
                <a:t>（Allopurinol）</a:t>
              </a:r>
              <a:r>
                <a:rPr lang="zh-CN" sz="3500" b="0" i="0" u="sng" strike="noStrike" cap="none">
                  <a:solidFill>
                    <a:srgbClr val="000000"/>
                  </a:solidFill>
                  <a:latin typeface="Arial"/>
                  <a:ea typeface="Arial"/>
                  <a:cs typeface="Arial"/>
                  <a:sym typeface="Arial"/>
                </a:rPr>
                <a:t>、非布司他</a:t>
              </a:r>
              <a:r>
                <a:rPr lang="zh-CN" sz="3500" u="sng"/>
                <a:t>（Febuxostat）</a:t>
              </a:r>
              <a:r>
                <a:rPr lang="zh-CN" sz="3500" b="0" i="0" u="none" strike="noStrike" cap="none">
                  <a:solidFill>
                    <a:srgbClr val="000000"/>
                  </a:solidFill>
                  <a:latin typeface="Arial"/>
                  <a:ea typeface="Arial"/>
                  <a:cs typeface="Arial"/>
                  <a:sym typeface="Arial"/>
                </a:rPr>
                <a:t>等</a:t>
              </a:r>
              <a:endParaRPr sz="3500" b="0" i="0" u="none" strike="noStrike" cap="none">
                <a:solidFill>
                  <a:srgbClr val="000000"/>
                </a:solidFill>
                <a:latin typeface="Arial"/>
                <a:ea typeface="Arial"/>
                <a:cs typeface="Arial"/>
                <a:sym typeface="Arial"/>
              </a:endParaRPr>
            </a:p>
            <a:p>
              <a:pPr marL="0" marR="0" lvl="0" indent="0" algn="just" rtl="0">
                <a:lnSpc>
                  <a:spcPct val="150000"/>
                </a:lnSpc>
                <a:spcBef>
                  <a:spcPts val="0"/>
                </a:spcBef>
                <a:spcAft>
                  <a:spcPts val="0"/>
                </a:spcAft>
                <a:buClr>
                  <a:srgbClr val="000000"/>
                </a:buClr>
                <a:buSzPts val="3500"/>
                <a:buFont typeface="Arial"/>
                <a:buNone/>
              </a:pPr>
              <a:endParaRPr sz="3500" b="1" i="0" u="none" strike="noStrike" cap="none">
                <a:solidFill>
                  <a:srgbClr val="000000"/>
                </a:solidFill>
                <a:latin typeface="Arial"/>
                <a:ea typeface="Arial"/>
                <a:cs typeface="Arial"/>
                <a:sym typeface="Arial"/>
              </a:endParaRPr>
            </a:p>
            <a:p>
              <a:pPr marL="0" marR="0" lvl="0" indent="0" algn="just" rtl="0">
                <a:lnSpc>
                  <a:spcPct val="150000"/>
                </a:lnSpc>
                <a:spcBef>
                  <a:spcPts val="0"/>
                </a:spcBef>
                <a:spcAft>
                  <a:spcPts val="0"/>
                </a:spcAft>
                <a:buClr>
                  <a:srgbClr val="000000"/>
                </a:buClr>
                <a:buSzPts val="3500"/>
                <a:buFont typeface="Arial"/>
                <a:buNone/>
              </a:pPr>
              <a:r>
                <a:rPr lang="zh-CN" sz="3500" b="1" i="0" u="none" strike="noStrike" cap="none">
                  <a:solidFill>
                    <a:srgbClr val="000000"/>
                  </a:solidFill>
                  <a:latin typeface="Arial"/>
                  <a:ea typeface="Arial"/>
                  <a:cs typeface="Arial"/>
                  <a:sym typeface="Arial"/>
                </a:rPr>
                <a:t>促进尿酸排泄：</a:t>
              </a:r>
              <a:r>
                <a:rPr lang="zh-CN" sz="3500" b="0" i="0" u="sng" strike="noStrike" cap="none">
                  <a:solidFill>
                    <a:srgbClr val="000000"/>
                  </a:solidFill>
                  <a:latin typeface="Arial"/>
                  <a:ea typeface="Arial"/>
                  <a:cs typeface="Arial"/>
                  <a:sym typeface="Arial"/>
                </a:rPr>
                <a:t>丙磺舒</a:t>
              </a:r>
              <a:r>
                <a:rPr lang="zh-CN" sz="3500" u="sng"/>
                <a:t>（Probenecid）</a:t>
              </a:r>
              <a:r>
                <a:rPr lang="zh-CN" sz="3500" b="1" i="0" u="none" strike="noStrike" cap="none">
                  <a:solidFill>
                    <a:srgbClr val="000000"/>
                  </a:solidFill>
                  <a:latin typeface="Arial"/>
                  <a:ea typeface="Arial"/>
                  <a:cs typeface="Arial"/>
                  <a:sym typeface="Arial"/>
                </a:rPr>
                <a:t>、</a:t>
              </a:r>
              <a:r>
                <a:rPr lang="zh-CN" sz="3500" b="0" i="0" u="none" strike="noStrike" cap="none">
                  <a:solidFill>
                    <a:srgbClr val="000000"/>
                  </a:solidFill>
                  <a:latin typeface="Arial"/>
                  <a:ea typeface="Arial"/>
                  <a:cs typeface="Arial"/>
                  <a:sym typeface="Arial"/>
                </a:rPr>
                <a:t>苯溴马隆</a:t>
              </a:r>
              <a:r>
                <a:rPr lang="zh-CN" sz="3500"/>
                <a:t>（Benzbromarone）</a:t>
              </a:r>
              <a:r>
                <a:rPr lang="zh-CN" sz="3500" b="0" i="0" u="none" strike="noStrike" cap="none">
                  <a:solidFill>
                    <a:srgbClr val="000000"/>
                  </a:solidFill>
                  <a:latin typeface="Arial"/>
                  <a:ea typeface="Arial"/>
                  <a:cs typeface="Arial"/>
                  <a:sym typeface="Arial"/>
                </a:rPr>
                <a:t>等</a:t>
              </a:r>
              <a:endParaRPr sz="3500" b="0" i="0" u="none" strike="noStrike" cap="none">
                <a:solidFill>
                  <a:srgbClr val="000000"/>
                </a:solidFill>
                <a:latin typeface="Arial"/>
                <a:ea typeface="Arial"/>
                <a:cs typeface="Arial"/>
                <a:sym typeface="Arial"/>
              </a:endParaRPr>
            </a:p>
            <a:p>
              <a:pPr marL="0" marR="0" lvl="0" indent="0" algn="just" rtl="0">
                <a:lnSpc>
                  <a:spcPct val="150000"/>
                </a:lnSpc>
                <a:spcBef>
                  <a:spcPts val="0"/>
                </a:spcBef>
                <a:spcAft>
                  <a:spcPts val="0"/>
                </a:spcAft>
                <a:buClr>
                  <a:srgbClr val="000000"/>
                </a:buClr>
                <a:buSzPts val="3500"/>
                <a:buFont typeface="Arial"/>
                <a:buNone/>
              </a:pPr>
              <a:endParaRPr sz="3500" b="1" i="0" u="none" strike="noStrike" cap="none">
                <a:solidFill>
                  <a:srgbClr val="000000"/>
                </a:solidFill>
                <a:latin typeface="Arial"/>
                <a:ea typeface="Arial"/>
                <a:cs typeface="Arial"/>
                <a:sym typeface="Arial"/>
              </a:endParaRPr>
            </a:p>
            <a:p>
              <a:pPr marL="0" marR="0" lvl="0" indent="0" algn="just" rtl="0">
                <a:lnSpc>
                  <a:spcPct val="150000"/>
                </a:lnSpc>
                <a:spcBef>
                  <a:spcPts val="0"/>
                </a:spcBef>
                <a:spcAft>
                  <a:spcPts val="0"/>
                </a:spcAft>
                <a:buClr>
                  <a:srgbClr val="000000"/>
                </a:buClr>
                <a:buSzPts val="3500"/>
                <a:buFont typeface="Arial"/>
                <a:buNone/>
              </a:pPr>
              <a:r>
                <a:rPr lang="zh-CN" sz="3500" b="1" i="0" u="none" strike="noStrike" cap="none">
                  <a:solidFill>
                    <a:srgbClr val="000000"/>
                  </a:solidFill>
                  <a:latin typeface="Arial"/>
                  <a:ea typeface="Arial"/>
                  <a:cs typeface="Arial"/>
                  <a:sym typeface="Arial"/>
                </a:rPr>
                <a:t>促进尿酸分解：</a:t>
              </a:r>
              <a:r>
                <a:rPr lang="zh-CN" sz="3500" b="0" i="0" u="none" strike="noStrike" cap="none">
                  <a:solidFill>
                    <a:srgbClr val="000000"/>
                  </a:solidFill>
                  <a:latin typeface="Arial"/>
                  <a:ea typeface="Arial"/>
                  <a:cs typeface="Arial"/>
                  <a:sym typeface="Arial"/>
                </a:rPr>
                <a:t>普瑞凯希</a:t>
              </a:r>
              <a:r>
                <a:rPr lang="zh-CN" sz="3500"/>
                <a:t>Pegloticase</a:t>
              </a:r>
              <a:endParaRPr sz="1400" b="0" i="0" u="none" strike="noStrike" cap="none">
                <a:solidFill>
                  <a:srgbClr val="000000"/>
                </a:solidFill>
                <a:latin typeface="Arial"/>
                <a:ea typeface="Arial"/>
                <a:cs typeface="Arial"/>
                <a:sym typeface="Arial"/>
              </a:endParaRPr>
            </a:p>
          </p:txBody>
        </p:sp>
      </p:grpSp>
      <p:pic>
        <p:nvPicPr>
          <p:cNvPr id="269" name="Google Shape;269;p13" descr="drug Vector Icons free download in SVG, PNG Format"/>
          <p:cNvPicPr preferRelativeResize="0"/>
          <p:nvPr/>
        </p:nvPicPr>
        <p:blipFill rotWithShape="1">
          <a:blip r:embed="rId4">
            <a:alphaModFix/>
          </a:blip>
          <a:srcRect/>
          <a:stretch/>
        </p:blipFill>
        <p:spPr>
          <a:xfrm>
            <a:off x="15119500" y="6584700"/>
            <a:ext cx="2101700" cy="21017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pic>
        <p:nvPicPr>
          <p:cNvPr id="274" name="Google Shape;274;p14"/>
          <p:cNvPicPr preferRelativeResize="0"/>
          <p:nvPr/>
        </p:nvPicPr>
        <p:blipFill rotWithShape="1">
          <a:blip r:embed="rId3">
            <a:alphaModFix/>
          </a:blip>
          <a:srcRect/>
          <a:stretch/>
        </p:blipFill>
        <p:spPr>
          <a:xfrm>
            <a:off x="0" y="-38100"/>
            <a:ext cx="18288000" cy="10287000"/>
          </a:xfrm>
          <a:prstGeom prst="rect">
            <a:avLst/>
          </a:prstGeom>
          <a:noFill/>
          <a:ln>
            <a:noFill/>
          </a:ln>
        </p:spPr>
      </p:pic>
      <p:sp>
        <p:nvSpPr>
          <p:cNvPr id="275" name="Google Shape;275;p14"/>
          <p:cNvSpPr/>
          <p:nvPr/>
        </p:nvSpPr>
        <p:spPr>
          <a:xfrm>
            <a:off x="1143000" y="2072956"/>
            <a:ext cx="16002000" cy="7315200"/>
          </a:xfrm>
          <a:prstGeom prst="flowChartAlternateProcess">
            <a:avLst/>
          </a:prstGeom>
          <a:solidFill>
            <a:srgbClr val="EAD0A9"/>
          </a:solid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76" name="Google Shape;276;p14"/>
          <p:cNvSpPr txBox="1"/>
          <p:nvPr/>
        </p:nvSpPr>
        <p:spPr>
          <a:xfrm>
            <a:off x="3879935" y="342900"/>
            <a:ext cx="10528129" cy="1507913"/>
          </a:xfrm>
          <a:prstGeom prst="rect">
            <a:avLst/>
          </a:prstGeom>
          <a:noFill/>
          <a:ln>
            <a:noFill/>
          </a:ln>
        </p:spPr>
        <p:txBody>
          <a:bodyPr spcFirstLastPara="1" wrap="square" lIns="0" tIns="0" rIns="0" bIns="0" anchor="t" anchorCtr="0">
            <a:spAutoFit/>
          </a:bodyPr>
          <a:lstStyle/>
          <a:p>
            <a:pPr marL="0" marR="0" lvl="0" indent="0" algn="ctr" rtl="0">
              <a:lnSpc>
                <a:spcPct val="140005"/>
              </a:lnSpc>
              <a:spcBef>
                <a:spcPts val="0"/>
              </a:spcBef>
              <a:spcAft>
                <a:spcPts val="0"/>
              </a:spcAft>
              <a:buClr>
                <a:srgbClr val="000000"/>
              </a:buClr>
              <a:buSzPts val="6999"/>
              <a:buFont typeface="Arial"/>
              <a:buNone/>
            </a:pPr>
            <a:r>
              <a:rPr lang="zh-CN" sz="6999" b="1" i="0" u="none" strike="noStrike" cap="none">
                <a:solidFill>
                  <a:srgbClr val="373236"/>
                </a:solidFill>
                <a:latin typeface="Exo 2"/>
                <a:ea typeface="Exo 2"/>
                <a:cs typeface="Exo 2"/>
                <a:sym typeface="Exo 2"/>
              </a:rPr>
              <a:t>中医对痛风的认识</a:t>
            </a:r>
            <a:endParaRPr sz="1400" b="0" i="0" u="none" strike="noStrike" cap="none">
              <a:solidFill>
                <a:srgbClr val="000000"/>
              </a:solidFill>
              <a:latin typeface="Arial"/>
              <a:ea typeface="Arial"/>
              <a:cs typeface="Arial"/>
              <a:sym typeface="Arial"/>
            </a:endParaRPr>
          </a:p>
        </p:txBody>
      </p:sp>
      <p:sp>
        <p:nvSpPr>
          <p:cNvPr id="277" name="Google Shape;277;p14"/>
          <p:cNvSpPr/>
          <p:nvPr/>
        </p:nvSpPr>
        <p:spPr>
          <a:xfrm>
            <a:off x="2107768" y="2095500"/>
            <a:ext cx="14580031" cy="8171468"/>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rgbClr val="000000"/>
              </a:buClr>
              <a:buSzPts val="3500"/>
              <a:buFont typeface="Arial"/>
              <a:buNone/>
            </a:pPr>
            <a:r>
              <a:rPr lang="zh-CN" sz="3500" b="0" i="0" u="none" strike="noStrike" cap="none">
                <a:solidFill>
                  <a:srgbClr val="000000"/>
                </a:solidFill>
                <a:latin typeface="Arial"/>
                <a:ea typeface="Arial"/>
                <a:cs typeface="Arial"/>
                <a:sym typeface="Arial"/>
              </a:rPr>
              <a:t>病因病机：</a:t>
            </a:r>
            <a:endParaRPr sz="3500" b="0" i="0" u="none" strike="noStrike" cap="none">
              <a:solidFill>
                <a:srgbClr val="000000"/>
              </a:solidFill>
              <a:latin typeface="Arial"/>
              <a:ea typeface="Arial"/>
              <a:cs typeface="Arial"/>
              <a:sym typeface="Arial"/>
            </a:endParaRPr>
          </a:p>
          <a:p>
            <a:pPr marL="457200" marR="0" lvl="0" indent="-457200" algn="l" rtl="0">
              <a:lnSpc>
                <a:spcPct val="150000"/>
              </a:lnSpc>
              <a:spcBef>
                <a:spcPts val="0"/>
              </a:spcBef>
              <a:spcAft>
                <a:spcPts val="0"/>
              </a:spcAft>
              <a:buClr>
                <a:srgbClr val="000000"/>
              </a:buClr>
              <a:buSzPts val="3500"/>
              <a:buFont typeface="Courier New"/>
              <a:buChar char="o"/>
            </a:pPr>
            <a:r>
              <a:rPr lang="zh-CN" sz="3500" b="0" i="0" u="none" strike="noStrike" cap="none">
                <a:solidFill>
                  <a:srgbClr val="000000"/>
                </a:solidFill>
                <a:latin typeface="Arial"/>
                <a:ea typeface="Arial"/>
                <a:cs typeface="Arial"/>
                <a:sym typeface="Arial"/>
              </a:rPr>
              <a:t>内因 – 正气不足，肝脾肾运化失调，饮食不节，喜食肥甘厚味。</a:t>
            </a:r>
            <a:endParaRPr sz="3500" b="0" i="0" u="none" strike="noStrike" cap="none">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3500"/>
              <a:buFont typeface="Arial"/>
              <a:buNone/>
            </a:pPr>
            <a:r>
              <a:rPr lang="zh-CN" sz="3500" b="0" i="0" u="none" strike="noStrike" cap="none">
                <a:solidFill>
                  <a:srgbClr val="000000"/>
                </a:solidFill>
                <a:latin typeface="Arial"/>
                <a:ea typeface="Arial"/>
                <a:cs typeface="Arial"/>
                <a:sym typeface="Arial"/>
              </a:rPr>
              <a:t>（肝失疏泄、脾失健运、肾气失司、湿热内生）</a:t>
            </a:r>
            <a:endParaRPr sz="3500" b="0" i="0" u="none" strike="noStrike" cap="none">
              <a:solidFill>
                <a:srgbClr val="000000"/>
              </a:solidFill>
              <a:latin typeface="Arial"/>
              <a:ea typeface="Arial"/>
              <a:cs typeface="Arial"/>
              <a:sym typeface="Arial"/>
            </a:endParaRPr>
          </a:p>
          <a:p>
            <a:pPr marL="457200" marR="0" lvl="0" indent="-457200" algn="l" rtl="0">
              <a:lnSpc>
                <a:spcPct val="150000"/>
              </a:lnSpc>
              <a:spcBef>
                <a:spcPts val="0"/>
              </a:spcBef>
              <a:spcAft>
                <a:spcPts val="0"/>
              </a:spcAft>
              <a:buClr>
                <a:srgbClr val="000000"/>
              </a:buClr>
              <a:buSzPts val="3500"/>
              <a:buFont typeface="Courier New"/>
              <a:buChar char="o"/>
            </a:pPr>
            <a:r>
              <a:rPr lang="zh-CN" sz="3500" b="0" i="0" u="none" strike="noStrike" cap="none">
                <a:solidFill>
                  <a:srgbClr val="000000"/>
                </a:solidFill>
                <a:latin typeface="Arial"/>
                <a:ea typeface="Arial"/>
                <a:cs typeface="Arial"/>
                <a:sym typeface="Arial"/>
              </a:rPr>
              <a:t>外因 – 风寒湿三气侵袭经络。</a:t>
            </a:r>
            <a:endParaRPr sz="3500" b="0" i="0" u="none" strike="noStrike" cap="none">
              <a:solidFill>
                <a:srgbClr val="000000"/>
              </a:solidFill>
              <a:latin typeface="Arial"/>
              <a:ea typeface="Arial"/>
              <a:cs typeface="Arial"/>
              <a:sym typeface="Arial"/>
            </a:endParaRPr>
          </a:p>
          <a:p>
            <a:pPr marL="457200" marR="0" lvl="0" indent="-457200" algn="l" rtl="0">
              <a:lnSpc>
                <a:spcPct val="150000"/>
              </a:lnSpc>
              <a:spcBef>
                <a:spcPts val="0"/>
              </a:spcBef>
              <a:spcAft>
                <a:spcPts val="0"/>
              </a:spcAft>
              <a:buClr>
                <a:srgbClr val="000000"/>
              </a:buClr>
              <a:buSzPts val="3500"/>
              <a:buFont typeface="Courier New"/>
              <a:buChar char="o"/>
            </a:pPr>
            <a:r>
              <a:rPr lang="zh-CN" sz="3500" b="0" i="0" u="none" strike="noStrike" cap="none">
                <a:solidFill>
                  <a:srgbClr val="000000"/>
                </a:solidFill>
                <a:latin typeface="Arial"/>
                <a:ea typeface="Arial"/>
                <a:cs typeface="Arial"/>
                <a:sym typeface="Arial"/>
              </a:rPr>
              <a:t>内外因相互作用，痰、瘀、湿、热注于肌肉关节之间，使气血运行不畅，四肢疼痛，故而发病。</a:t>
            </a:r>
            <a:endParaRPr sz="3500" b="0" i="0" u="none" strike="noStrike" cap="none">
              <a:solidFill>
                <a:srgbClr val="000000"/>
              </a:solidFill>
              <a:latin typeface="Arial"/>
              <a:ea typeface="Arial"/>
              <a:cs typeface="Arial"/>
              <a:sym typeface="Arial"/>
            </a:endParaRPr>
          </a:p>
          <a:p>
            <a:pPr marL="457200" marR="0" lvl="0" indent="-234950" algn="l" rtl="0">
              <a:lnSpc>
                <a:spcPct val="150000"/>
              </a:lnSpc>
              <a:spcBef>
                <a:spcPts val="0"/>
              </a:spcBef>
              <a:spcAft>
                <a:spcPts val="0"/>
              </a:spcAft>
              <a:buClr>
                <a:srgbClr val="000000"/>
              </a:buClr>
              <a:buSzPts val="3500"/>
              <a:buFont typeface="Courier New"/>
              <a:buNone/>
            </a:pPr>
            <a:endParaRPr sz="3500" b="0" i="0" u="none" strike="noStrike" cap="none">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3500"/>
              <a:buFont typeface="Arial"/>
              <a:buNone/>
            </a:pPr>
            <a:r>
              <a:rPr lang="zh-CN" sz="3500" b="0" i="0" u="none" strike="noStrike" cap="none">
                <a:solidFill>
                  <a:srgbClr val="000000"/>
                </a:solidFill>
                <a:latin typeface="Arial"/>
                <a:ea typeface="Arial"/>
                <a:cs typeface="Arial"/>
                <a:sym typeface="Arial"/>
              </a:rPr>
              <a:t>病位在肾，与肝、脾等脏密切相关。</a:t>
            </a:r>
            <a:endParaRPr sz="3500" b="0" i="0" u="none" strike="noStrike" cap="none">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3500"/>
              <a:buFont typeface="Arial"/>
              <a:buNone/>
            </a:pPr>
            <a:r>
              <a:rPr lang="zh-CN" sz="3500" b="0" i="0" u="none" strike="noStrike" cap="none">
                <a:solidFill>
                  <a:srgbClr val="000000"/>
                </a:solidFill>
                <a:latin typeface="Arial"/>
                <a:ea typeface="Arial"/>
                <a:cs typeface="Arial"/>
                <a:sym typeface="Arial"/>
              </a:rPr>
              <a:t>脾肾亏虚是其本；痰浊、湿热、瘀血是其标。</a:t>
            </a:r>
            <a:endParaRPr sz="3500" b="0" i="0" u="none" strike="noStrike" cap="none">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3500"/>
              <a:buFont typeface="Arial"/>
              <a:buNone/>
            </a:pPr>
            <a:endParaRPr sz="3500" b="0" i="0" u="none" strike="noStrike" cap="non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pic>
        <p:nvPicPr>
          <p:cNvPr id="282" name="Google Shape;282;p15"/>
          <p:cNvPicPr preferRelativeResize="0"/>
          <p:nvPr/>
        </p:nvPicPr>
        <p:blipFill rotWithShape="1">
          <a:blip r:embed="rId3">
            <a:alphaModFix/>
          </a:blip>
          <a:srcRect/>
          <a:stretch/>
        </p:blipFill>
        <p:spPr>
          <a:xfrm>
            <a:off x="-38100" y="66571"/>
            <a:ext cx="18288000" cy="10287000"/>
          </a:xfrm>
          <a:prstGeom prst="rect">
            <a:avLst/>
          </a:prstGeom>
          <a:noFill/>
          <a:ln>
            <a:noFill/>
          </a:ln>
        </p:spPr>
      </p:pic>
      <p:sp>
        <p:nvSpPr>
          <p:cNvPr id="283" name="Google Shape;283;p15"/>
          <p:cNvSpPr txBox="1"/>
          <p:nvPr/>
        </p:nvSpPr>
        <p:spPr>
          <a:xfrm>
            <a:off x="3841835" y="342900"/>
            <a:ext cx="10528129" cy="1507913"/>
          </a:xfrm>
          <a:prstGeom prst="rect">
            <a:avLst/>
          </a:prstGeom>
          <a:noFill/>
          <a:ln>
            <a:noFill/>
          </a:ln>
        </p:spPr>
        <p:txBody>
          <a:bodyPr spcFirstLastPara="1" wrap="square" lIns="0" tIns="0" rIns="0" bIns="0" anchor="t" anchorCtr="0">
            <a:spAutoFit/>
          </a:bodyPr>
          <a:lstStyle/>
          <a:p>
            <a:pPr marL="0" marR="0" lvl="0" indent="0" algn="ctr" rtl="0">
              <a:lnSpc>
                <a:spcPct val="140005"/>
              </a:lnSpc>
              <a:spcBef>
                <a:spcPts val="0"/>
              </a:spcBef>
              <a:spcAft>
                <a:spcPts val="0"/>
              </a:spcAft>
              <a:buClr>
                <a:srgbClr val="000000"/>
              </a:buClr>
              <a:buSzPts val="6999"/>
              <a:buFont typeface="Arial"/>
              <a:buNone/>
            </a:pPr>
            <a:r>
              <a:rPr lang="zh-CN" sz="6999" b="1" i="0" u="none" strike="noStrike" cap="none">
                <a:solidFill>
                  <a:srgbClr val="373236"/>
                </a:solidFill>
                <a:latin typeface="Exo 2"/>
                <a:ea typeface="Exo 2"/>
                <a:cs typeface="Exo 2"/>
                <a:sym typeface="Exo 2"/>
              </a:rPr>
              <a:t>中医对痛风的认识</a:t>
            </a:r>
            <a:endParaRPr sz="1400" b="0" i="0" u="none" strike="noStrike" cap="none">
              <a:solidFill>
                <a:srgbClr val="000000"/>
              </a:solidFill>
              <a:latin typeface="Arial"/>
              <a:ea typeface="Arial"/>
              <a:cs typeface="Arial"/>
              <a:sym typeface="Arial"/>
            </a:endParaRPr>
          </a:p>
        </p:txBody>
      </p:sp>
      <p:sp>
        <p:nvSpPr>
          <p:cNvPr id="284" name="Google Shape;284;p15"/>
          <p:cNvSpPr/>
          <p:nvPr/>
        </p:nvSpPr>
        <p:spPr>
          <a:xfrm>
            <a:off x="1143000" y="2072956"/>
            <a:ext cx="16002000" cy="7315200"/>
          </a:xfrm>
          <a:prstGeom prst="flowChartAlternateProcess">
            <a:avLst/>
          </a:prstGeom>
          <a:solidFill>
            <a:srgbClr val="EAD0A9"/>
          </a:solid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85" name="Google Shape;285;p15"/>
          <p:cNvSpPr/>
          <p:nvPr/>
        </p:nvSpPr>
        <p:spPr>
          <a:xfrm>
            <a:off x="1752600" y="2258375"/>
            <a:ext cx="15087600" cy="8171400"/>
          </a:xfrm>
          <a:prstGeom prst="rect">
            <a:avLst/>
          </a:prstGeom>
          <a:noFill/>
          <a:ln>
            <a:noFill/>
          </a:ln>
        </p:spPr>
        <p:txBody>
          <a:bodyPr spcFirstLastPara="1" wrap="square" lIns="91425" tIns="45700" rIns="91425" bIns="45700" anchor="t" anchorCtr="0">
            <a:spAutoFit/>
          </a:bodyPr>
          <a:lstStyle/>
          <a:p>
            <a:pPr marL="457200" marR="0" lvl="0" indent="-457200" algn="l" rtl="0">
              <a:lnSpc>
                <a:spcPct val="150000"/>
              </a:lnSpc>
              <a:spcBef>
                <a:spcPts val="0"/>
              </a:spcBef>
              <a:spcAft>
                <a:spcPts val="0"/>
              </a:spcAft>
              <a:buClr>
                <a:srgbClr val="000000"/>
              </a:buClr>
              <a:buSzPts val="3500"/>
              <a:buFont typeface="Courier New"/>
              <a:buChar char="o"/>
            </a:pPr>
            <a:r>
              <a:rPr lang="zh-CN" sz="3500" b="0" i="0" u="none" strike="noStrike" cap="none">
                <a:solidFill>
                  <a:srgbClr val="000000"/>
                </a:solidFill>
                <a:latin typeface="Arial"/>
                <a:ea typeface="Arial"/>
                <a:cs typeface="Arial"/>
                <a:sym typeface="Arial"/>
              </a:rPr>
              <a:t>《金匮要略・中风历节病脉证并治》：“历节疼不可屈伸，此皆饮酒汗出当风所致。”</a:t>
            </a:r>
            <a:endParaRPr sz="3500" b="0" i="0" u="none" strike="noStrike" cap="none">
              <a:solidFill>
                <a:srgbClr val="000000"/>
              </a:solidFill>
              <a:latin typeface="Arial"/>
              <a:ea typeface="Arial"/>
              <a:cs typeface="Arial"/>
              <a:sym typeface="Arial"/>
            </a:endParaRPr>
          </a:p>
          <a:p>
            <a:pPr marL="457200" marR="0" lvl="0" indent="-457200" algn="l" rtl="0">
              <a:lnSpc>
                <a:spcPct val="150000"/>
              </a:lnSpc>
              <a:spcBef>
                <a:spcPts val="0"/>
              </a:spcBef>
              <a:spcAft>
                <a:spcPts val="0"/>
              </a:spcAft>
              <a:buClr>
                <a:srgbClr val="000000"/>
              </a:buClr>
              <a:buSzPts val="3500"/>
              <a:buFont typeface="Courier New"/>
              <a:buChar char="o"/>
            </a:pPr>
            <a:r>
              <a:rPr lang="zh-CN" sz="3500" b="0" i="0" u="none" strike="noStrike" cap="none">
                <a:solidFill>
                  <a:srgbClr val="000000"/>
                </a:solidFill>
                <a:latin typeface="Arial"/>
                <a:ea typeface="Arial"/>
                <a:cs typeface="Arial"/>
                <a:sym typeface="Arial"/>
              </a:rPr>
              <a:t>《丹溪心法》： “痛风，四肢百节走痛是也。”</a:t>
            </a:r>
            <a:endParaRPr sz="3500" b="0" i="0" u="none" strike="noStrike" cap="none">
              <a:solidFill>
                <a:srgbClr val="000000"/>
              </a:solidFill>
              <a:latin typeface="Arial"/>
              <a:ea typeface="Arial"/>
              <a:cs typeface="Arial"/>
              <a:sym typeface="Arial"/>
            </a:endParaRPr>
          </a:p>
          <a:p>
            <a:pPr marL="457200" marR="0" lvl="0" indent="-457200" algn="l" rtl="0">
              <a:lnSpc>
                <a:spcPct val="150000"/>
              </a:lnSpc>
              <a:spcBef>
                <a:spcPts val="0"/>
              </a:spcBef>
              <a:spcAft>
                <a:spcPts val="0"/>
              </a:spcAft>
              <a:buClr>
                <a:srgbClr val="000000"/>
              </a:buClr>
              <a:buSzPts val="3500"/>
              <a:buFont typeface="Courier New"/>
              <a:buChar char="o"/>
            </a:pPr>
            <a:r>
              <a:rPr lang="zh-CN" sz="3500" b="0" i="0" u="none" strike="noStrike" cap="none">
                <a:solidFill>
                  <a:srgbClr val="000000"/>
                </a:solidFill>
                <a:latin typeface="Arial"/>
                <a:ea typeface="Arial"/>
                <a:cs typeface="Arial"/>
                <a:sym typeface="Arial"/>
              </a:rPr>
              <a:t>《严氏济生方》：“夫白虎历节病者，世有体虚之人，将理失宜，受风寒湿毒之气，使筋脉凝滞，血气不流，蕴于骨节之间，或在四肢，肉色不变，其病昼静夜剧，其痛彻骨，如虎之啮，名曰白虎之病也”</a:t>
            </a:r>
            <a:endParaRPr sz="3500" b="0" i="0" u="none" strike="noStrike" cap="none">
              <a:solidFill>
                <a:srgbClr val="000000"/>
              </a:solidFill>
              <a:latin typeface="Arial"/>
              <a:ea typeface="Arial"/>
              <a:cs typeface="Arial"/>
              <a:sym typeface="Arial"/>
            </a:endParaRPr>
          </a:p>
          <a:p>
            <a:pPr marL="457200" marR="0" lvl="0" indent="-234950" algn="l" rtl="0">
              <a:lnSpc>
                <a:spcPct val="150000"/>
              </a:lnSpc>
              <a:spcBef>
                <a:spcPts val="0"/>
              </a:spcBef>
              <a:spcAft>
                <a:spcPts val="0"/>
              </a:spcAft>
              <a:buClr>
                <a:srgbClr val="000000"/>
              </a:buClr>
              <a:buSzPts val="3500"/>
              <a:buFont typeface="Courier New"/>
              <a:buNone/>
            </a:pPr>
            <a:endParaRPr sz="3500" b="0" i="0" u="none" strike="noStrike" cap="none">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3500"/>
              <a:buFont typeface="Arial"/>
              <a:buNone/>
            </a:pPr>
            <a:r>
              <a:rPr lang="zh-CN" sz="3500" b="0" i="0" u="none" strike="noStrike" cap="none">
                <a:solidFill>
                  <a:srgbClr val="000000"/>
                </a:solidFill>
                <a:latin typeface="Arial"/>
                <a:ea typeface="Arial"/>
                <a:cs typeface="Arial"/>
                <a:sym typeface="Arial"/>
              </a:rPr>
              <a:t>痛风发病时痛苦异常，在古代称为“白虎历节”，就像老虎咬人的关节一样，可谓疼痛难忍。</a:t>
            </a:r>
            <a:endParaRPr sz="3500" b="0" i="0" u="none" strike="noStrike" cap="none">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3500"/>
              <a:buFont typeface="Arial"/>
              <a:buNone/>
            </a:pPr>
            <a:endParaRPr sz="3500" b="0" i="0" u="none" strike="noStrike" cap="non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pic>
        <p:nvPicPr>
          <p:cNvPr id="290" name="Google Shape;290;p16"/>
          <p:cNvPicPr preferRelativeResize="0"/>
          <p:nvPr/>
        </p:nvPicPr>
        <p:blipFill rotWithShape="1">
          <a:blip r:embed="rId3">
            <a:alphaModFix/>
          </a:blip>
          <a:srcRect/>
          <a:stretch/>
        </p:blipFill>
        <p:spPr>
          <a:xfrm>
            <a:off x="0" y="-38100"/>
            <a:ext cx="18288000" cy="10287000"/>
          </a:xfrm>
          <a:prstGeom prst="rect">
            <a:avLst/>
          </a:prstGeom>
          <a:noFill/>
          <a:ln>
            <a:noFill/>
          </a:ln>
        </p:spPr>
      </p:pic>
      <p:sp>
        <p:nvSpPr>
          <p:cNvPr id="291" name="Google Shape;291;p16"/>
          <p:cNvSpPr txBox="1"/>
          <p:nvPr/>
        </p:nvSpPr>
        <p:spPr>
          <a:xfrm>
            <a:off x="3657600" y="569563"/>
            <a:ext cx="10528129" cy="1507913"/>
          </a:xfrm>
          <a:prstGeom prst="rect">
            <a:avLst/>
          </a:prstGeom>
          <a:noFill/>
          <a:ln>
            <a:noFill/>
          </a:ln>
        </p:spPr>
        <p:txBody>
          <a:bodyPr spcFirstLastPara="1" wrap="square" lIns="0" tIns="0" rIns="0" bIns="0" anchor="t" anchorCtr="0">
            <a:spAutoFit/>
          </a:bodyPr>
          <a:lstStyle/>
          <a:p>
            <a:pPr marL="0" marR="0" lvl="0" indent="0" algn="ctr" rtl="0">
              <a:lnSpc>
                <a:spcPct val="140005"/>
              </a:lnSpc>
              <a:spcBef>
                <a:spcPts val="0"/>
              </a:spcBef>
              <a:spcAft>
                <a:spcPts val="0"/>
              </a:spcAft>
              <a:buClr>
                <a:srgbClr val="000000"/>
              </a:buClr>
              <a:buSzPts val="6999"/>
              <a:buFont typeface="Arial"/>
              <a:buNone/>
            </a:pPr>
            <a:r>
              <a:rPr lang="zh-CN" sz="6999" b="1" i="0" u="none" strike="noStrike" cap="none">
                <a:solidFill>
                  <a:srgbClr val="373236"/>
                </a:solidFill>
                <a:latin typeface="Exo 2"/>
                <a:ea typeface="Exo 2"/>
                <a:cs typeface="Exo 2"/>
                <a:sym typeface="Exo 2"/>
              </a:rPr>
              <a:t>痛风中医分型</a:t>
            </a:r>
            <a:endParaRPr sz="1400" b="0" i="0" u="none" strike="noStrike" cap="none">
              <a:solidFill>
                <a:srgbClr val="000000"/>
              </a:solidFill>
              <a:latin typeface="Arial"/>
              <a:ea typeface="Arial"/>
              <a:cs typeface="Arial"/>
              <a:sym typeface="Arial"/>
            </a:endParaRPr>
          </a:p>
        </p:txBody>
      </p:sp>
      <p:graphicFrame>
        <p:nvGraphicFramePr>
          <p:cNvPr id="292" name="Google Shape;292;p16"/>
          <p:cNvGraphicFramePr/>
          <p:nvPr/>
        </p:nvGraphicFramePr>
        <p:xfrm>
          <a:off x="266700" y="2751525"/>
          <a:ext cx="3000000" cy="3000000"/>
        </p:xfrm>
        <a:graphic>
          <a:graphicData uri="http://schemas.openxmlformats.org/drawingml/2006/table">
            <a:tbl>
              <a:tblPr firstRow="1" bandRow="1">
                <a:noFill/>
                <a:tableStyleId>{C9CA8B84-E1D6-4E87-8380-DBE798C74839}</a:tableStyleId>
              </a:tblPr>
              <a:tblGrid>
                <a:gridCol w="2429800">
                  <a:extLst>
                    <a:ext uri="{9D8B030D-6E8A-4147-A177-3AD203B41FA5}">
                      <a16:colId xmlns:a16="http://schemas.microsoft.com/office/drawing/2014/main" val="20000"/>
                    </a:ext>
                  </a:extLst>
                </a:gridCol>
                <a:gridCol w="4464725">
                  <a:extLst>
                    <a:ext uri="{9D8B030D-6E8A-4147-A177-3AD203B41FA5}">
                      <a16:colId xmlns:a16="http://schemas.microsoft.com/office/drawing/2014/main" val="20001"/>
                    </a:ext>
                  </a:extLst>
                </a:gridCol>
                <a:gridCol w="3447275">
                  <a:extLst>
                    <a:ext uri="{9D8B030D-6E8A-4147-A177-3AD203B41FA5}">
                      <a16:colId xmlns:a16="http://schemas.microsoft.com/office/drawing/2014/main" val="20002"/>
                    </a:ext>
                  </a:extLst>
                </a:gridCol>
                <a:gridCol w="3447275">
                  <a:extLst>
                    <a:ext uri="{9D8B030D-6E8A-4147-A177-3AD203B41FA5}">
                      <a16:colId xmlns:a16="http://schemas.microsoft.com/office/drawing/2014/main" val="20003"/>
                    </a:ext>
                  </a:extLst>
                </a:gridCol>
                <a:gridCol w="3965525">
                  <a:extLst>
                    <a:ext uri="{9D8B030D-6E8A-4147-A177-3AD203B41FA5}">
                      <a16:colId xmlns:a16="http://schemas.microsoft.com/office/drawing/2014/main" val="20004"/>
                    </a:ext>
                  </a:extLst>
                </a:gridCol>
              </a:tblGrid>
              <a:tr h="516475">
                <a:tc>
                  <a:txBody>
                    <a:bodyPr/>
                    <a:lstStyle/>
                    <a:p>
                      <a:pPr marL="0" marR="0" lvl="0" indent="0" algn="l" rtl="0">
                        <a:lnSpc>
                          <a:spcPct val="100000"/>
                        </a:lnSpc>
                        <a:spcBef>
                          <a:spcPts val="0"/>
                        </a:spcBef>
                        <a:spcAft>
                          <a:spcPts val="0"/>
                        </a:spcAft>
                        <a:buClr>
                          <a:srgbClr val="000000"/>
                        </a:buClr>
                        <a:buSzPts val="3500"/>
                        <a:buFont typeface="Arial"/>
                        <a:buNone/>
                      </a:pPr>
                      <a:r>
                        <a:rPr lang="zh-CN" sz="3500" u="none" strike="noStrike" cap="none"/>
                        <a:t>证型</a:t>
                      </a:r>
                      <a:endParaRPr sz="3500" u="none" strike="noStrike" cap="none"/>
                    </a:p>
                  </a:txBody>
                  <a:tcPr marL="91450" marR="91450" marT="45725" marB="45725">
                    <a:solidFill>
                      <a:srgbClr val="F0EBD7"/>
                    </a:solidFill>
                  </a:tcPr>
                </a:tc>
                <a:tc>
                  <a:txBody>
                    <a:bodyPr/>
                    <a:lstStyle/>
                    <a:p>
                      <a:pPr marL="0" marR="0" lvl="0" indent="0" algn="l" rtl="0">
                        <a:lnSpc>
                          <a:spcPct val="100000"/>
                        </a:lnSpc>
                        <a:spcBef>
                          <a:spcPts val="0"/>
                        </a:spcBef>
                        <a:spcAft>
                          <a:spcPts val="0"/>
                        </a:spcAft>
                        <a:buClr>
                          <a:srgbClr val="000000"/>
                        </a:buClr>
                        <a:buSzPts val="3500"/>
                        <a:buFont typeface="Arial"/>
                        <a:buNone/>
                      </a:pPr>
                      <a:r>
                        <a:rPr lang="zh-CN" sz="3500" u="none" strike="noStrike" cap="none"/>
                        <a:t>症状</a:t>
                      </a:r>
                      <a:endParaRPr sz="3500" u="none" strike="noStrike" cap="none"/>
                    </a:p>
                  </a:txBody>
                  <a:tcPr marL="91450" marR="91450" marT="45725" marB="45725">
                    <a:solidFill>
                      <a:srgbClr val="F0EBD7"/>
                    </a:solidFill>
                  </a:tcPr>
                </a:tc>
                <a:tc>
                  <a:txBody>
                    <a:bodyPr/>
                    <a:lstStyle/>
                    <a:p>
                      <a:pPr marL="0" marR="0" lvl="0" indent="0" algn="l" rtl="0">
                        <a:lnSpc>
                          <a:spcPct val="100000"/>
                        </a:lnSpc>
                        <a:spcBef>
                          <a:spcPts val="0"/>
                        </a:spcBef>
                        <a:spcAft>
                          <a:spcPts val="0"/>
                        </a:spcAft>
                        <a:buClr>
                          <a:srgbClr val="000000"/>
                        </a:buClr>
                        <a:buSzPts val="3500"/>
                        <a:buFont typeface="Arial"/>
                        <a:buNone/>
                      </a:pPr>
                      <a:r>
                        <a:rPr lang="zh-CN" sz="3500" u="none" strike="noStrike" cap="none"/>
                        <a:t>治法</a:t>
                      </a:r>
                      <a:endParaRPr sz="3500" u="none" strike="noStrike" cap="none"/>
                    </a:p>
                  </a:txBody>
                  <a:tcPr marL="91450" marR="91450" marT="45725" marB="45725">
                    <a:solidFill>
                      <a:srgbClr val="F0EBD7"/>
                    </a:solidFill>
                  </a:tcPr>
                </a:tc>
                <a:tc>
                  <a:txBody>
                    <a:bodyPr/>
                    <a:lstStyle/>
                    <a:p>
                      <a:pPr marL="0" marR="0" lvl="0" indent="0" algn="l" rtl="0">
                        <a:lnSpc>
                          <a:spcPct val="100000"/>
                        </a:lnSpc>
                        <a:spcBef>
                          <a:spcPts val="0"/>
                        </a:spcBef>
                        <a:spcAft>
                          <a:spcPts val="0"/>
                        </a:spcAft>
                        <a:buClr>
                          <a:srgbClr val="000000"/>
                        </a:buClr>
                        <a:buSzPts val="3500"/>
                        <a:buFont typeface="Arial"/>
                        <a:buNone/>
                      </a:pPr>
                      <a:r>
                        <a:rPr lang="zh-CN" sz="3500" u="none" strike="noStrike" cap="none"/>
                        <a:t>方剂</a:t>
                      </a:r>
                      <a:endParaRPr sz="3500" u="none" strike="noStrike" cap="none"/>
                    </a:p>
                  </a:txBody>
                  <a:tcPr marL="91450" marR="91450" marT="45725" marB="45725">
                    <a:solidFill>
                      <a:srgbClr val="F0EBD7"/>
                    </a:solidFill>
                  </a:tcPr>
                </a:tc>
                <a:tc>
                  <a:txBody>
                    <a:bodyPr/>
                    <a:lstStyle/>
                    <a:p>
                      <a:pPr marL="0" marR="0" lvl="0" indent="0" algn="l" rtl="0">
                        <a:lnSpc>
                          <a:spcPct val="100000"/>
                        </a:lnSpc>
                        <a:spcBef>
                          <a:spcPts val="0"/>
                        </a:spcBef>
                        <a:spcAft>
                          <a:spcPts val="0"/>
                        </a:spcAft>
                        <a:buClr>
                          <a:srgbClr val="000000"/>
                        </a:buClr>
                        <a:buSzPts val="3500"/>
                        <a:buFont typeface="Arial"/>
                        <a:buNone/>
                      </a:pPr>
                      <a:r>
                        <a:rPr lang="zh-CN" sz="3500" u="none" strike="noStrike" cap="none"/>
                        <a:t>中药</a:t>
                      </a:r>
                      <a:endParaRPr sz="3500" u="none" strike="noStrike" cap="none"/>
                    </a:p>
                  </a:txBody>
                  <a:tcPr marL="91450" marR="91450" marT="45725" marB="45725">
                    <a:solidFill>
                      <a:srgbClr val="F0EBD7"/>
                    </a:solidFill>
                  </a:tcPr>
                </a:tc>
                <a:extLst>
                  <a:ext uri="{0D108BD9-81ED-4DB2-BD59-A6C34878D82A}">
                    <a16:rowId xmlns:a16="http://schemas.microsoft.com/office/drawing/2014/main" val="10000"/>
                  </a:ext>
                </a:extLst>
              </a:tr>
              <a:tr h="3161925">
                <a:tc>
                  <a:txBody>
                    <a:bodyPr/>
                    <a:lstStyle/>
                    <a:p>
                      <a:pPr marL="0" marR="0" lvl="0" indent="0" algn="l" rtl="0">
                        <a:lnSpc>
                          <a:spcPct val="100000"/>
                        </a:lnSpc>
                        <a:spcBef>
                          <a:spcPts val="0"/>
                        </a:spcBef>
                        <a:spcAft>
                          <a:spcPts val="0"/>
                        </a:spcAft>
                        <a:buClr>
                          <a:srgbClr val="000000"/>
                        </a:buClr>
                        <a:buSzPts val="3500"/>
                        <a:buFont typeface="Arial"/>
                        <a:buNone/>
                      </a:pPr>
                      <a:r>
                        <a:rPr lang="zh-CN" sz="3500" u="none" strike="noStrike" cap="none"/>
                        <a:t>寒湿痹阻证</a:t>
                      </a:r>
                      <a:endParaRPr sz="3500" u="none" strike="noStrike" cap="none"/>
                    </a:p>
                    <a:p>
                      <a:pPr marL="0" marR="0" lvl="0" indent="0" algn="l" rtl="0">
                        <a:lnSpc>
                          <a:spcPct val="100000"/>
                        </a:lnSpc>
                        <a:spcBef>
                          <a:spcPts val="0"/>
                        </a:spcBef>
                        <a:spcAft>
                          <a:spcPts val="0"/>
                        </a:spcAft>
                        <a:buClr>
                          <a:srgbClr val="000000"/>
                        </a:buClr>
                        <a:buSzPts val="3500"/>
                        <a:buFont typeface="Arial"/>
                        <a:buNone/>
                      </a:pPr>
                      <a:endParaRPr sz="3500" u="none" strike="noStrike" cap="none"/>
                    </a:p>
                  </a:txBody>
                  <a:tcPr marL="91450" marR="91450" marT="45725" marB="45725">
                    <a:solidFill>
                      <a:srgbClr val="F0EBD7"/>
                    </a:solidFill>
                  </a:tcPr>
                </a:tc>
                <a:tc>
                  <a:txBody>
                    <a:bodyPr/>
                    <a:lstStyle/>
                    <a:p>
                      <a:pPr marL="0" marR="0" lvl="0" indent="0" algn="l" rtl="0">
                        <a:lnSpc>
                          <a:spcPct val="100000"/>
                        </a:lnSpc>
                        <a:spcBef>
                          <a:spcPts val="0"/>
                        </a:spcBef>
                        <a:spcAft>
                          <a:spcPts val="0"/>
                        </a:spcAft>
                        <a:buClr>
                          <a:srgbClr val="000000"/>
                        </a:buClr>
                        <a:buSzPts val="3500"/>
                        <a:buFont typeface="Arial"/>
                        <a:buNone/>
                      </a:pPr>
                      <a:r>
                        <a:rPr lang="zh-CN" sz="3500" u="none" strike="noStrike" cap="none"/>
                        <a:t>关节冷痛，得寒痛甚，得热痛减，关节拘急；畏寒肢冷，喜温，口淡不渴。</a:t>
                      </a:r>
                      <a:endParaRPr sz="3500" u="none" strike="noStrike" cap="none"/>
                    </a:p>
                    <a:p>
                      <a:pPr marL="0" marR="0" lvl="0" indent="0" algn="l" rtl="0">
                        <a:lnSpc>
                          <a:spcPct val="100000"/>
                        </a:lnSpc>
                        <a:spcBef>
                          <a:spcPts val="0"/>
                        </a:spcBef>
                        <a:spcAft>
                          <a:spcPts val="0"/>
                        </a:spcAft>
                        <a:buClr>
                          <a:srgbClr val="000000"/>
                        </a:buClr>
                        <a:buSzPts val="3500"/>
                        <a:buFont typeface="Arial"/>
                        <a:buNone/>
                      </a:pPr>
                      <a:r>
                        <a:rPr lang="zh-CN" sz="3500" u="none" strike="noStrike" cap="none"/>
                        <a:t>舌质淡苔白或腻，脉弦或紧。</a:t>
                      </a:r>
                      <a:endParaRPr sz="3500" u="none" strike="noStrike" cap="none"/>
                    </a:p>
                  </a:txBody>
                  <a:tcPr marL="91450" marR="91450" marT="45725" marB="45725">
                    <a:solidFill>
                      <a:srgbClr val="F0EBD7"/>
                    </a:solidFill>
                  </a:tcPr>
                </a:tc>
                <a:tc>
                  <a:txBody>
                    <a:bodyPr/>
                    <a:lstStyle/>
                    <a:p>
                      <a:pPr marL="0" marR="0" lvl="0" indent="0" algn="l" rtl="0">
                        <a:lnSpc>
                          <a:spcPct val="100000"/>
                        </a:lnSpc>
                        <a:spcBef>
                          <a:spcPts val="0"/>
                        </a:spcBef>
                        <a:spcAft>
                          <a:spcPts val="0"/>
                        </a:spcAft>
                        <a:buClr>
                          <a:srgbClr val="000000"/>
                        </a:buClr>
                        <a:buSzPts val="3500"/>
                        <a:buFont typeface="Arial"/>
                        <a:buNone/>
                      </a:pPr>
                      <a:r>
                        <a:rPr lang="zh-CN" sz="3500" u="none" strike="noStrike" cap="none"/>
                        <a:t>温经散寒，</a:t>
                      </a:r>
                      <a:endParaRPr sz="3500" u="none" strike="noStrike" cap="none"/>
                    </a:p>
                    <a:p>
                      <a:pPr marL="0" marR="0" lvl="0" indent="0" algn="l" rtl="0">
                        <a:lnSpc>
                          <a:spcPct val="100000"/>
                        </a:lnSpc>
                        <a:spcBef>
                          <a:spcPts val="0"/>
                        </a:spcBef>
                        <a:spcAft>
                          <a:spcPts val="0"/>
                        </a:spcAft>
                        <a:buClr>
                          <a:srgbClr val="000000"/>
                        </a:buClr>
                        <a:buSzPts val="3500"/>
                        <a:buFont typeface="Arial"/>
                        <a:buNone/>
                      </a:pPr>
                      <a:r>
                        <a:rPr lang="zh-CN" sz="3500" u="none" strike="noStrike" cap="none"/>
                        <a:t>祛湿通络</a:t>
                      </a:r>
                      <a:endParaRPr sz="3500" u="none" strike="noStrike" cap="none"/>
                    </a:p>
                  </a:txBody>
                  <a:tcPr marL="91450" marR="91450" marT="45725" marB="45725">
                    <a:solidFill>
                      <a:srgbClr val="F0EBD7"/>
                    </a:solidFill>
                  </a:tcPr>
                </a:tc>
                <a:tc>
                  <a:txBody>
                    <a:bodyPr/>
                    <a:lstStyle/>
                    <a:p>
                      <a:pPr marL="0" marR="0" lvl="0" indent="0" algn="l" rtl="0">
                        <a:lnSpc>
                          <a:spcPct val="100000"/>
                        </a:lnSpc>
                        <a:spcBef>
                          <a:spcPts val="0"/>
                        </a:spcBef>
                        <a:spcAft>
                          <a:spcPts val="0"/>
                        </a:spcAft>
                        <a:buClr>
                          <a:srgbClr val="000000"/>
                        </a:buClr>
                        <a:buSzPts val="3500"/>
                        <a:buFont typeface="Arial"/>
                        <a:buNone/>
                      </a:pPr>
                      <a:r>
                        <a:rPr lang="zh-CN" sz="3500" u="none" strike="noStrike" cap="none"/>
                        <a:t>桂枝附子汤</a:t>
                      </a:r>
                      <a:endParaRPr sz="3500" u="none" strike="noStrike" cap="none"/>
                    </a:p>
                    <a:p>
                      <a:pPr marL="0" marR="0" lvl="0" indent="0" algn="l" rtl="0">
                        <a:lnSpc>
                          <a:spcPct val="100000"/>
                        </a:lnSpc>
                        <a:spcBef>
                          <a:spcPts val="0"/>
                        </a:spcBef>
                        <a:spcAft>
                          <a:spcPts val="0"/>
                        </a:spcAft>
                        <a:buClr>
                          <a:srgbClr val="000000"/>
                        </a:buClr>
                        <a:buSzPts val="3500"/>
                        <a:buFont typeface="Arial"/>
                        <a:buNone/>
                      </a:pPr>
                      <a:r>
                        <a:rPr lang="zh-CN" sz="3500" u="none" strike="noStrike" cap="none"/>
                        <a:t>《伤寒论》，</a:t>
                      </a:r>
                      <a:endParaRPr sz="3500" u="none" strike="noStrike" cap="none"/>
                    </a:p>
                    <a:p>
                      <a:pPr marL="0" marR="0" lvl="0" indent="0" algn="l" rtl="0">
                        <a:lnSpc>
                          <a:spcPct val="100000"/>
                        </a:lnSpc>
                        <a:spcBef>
                          <a:spcPts val="0"/>
                        </a:spcBef>
                        <a:spcAft>
                          <a:spcPts val="0"/>
                        </a:spcAft>
                        <a:buClr>
                          <a:srgbClr val="000000"/>
                        </a:buClr>
                        <a:buSzPts val="3500"/>
                        <a:buFont typeface="Arial"/>
                        <a:buNone/>
                      </a:pPr>
                      <a:r>
                        <a:rPr lang="zh-CN" sz="3500" u="none" strike="noStrike" cap="none"/>
                        <a:t>桂枝芍药知母汤 《金匮要略》</a:t>
                      </a:r>
                      <a:endParaRPr sz="3500" u="none" strike="noStrike" cap="none"/>
                    </a:p>
                  </a:txBody>
                  <a:tcPr marL="91450" marR="91450" marT="45725" marB="45725">
                    <a:solidFill>
                      <a:srgbClr val="F0EBD7"/>
                    </a:solidFill>
                  </a:tcPr>
                </a:tc>
                <a:tc>
                  <a:txBody>
                    <a:bodyPr/>
                    <a:lstStyle/>
                    <a:p>
                      <a:pPr marL="0" marR="0" lvl="0" indent="0" algn="l" rtl="0">
                        <a:lnSpc>
                          <a:spcPct val="100000"/>
                        </a:lnSpc>
                        <a:spcBef>
                          <a:spcPts val="0"/>
                        </a:spcBef>
                        <a:spcAft>
                          <a:spcPts val="0"/>
                        </a:spcAft>
                        <a:buClr>
                          <a:srgbClr val="000000"/>
                        </a:buClr>
                        <a:buSzPts val="3500"/>
                        <a:buFont typeface="Arial"/>
                        <a:buNone/>
                      </a:pPr>
                      <a:r>
                        <a:rPr lang="zh-CN" sz="3500" u="none" strike="noStrike" cap="none"/>
                        <a:t>桂枝、麻黄、防风、白术、白芍、知母、生姜、细辛、羌活、独活、黄芪、牛膝、山药、白芷</a:t>
                      </a:r>
                      <a:endParaRPr sz="3500" u="none" strike="noStrike" cap="none"/>
                    </a:p>
                  </a:txBody>
                  <a:tcPr marL="91450" marR="91450" marT="45725" marB="45725">
                    <a:solidFill>
                      <a:srgbClr val="F0EBD7"/>
                    </a:solidFill>
                  </a:tcPr>
                </a:tc>
                <a:extLst>
                  <a:ext uri="{0D108BD9-81ED-4DB2-BD59-A6C34878D82A}">
                    <a16:rowId xmlns:a16="http://schemas.microsoft.com/office/drawing/2014/main" val="10001"/>
                  </a:ext>
                </a:extLst>
              </a:tr>
              <a:tr h="3161925">
                <a:tc>
                  <a:txBody>
                    <a:bodyPr/>
                    <a:lstStyle/>
                    <a:p>
                      <a:pPr marL="0" marR="0" lvl="0" indent="0" algn="l" rtl="0">
                        <a:lnSpc>
                          <a:spcPct val="100000"/>
                        </a:lnSpc>
                        <a:spcBef>
                          <a:spcPts val="0"/>
                        </a:spcBef>
                        <a:spcAft>
                          <a:spcPts val="0"/>
                        </a:spcAft>
                        <a:buClr>
                          <a:srgbClr val="000000"/>
                        </a:buClr>
                        <a:buSzPts val="3500"/>
                        <a:buFont typeface="Arial"/>
                        <a:buNone/>
                      </a:pPr>
                      <a:r>
                        <a:rPr lang="zh-CN" sz="3500" u="none" strike="noStrike" cap="none"/>
                        <a:t>湿浊内蕴证</a:t>
                      </a:r>
                      <a:endParaRPr sz="3500" u="none" strike="noStrike" cap="none"/>
                    </a:p>
                    <a:p>
                      <a:pPr marL="0" marR="0" lvl="0" indent="0" algn="l" rtl="0">
                        <a:lnSpc>
                          <a:spcPct val="100000"/>
                        </a:lnSpc>
                        <a:spcBef>
                          <a:spcPts val="0"/>
                        </a:spcBef>
                        <a:spcAft>
                          <a:spcPts val="0"/>
                        </a:spcAft>
                        <a:buClr>
                          <a:srgbClr val="000000"/>
                        </a:buClr>
                        <a:buSzPts val="3500"/>
                        <a:buFont typeface="Arial"/>
                        <a:buNone/>
                      </a:pPr>
                      <a:endParaRPr sz="3500" u="none" strike="noStrike" cap="none"/>
                    </a:p>
                  </a:txBody>
                  <a:tcPr marL="91450" marR="91450" marT="45725" marB="45725">
                    <a:solidFill>
                      <a:srgbClr val="F0EBD7"/>
                    </a:solidFill>
                  </a:tcPr>
                </a:tc>
                <a:tc>
                  <a:txBody>
                    <a:bodyPr/>
                    <a:lstStyle/>
                    <a:p>
                      <a:pPr marL="0" marR="0" lvl="0" indent="0" algn="l" rtl="0">
                        <a:lnSpc>
                          <a:spcPct val="100000"/>
                        </a:lnSpc>
                        <a:spcBef>
                          <a:spcPts val="0"/>
                        </a:spcBef>
                        <a:spcAft>
                          <a:spcPts val="0"/>
                        </a:spcAft>
                        <a:buClr>
                          <a:srgbClr val="000000"/>
                        </a:buClr>
                        <a:buSzPts val="3500"/>
                        <a:buFont typeface="Arial"/>
                        <a:buNone/>
                      </a:pPr>
                      <a:r>
                        <a:rPr lang="zh-CN" sz="3500" u="none" strike="noStrike" cap="none"/>
                        <a:t>关节重痛，肢体困重；形体肥胖，口腻不渴，大便黏滞。</a:t>
                      </a:r>
                      <a:endParaRPr sz="3500" u="none" strike="noStrike" cap="none"/>
                    </a:p>
                    <a:p>
                      <a:pPr marL="0" marR="0" lvl="0" indent="0" algn="l" rtl="0">
                        <a:lnSpc>
                          <a:spcPct val="100000"/>
                        </a:lnSpc>
                        <a:spcBef>
                          <a:spcPts val="0"/>
                        </a:spcBef>
                        <a:spcAft>
                          <a:spcPts val="0"/>
                        </a:spcAft>
                        <a:buClr>
                          <a:srgbClr val="000000"/>
                        </a:buClr>
                        <a:buSzPts val="3500"/>
                        <a:buFont typeface="Arial"/>
                        <a:buNone/>
                      </a:pPr>
                      <a:r>
                        <a:rPr lang="zh-CN" sz="3500" u="none" strike="noStrike" cap="none"/>
                        <a:t>舌质淡胖，或有齿痕，苔白腻，脉滑。</a:t>
                      </a:r>
                      <a:endParaRPr sz="3500" u="none" strike="noStrike" cap="none"/>
                    </a:p>
                  </a:txBody>
                  <a:tcPr marL="91450" marR="91450" marT="45725" marB="45725">
                    <a:solidFill>
                      <a:srgbClr val="F0EBD7"/>
                    </a:solidFill>
                  </a:tcPr>
                </a:tc>
                <a:tc>
                  <a:txBody>
                    <a:bodyPr/>
                    <a:lstStyle/>
                    <a:p>
                      <a:pPr marL="0" marR="0" lvl="0" indent="0" algn="l" rtl="0">
                        <a:lnSpc>
                          <a:spcPct val="100000"/>
                        </a:lnSpc>
                        <a:spcBef>
                          <a:spcPts val="0"/>
                        </a:spcBef>
                        <a:spcAft>
                          <a:spcPts val="0"/>
                        </a:spcAft>
                        <a:buClr>
                          <a:srgbClr val="000000"/>
                        </a:buClr>
                        <a:buSzPts val="3500"/>
                        <a:buFont typeface="Arial"/>
                        <a:buNone/>
                      </a:pPr>
                      <a:r>
                        <a:rPr lang="zh-CN" sz="3500" u="none" strike="noStrike" cap="none"/>
                        <a:t>祛湿化浊</a:t>
                      </a:r>
                      <a:endParaRPr sz="3500" u="none" strike="noStrike" cap="none"/>
                    </a:p>
                  </a:txBody>
                  <a:tcPr marL="91450" marR="91450" marT="45725" marB="45725">
                    <a:solidFill>
                      <a:srgbClr val="F0EBD7"/>
                    </a:solidFill>
                  </a:tcPr>
                </a:tc>
                <a:tc>
                  <a:txBody>
                    <a:bodyPr/>
                    <a:lstStyle/>
                    <a:p>
                      <a:pPr marL="0" marR="0" lvl="0" indent="0" algn="l" rtl="0">
                        <a:lnSpc>
                          <a:spcPct val="100000"/>
                        </a:lnSpc>
                        <a:spcBef>
                          <a:spcPts val="0"/>
                        </a:spcBef>
                        <a:spcAft>
                          <a:spcPts val="0"/>
                        </a:spcAft>
                        <a:buClr>
                          <a:srgbClr val="000000"/>
                        </a:buClr>
                        <a:buSzPts val="3500"/>
                        <a:buFont typeface="Arial"/>
                        <a:buNone/>
                      </a:pPr>
                      <a:r>
                        <a:rPr lang="zh-CN" sz="3500" u="none" strike="noStrike" cap="none"/>
                        <a:t>平胃散</a:t>
                      </a:r>
                      <a:endParaRPr sz="3500" u="none" strike="noStrike" cap="none"/>
                    </a:p>
                    <a:p>
                      <a:pPr marL="0" marR="0" lvl="0" indent="0" algn="l" rtl="0">
                        <a:lnSpc>
                          <a:spcPct val="100000"/>
                        </a:lnSpc>
                        <a:spcBef>
                          <a:spcPts val="0"/>
                        </a:spcBef>
                        <a:spcAft>
                          <a:spcPts val="0"/>
                        </a:spcAft>
                        <a:buClr>
                          <a:srgbClr val="000000"/>
                        </a:buClr>
                        <a:buSzPts val="3500"/>
                        <a:buFont typeface="Arial"/>
                        <a:buNone/>
                      </a:pPr>
                      <a:r>
                        <a:rPr lang="zh-CN" sz="3500" u="none" strike="noStrike" cap="none"/>
                        <a:t>《太平惠民和剂局方》合五苓散 《伤寒论》</a:t>
                      </a:r>
                      <a:endParaRPr sz="3500" u="none" strike="noStrike" cap="none"/>
                    </a:p>
                  </a:txBody>
                  <a:tcPr marL="91450" marR="91450" marT="45725" marB="45725">
                    <a:solidFill>
                      <a:srgbClr val="F0EBD7"/>
                    </a:solidFill>
                  </a:tcPr>
                </a:tc>
                <a:tc>
                  <a:txBody>
                    <a:bodyPr/>
                    <a:lstStyle/>
                    <a:p>
                      <a:pPr marL="0" marR="0" lvl="0" indent="0" algn="l" rtl="0">
                        <a:lnSpc>
                          <a:spcPct val="100000"/>
                        </a:lnSpc>
                        <a:spcBef>
                          <a:spcPts val="0"/>
                        </a:spcBef>
                        <a:spcAft>
                          <a:spcPts val="0"/>
                        </a:spcAft>
                        <a:buClr>
                          <a:srgbClr val="000000"/>
                        </a:buClr>
                        <a:buSzPts val="3500"/>
                        <a:buFont typeface="Arial"/>
                        <a:buNone/>
                      </a:pPr>
                      <a:r>
                        <a:rPr lang="zh-CN" sz="3500" u="none" strike="noStrike" cap="none"/>
                        <a:t>苍术、厚朴、陈皮、猪苓、泽泻、车前子、桂枝、白术、土茯苓、萆薢、薏苡仁、玉米须、冬瓜皮</a:t>
                      </a:r>
                      <a:endParaRPr sz="3500" u="none" strike="noStrike" cap="none"/>
                    </a:p>
                  </a:txBody>
                  <a:tcPr marL="91450" marR="91450" marT="45725" marB="45725">
                    <a:solidFill>
                      <a:srgbClr val="F0EBD7"/>
                    </a:solidFill>
                  </a:tcPr>
                </a:tc>
                <a:extLst>
                  <a:ext uri="{0D108BD9-81ED-4DB2-BD59-A6C34878D82A}">
                    <a16:rowId xmlns:a16="http://schemas.microsoft.com/office/drawing/2014/main" val="10002"/>
                  </a:ext>
                </a:extLst>
              </a:tr>
            </a:tbl>
          </a:graphicData>
        </a:graphic>
      </p:graphicFrame>
      <p:sp>
        <p:nvSpPr>
          <p:cNvPr id="293" name="Google Shape;293;p16"/>
          <p:cNvSpPr/>
          <p:nvPr/>
        </p:nvSpPr>
        <p:spPr>
          <a:xfrm>
            <a:off x="152400" y="9901183"/>
            <a:ext cx="16154400" cy="338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zh-CN" sz="1600"/>
              <a:t>中国中西医结合学会风湿类疾病专业委员会. 痛风及高尿酸血症中西医结合诊疗指南. 中医杂志, 2023, 64(1): 98-106.</a:t>
            </a:r>
            <a:endParaRPr sz="1600" b="0" i="0" u="none" strike="noStrike" cap="non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pic>
        <p:nvPicPr>
          <p:cNvPr id="298" name="Google Shape;298;p17"/>
          <p:cNvPicPr preferRelativeResize="0"/>
          <p:nvPr/>
        </p:nvPicPr>
        <p:blipFill rotWithShape="1">
          <a:blip r:embed="rId3">
            <a:alphaModFix/>
          </a:blip>
          <a:srcRect/>
          <a:stretch/>
        </p:blipFill>
        <p:spPr>
          <a:xfrm>
            <a:off x="0" y="-38100"/>
            <a:ext cx="18288000" cy="10287000"/>
          </a:xfrm>
          <a:prstGeom prst="rect">
            <a:avLst/>
          </a:prstGeom>
          <a:noFill/>
          <a:ln>
            <a:noFill/>
          </a:ln>
        </p:spPr>
      </p:pic>
      <p:sp>
        <p:nvSpPr>
          <p:cNvPr id="299" name="Google Shape;299;p17"/>
          <p:cNvSpPr txBox="1"/>
          <p:nvPr/>
        </p:nvSpPr>
        <p:spPr>
          <a:xfrm>
            <a:off x="3760663" y="357838"/>
            <a:ext cx="10528200" cy="1077300"/>
          </a:xfrm>
          <a:prstGeom prst="rect">
            <a:avLst/>
          </a:prstGeom>
          <a:noFill/>
          <a:ln>
            <a:noFill/>
          </a:ln>
        </p:spPr>
        <p:txBody>
          <a:bodyPr spcFirstLastPara="1" wrap="square" lIns="0" tIns="0" rIns="0" bIns="0" anchor="t" anchorCtr="0">
            <a:spAutoFit/>
          </a:bodyPr>
          <a:lstStyle/>
          <a:p>
            <a:pPr marL="0" marR="0" lvl="0" indent="0" algn="ctr" rtl="0">
              <a:lnSpc>
                <a:spcPct val="140005"/>
              </a:lnSpc>
              <a:spcBef>
                <a:spcPts val="0"/>
              </a:spcBef>
              <a:spcAft>
                <a:spcPts val="0"/>
              </a:spcAft>
              <a:buClr>
                <a:srgbClr val="000000"/>
              </a:buClr>
              <a:buSzPts val="6999"/>
              <a:buFont typeface="Arial"/>
              <a:buNone/>
            </a:pPr>
            <a:r>
              <a:rPr lang="zh-CN" sz="6999" b="1" i="0" u="none" strike="noStrike" cap="none">
                <a:solidFill>
                  <a:srgbClr val="373236"/>
                </a:solidFill>
                <a:latin typeface="Exo 2"/>
                <a:ea typeface="Exo 2"/>
                <a:cs typeface="Exo 2"/>
                <a:sym typeface="Exo 2"/>
              </a:rPr>
              <a:t>痛风中医分型</a:t>
            </a:r>
            <a:endParaRPr sz="1400" b="0" i="0" u="none" strike="noStrike" cap="none">
              <a:solidFill>
                <a:srgbClr val="000000"/>
              </a:solidFill>
              <a:latin typeface="Arial"/>
              <a:ea typeface="Arial"/>
              <a:cs typeface="Arial"/>
              <a:sym typeface="Arial"/>
            </a:endParaRPr>
          </a:p>
        </p:txBody>
      </p:sp>
      <p:graphicFrame>
        <p:nvGraphicFramePr>
          <p:cNvPr id="300" name="Google Shape;300;p17"/>
          <p:cNvGraphicFramePr/>
          <p:nvPr/>
        </p:nvGraphicFramePr>
        <p:xfrm>
          <a:off x="182300" y="2308825"/>
          <a:ext cx="3000000" cy="3000000"/>
        </p:xfrm>
        <a:graphic>
          <a:graphicData uri="http://schemas.openxmlformats.org/drawingml/2006/table">
            <a:tbl>
              <a:tblPr firstRow="1" bandRow="1">
                <a:noFill/>
                <a:tableStyleId>{C9CA8B84-E1D6-4E87-8380-DBE798C74839}</a:tableStyleId>
              </a:tblPr>
              <a:tblGrid>
                <a:gridCol w="2438400">
                  <a:extLst>
                    <a:ext uri="{9D8B030D-6E8A-4147-A177-3AD203B41FA5}">
                      <a16:colId xmlns:a16="http://schemas.microsoft.com/office/drawing/2014/main" val="20000"/>
                    </a:ext>
                  </a:extLst>
                </a:gridCol>
                <a:gridCol w="4480550">
                  <a:extLst>
                    <a:ext uri="{9D8B030D-6E8A-4147-A177-3AD203B41FA5}">
                      <a16:colId xmlns:a16="http://schemas.microsoft.com/office/drawing/2014/main" val="20001"/>
                    </a:ext>
                  </a:extLst>
                </a:gridCol>
                <a:gridCol w="3459475">
                  <a:extLst>
                    <a:ext uri="{9D8B030D-6E8A-4147-A177-3AD203B41FA5}">
                      <a16:colId xmlns:a16="http://schemas.microsoft.com/office/drawing/2014/main" val="20002"/>
                    </a:ext>
                  </a:extLst>
                </a:gridCol>
                <a:gridCol w="3459475">
                  <a:extLst>
                    <a:ext uri="{9D8B030D-6E8A-4147-A177-3AD203B41FA5}">
                      <a16:colId xmlns:a16="http://schemas.microsoft.com/office/drawing/2014/main" val="20003"/>
                    </a:ext>
                  </a:extLst>
                </a:gridCol>
                <a:gridCol w="3841100">
                  <a:extLst>
                    <a:ext uri="{9D8B030D-6E8A-4147-A177-3AD203B41FA5}">
                      <a16:colId xmlns:a16="http://schemas.microsoft.com/office/drawing/2014/main" val="20004"/>
                    </a:ext>
                  </a:extLst>
                </a:gridCol>
              </a:tblGrid>
              <a:tr h="351275">
                <a:tc>
                  <a:txBody>
                    <a:bodyPr/>
                    <a:lstStyle/>
                    <a:p>
                      <a:pPr marL="0" marR="0" lvl="0" indent="0" algn="l" rtl="0">
                        <a:lnSpc>
                          <a:spcPct val="100000"/>
                        </a:lnSpc>
                        <a:spcBef>
                          <a:spcPts val="0"/>
                        </a:spcBef>
                        <a:spcAft>
                          <a:spcPts val="0"/>
                        </a:spcAft>
                        <a:buNone/>
                      </a:pPr>
                      <a:r>
                        <a:rPr lang="zh-CN" sz="3500" u="none" strike="noStrike" cap="none"/>
                        <a:t>证型</a:t>
                      </a:r>
                      <a:endParaRPr sz="3500" u="none" strike="noStrike" cap="none"/>
                    </a:p>
                  </a:txBody>
                  <a:tcPr marL="91450" marR="91450" marT="45725" marB="45725">
                    <a:solidFill>
                      <a:srgbClr val="F0EBD7"/>
                    </a:solidFill>
                  </a:tcPr>
                </a:tc>
                <a:tc>
                  <a:txBody>
                    <a:bodyPr/>
                    <a:lstStyle/>
                    <a:p>
                      <a:pPr marL="0" marR="0" lvl="0" indent="0" algn="l" rtl="0">
                        <a:lnSpc>
                          <a:spcPct val="100000"/>
                        </a:lnSpc>
                        <a:spcBef>
                          <a:spcPts val="0"/>
                        </a:spcBef>
                        <a:spcAft>
                          <a:spcPts val="0"/>
                        </a:spcAft>
                        <a:buNone/>
                      </a:pPr>
                      <a:r>
                        <a:rPr lang="zh-CN" sz="3500" u="none" strike="noStrike" cap="none"/>
                        <a:t>症状</a:t>
                      </a:r>
                      <a:endParaRPr sz="3500" u="none" strike="noStrike" cap="none"/>
                    </a:p>
                  </a:txBody>
                  <a:tcPr marL="91450" marR="91450" marT="45725" marB="45725">
                    <a:solidFill>
                      <a:srgbClr val="F0EBD7"/>
                    </a:solidFill>
                  </a:tcPr>
                </a:tc>
                <a:tc>
                  <a:txBody>
                    <a:bodyPr/>
                    <a:lstStyle/>
                    <a:p>
                      <a:pPr marL="0" marR="0" lvl="0" indent="0" algn="l" rtl="0">
                        <a:lnSpc>
                          <a:spcPct val="100000"/>
                        </a:lnSpc>
                        <a:spcBef>
                          <a:spcPts val="0"/>
                        </a:spcBef>
                        <a:spcAft>
                          <a:spcPts val="0"/>
                        </a:spcAft>
                        <a:buNone/>
                      </a:pPr>
                      <a:r>
                        <a:rPr lang="zh-CN" sz="3500" u="none" strike="noStrike" cap="none"/>
                        <a:t>治法</a:t>
                      </a:r>
                      <a:endParaRPr sz="3500" u="none" strike="noStrike" cap="none"/>
                    </a:p>
                  </a:txBody>
                  <a:tcPr marL="91450" marR="91450" marT="45725" marB="45725">
                    <a:solidFill>
                      <a:srgbClr val="F0EBD7"/>
                    </a:solidFill>
                  </a:tcPr>
                </a:tc>
                <a:tc>
                  <a:txBody>
                    <a:bodyPr/>
                    <a:lstStyle/>
                    <a:p>
                      <a:pPr marL="0" marR="0" lvl="0" indent="0" algn="l" rtl="0">
                        <a:lnSpc>
                          <a:spcPct val="100000"/>
                        </a:lnSpc>
                        <a:spcBef>
                          <a:spcPts val="0"/>
                        </a:spcBef>
                        <a:spcAft>
                          <a:spcPts val="0"/>
                        </a:spcAft>
                        <a:buNone/>
                      </a:pPr>
                      <a:r>
                        <a:rPr lang="zh-CN" sz="3500" u="none" strike="noStrike" cap="none"/>
                        <a:t>方剂</a:t>
                      </a:r>
                      <a:endParaRPr sz="3500" u="none" strike="noStrike" cap="none"/>
                    </a:p>
                  </a:txBody>
                  <a:tcPr marL="91450" marR="91450" marT="45725" marB="45725">
                    <a:solidFill>
                      <a:srgbClr val="F0EBD7"/>
                    </a:solidFill>
                  </a:tcPr>
                </a:tc>
                <a:tc>
                  <a:txBody>
                    <a:bodyPr/>
                    <a:lstStyle/>
                    <a:p>
                      <a:pPr marL="0" marR="0" lvl="0" indent="0" algn="l" rtl="0">
                        <a:lnSpc>
                          <a:spcPct val="100000"/>
                        </a:lnSpc>
                        <a:spcBef>
                          <a:spcPts val="0"/>
                        </a:spcBef>
                        <a:spcAft>
                          <a:spcPts val="0"/>
                        </a:spcAft>
                        <a:buNone/>
                      </a:pPr>
                      <a:r>
                        <a:rPr lang="zh-CN" sz="3500" u="none" strike="noStrike" cap="none"/>
                        <a:t>中药</a:t>
                      </a:r>
                      <a:endParaRPr sz="3500" u="none" strike="noStrike" cap="none"/>
                    </a:p>
                  </a:txBody>
                  <a:tcPr marL="91450" marR="91450" marT="45725" marB="45725">
                    <a:solidFill>
                      <a:srgbClr val="F0EBD7"/>
                    </a:solidFill>
                  </a:tcPr>
                </a:tc>
                <a:extLst>
                  <a:ext uri="{0D108BD9-81ED-4DB2-BD59-A6C34878D82A}">
                    <a16:rowId xmlns:a16="http://schemas.microsoft.com/office/drawing/2014/main" val="10000"/>
                  </a:ext>
                </a:extLst>
              </a:tr>
              <a:tr h="2992675">
                <a:tc>
                  <a:txBody>
                    <a:bodyPr/>
                    <a:lstStyle/>
                    <a:p>
                      <a:pPr marL="0" marR="0" lvl="0" indent="0" algn="l" rtl="0">
                        <a:lnSpc>
                          <a:spcPct val="100000"/>
                        </a:lnSpc>
                        <a:spcBef>
                          <a:spcPts val="0"/>
                        </a:spcBef>
                        <a:spcAft>
                          <a:spcPts val="0"/>
                        </a:spcAft>
                        <a:buClr>
                          <a:srgbClr val="000000"/>
                        </a:buClr>
                        <a:buSzPts val="3500"/>
                        <a:buFont typeface="Arial"/>
                        <a:buNone/>
                      </a:pPr>
                      <a:r>
                        <a:rPr lang="zh-CN" sz="3500" u="none" strike="noStrike" cap="none"/>
                        <a:t>湿热毒蕴证</a:t>
                      </a:r>
                      <a:endParaRPr sz="3500" u="none" strike="noStrike" cap="none"/>
                    </a:p>
                    <a:p>
                      <a:pPr marL="0" marR="0" lvl="0" indent="0" algn="l" rtl="0">
                        <a:lnSpc>
                          <a:spcPct val="100000"/>
                        </a:lnSpc>
                        <a:spcBef>
                          <a:spcPts val="0"/>
                        </a:spcBef>
                        <a:spcAft>
                          <a:spcPts val="0"/>
                        </a:spcAft>
                        <a:buNone/>
                      </a:pPr>
                      <a:endParaRPr sz="3500" u="none" strike="noStrike" cap="none"/>
                    </a:p>
                  </a:txBody>
                  <a:tcPr marL="91450" marR="91450" marT="45725" marB="45725">
                    <a:solidFill>
                      <a:srgbClr val="F0EBD7"/>
                    </a:solidFill>
                  </a:tcPr>
                </a:tc>
                <a:tc>
                  <a:txBody>
                    <a:bodyPr/>
                    <a:lstStyle/>
                    <a:p>
                      <a:pPr marL="0" marR="0" lvl="0" indent="0" algn="l" rtl="0">
                        <a:lnSpc>
                          <a:spcPct val="100000"/>
                        </a:lnSpc>
                        <a:spcBef>
                          <a:spcPts val="0"/>
                        </a:spcBef>
                        <a:spcAft>
                          <a:spcPts val="0"/>
                        </a:spcAft>
                        <a:buNone/>
                      </a:pPr>
                      <a:r>
                        <a:rPr lang="zh-CN" sz="3500" u="none" strike="noStrike" cap="none"/>
                        <a:t>关节红肿热痛，关节痛剧，关节疼痛频繁发作；发热，烦躁不安，口苦口臭，大便黏滞不爽或臭秽。</a:t>
                      </a:r>
                      <a:endParaRPr sz="3500" u="none" strike="noStrike" cap="none"/>
                    </a:p>
                    <a:p>
                      <a:pPr marL="0" marR="0" lvl="0" indent="0" algn="l" rtl="0">
                        <a:lnSpc>
                          <a:spcPct val="100000"/>
                        </a:lnSpc>
                        <a:spcBef>
                          <a:spcPts val="0"/>
                        </a:spcBef>
                        <a:spcAft>
                          <a:spcPts val="0"/>
                        </a:spcAft>
                        <a:buNone/>
                      </a:pPr>
                      <a:r>
                        <a:rPr lang="zh-CN" sz="3500" u="none" strike="noStrike" cap="none"/>
                        <a:t>舌质红苔黄腻或黄厚，脉弦滑或滑数。</a:t>
                      </a:r>
                      <a:endParaRPr sz="3500" u="none" strike="noStrike" cap="none"/>
                    </a:p>
                  </a:txBody>
                  <a:tcPr marL="91450" marR="91450" marT="45725" marB="45725">
                    <a:solidFill>
                      <a:srgbClr val="F0EBD7"/>
                    </a:solidFill>
                  </a:tcPr>
                </a:tc>
                <a:tc>
                  <a:txBody>
                    <a:bodyPr/>
                    <a:lstStyle/>
                    <a:p>
                      <a:pPr marL="0" marR="0" lvl="0" indent="0" algn="l" rtl="0">
                        <a:lnSpc>
                          <a:spcPct val="100000"/>
                        </a:lnSpc>
                        <a:spcBef>
                          <a:spcPts val="0"/>
                        </a:spcBef>
                        <a:spcAft>
                          <a:spcPts val="0"/>
                        </a:spcAft>
                        <a:buNone/>
                      </a:pPr>
                      <a:r>
                        <a:rPr lang="zh-CN" sz="3500" u="none" strike="noStrike" cap="none"/>
                        <a:t>清热解毒，</a:t>
                      </a:r>
                      <a:endParaRPr sz="3500" u="none" strike="noStrike" cap="none"/>
                    </a:p>
                    <a:p>
                      <a:pPr marL="0" marR="0" lvl="0" indent="0" algn="l" rtl="0">
                        <a:lnSpc>
                          <a:spcPct val="100000"/>
                        </a:lnSpc>
                        <a:spcBef>
                          <a:spcPts val="0"/>
                        </a:spcBef>
                        <a:spcAft>
                          <a:spcPts val="0"/>
                        </a:spcAft>
                        <a:buNone/>
                      </a:pPr>
                      <a:r>
                        <a:rPr lang="zh-CN" sz="3500" u="none" strike="noStrike" cap="none"/>
                        <a:t>利湿化浊</a:t>
                      </a:r>
                      <a:endParaRPr sz="3500" u="none" strike="noStrike" cap="none"/>
                    </a:p>
                  </a:txBody>
                  <a:tcPr marL="91450" marR="91450" marT="45725" marB="45725">
                    <a:solidFill>
                      <a:srgbClr val="F0EBD7"/>
                    </a:solidFill>
                  </a:tcPr>
                </a:tc>
                <a:tc>
                  <a:txBody>
                    <a:bodyPr/>
                    <a:lstStyle/>
                    <a:p>
                      <a:pPr marL="0" marR="0" lvl="0" indent="0" algn="l" rtl="0">
                        <a:lnSpc>
                          <a:spcPct val="100000"/>
                        </a:lnSpc>
                        <a:spcBef>
                          <a:spcPts val="0"/>
                        </a:spcBef>
                        <a:spcAft>
                          <a:spcPts val="0"/>
                        </a:spcAft>
                        <a:buNone/>
                      </a:pPr>
                      <a:r>
                        <a:rPr lang="zh-CN" sz="3500" u="none" strike="noStrike" cap="none"/>
                        <a:t>四妙散《成方便读》，</a:t>
                      </a:r>
                      <a:endParaRPr sz="3500" u="none" strike="noStrike" cap="none"/>
                    </a:p>
                    <a:p>
                      <a:pPr marL="0" marR="0" lvl="0" indent="0" algn="l" rtl="0">
                        <a:lnSpc>
                          <a:spcPct val="100000"/>
                        </a:lnSpc>
                        <a:spcBef>
                          <a:spcPts val="0"/>
                        </a:spcBef>
                        <a:spcAft>
                          <a:spcPts val="0"/>
                        </a:spcAft>
                        <a:buNone/>
                      </a:pPr>
                      <a:r>
                        <a:rPr lang="zh-CN" sz="3500" u="none" strike="noStrike" cap="none"/>
                        <a:t>当归拈痛汤汤 《医学启源》</a:t>
                      </a:r>
                      <a:endParaRPr sz="3500" u="none" strike="noStrike" cap="none"/>
                    </a:p>
                  </a:txBody>
                  <a:tcPr marL="91450" marR="91450" marT="45725" marB="45725">
                    <a:solidFill>
                      <a:srgbClr val="F0EBD7"/>
                    </a:solidFill>
                  </a:tcPr>
                </a:tc>
                <a:tc>
                  <a:txBody>
                    <a:bodyPr/>
                    <a:lstStyle/>
                    <a:p>
                      <a:pPr marL="0" marR="0" lvl="0" indent="0" algn="l" rtl="0">
                        <a:lnSpc>
                          <a:spcPct val="100000"/>
                        </a:lnSpc>
                        <a:spcBef>
                          <a:spcPts val="0"/>
                        </a:spcBef>
                        <a:spcAft>
                          <a:spcPts val="0"/>
                        </a:spcAft>
                        <a:buNone/>
                      </a:pPr>
                      <a:r>
                        <a:rPr lang="zh-CN" sz="3500" u="none" strike="noStrike" cap="none"/>
                        <a:t>苍术、黄柏、牛膝、防风、车前子、土茯苓、萆薢、泽泻、虎杖、赤芍、牡丹皮、茵陈、秦艽、当归、黄芩、猪苓</a:t>
                      </a:r>
                      <a:endParaRPr sz="3500" u="none" strike="noStrike" cap="none"/>
                    </a:p>
                  </a:txBody>
                  <a:tcPr marL="91450" marR="91450" marT="45725" marB="45725">
                    <a:solidFill>
                      <a:srgbClr val="F0EBD7"/>
                    </a:solidFill>
                  </a:tcPr>
                </a:tc>
                <a:extLst>
                  <a:ext uri="{0D108BD9-81ED-4DB2-BD59-A6C34878D82A}">
                    <a16:rowId xmlns:a16="http://schemas.microsoft.com/office/drawing/2014/main" val="10001"/>
                  </a:ext>
                </a:extLst>
              </a:tr>
              <a:tr h="2992675">
                <a:tc>
                  <a:txBody>
                    <a:bodyPr/>
                    <a:lstStyle/>
                    <a:p>
                      <a:pPr marL="0" marR="0" lvl="0" indent="0" algn="l" rtl="0">
                        <a:lnSpc>
                          <a:spcPct val="100000"/>
                        </a:lnSpc>
                        <a:spcBef>
                          <a:spcPts val="0"/>
                        </a:spcBef>
                        <a:spcAft>
                          <a:spcPts val="0"/>
                        </a:spcAft>
                        <a:buClr>
                          <a:srgbClr val="000000"/>
                        </a:buClr>
                        <a:buSzPts val="3500"/>
                        <a:buFont typeface="Arial"/>
                        <a:buNone/>
                      </a:pPr>
                      <a:r>
                        <a:rPr lang="zh-CN" sz="3500" u="none" strike="noStrike" cap="none"/>
                        <a:t>痰瘀痹阻证</a:t>
                      </a:r>
                      <a:endParaRPr sz="3500" u="none" strike="noStrike" cap="none"/>
                    </a:p>
                    <a:p>
                      <a:pPr marL="0" marR="0" lvl="0" indent="0" algn="l" rtl="0">
                        <a:lnSpc>
                          <a:spcPct val="100000"/>
                        </a:lnSpc>
                        <a:spcBef>
                          <a:spcPts val="0"/>
                        </a:spcBef>
                        <a:spcAft>
                          <a:spcPts val="0"/>
                        </a:spcAft>
                        <a:buNone/>
                      </a:pPr>
                      <a:endParaRPr sz="3500" u="none" strike="noStrike" cap="none"/>
                    </a:p>
                  </a:txBody>
                  <a:tcPr marL="91450" marR="91450" marT="45725" marB="45725">
                    <a:solidFill>
                      <a:srgbClr val="F0EBD7"/>
                    </a:solidFill>
                  </a:tcPr>
                </a:tc>
                <a:tc>
                  <a:txBody>
                    <a:bodyPr/>
                    <a:lstStyle/>
                    <a:p>
                      <a:pPr marL="0" marR="0" lvl="0" indent="0" algn="l" rtl="0">
                        <a:lnSpc>
                          <a:spcPct val="100000"/>
                        </a:lnSpc>
                        <a:spcBef>
                          <a:spcPts val="0"/>
                        </a:spcBef>
                        <a:spcAft>
                          <a:spcPts val="0"/>
                        </a:spcAft>
                        <a:buNone/>
                      </a:pPr>
                      <a:r>
                        <a:rPr lang="zh-CN" sz="3500" u="none" strike="noStrike" cap="none"/>
                        <a:t>关节肿痛，反复发作，局部硬结或皮色暗红，关节刺痛，屈伸不利，关节畸形；</a:t>
                      </a:r>
                      <a:endParaRPr sz="3500" u="none" strike="noStrike" cap="none"/>
                    </a:p>
                    <a:p>
                      <a:pPr marL="0" marR="0" lvl="0" indent="0" algn="l" rtl="0">
                        <a:lnSpc>
                          <a:spcPct val="100000"/>
                        </a:lnSpc>
                        <a:spcBef>
                          <a:spcPts val="0"/>
                        </a:spcBef>
                        <a:spcAft>
                          <a:spcPts val="0"/>
                        </a:spcAft>
                        <a:buNone/>
                      </a:pPr>
                      <a:r>
                        <a:rPr lang="zh-CN" sz="3500" u="none" strike="noStrike" cap="none"/>
                        <a:t>舌质紫暗，苔白腻，脉弦或弦滑。</a:t>
                      </a:r>
                      <a:endParaRPr sz="3500" u="none" strike="noStrike" cap="none"/>
                    </a:p>
                  </a:txBody>
                  <a:tcPr marL="91450" marR="91450" marT="45725" marB="45725">
                    <a:solidFill>
                      <a:srgbClr val="F0EBD7"/>
                    </a:solidFill>
                  </a:tcPr>
                </a:tc>
                <a:tc>
                  <a:txBody>
                    <a:bodyPr/>
                    <a:lstStyle/>
                    <a:p>
                      <a:pPr marL="0" marR="0" lvl="0" indent="0" algn="l" rtl="0">
                        <a:lnSpc>
                          <a:spcPct val="100000"/>
                        </a:lnSpc>
                        <a:spcBef>
                          <a:spcPts val="0"/>
                        </a:spcBef>
                        <a:spcAft>
                          <a:spcPts val="0"/>
                        </a:spcAft>
                        <a:buNone/>
                      </a:pPr>
                      <a:r>
                        <a:rPr lang="zh-CN" sz="3500" u="none" strike="noStrike" cap="none"/>
                        <a:t>化痰散结，</a:t>
                      </a:r>
                      <a:endParaRPr sz="3500" u="none" strike="noStrike" cap="none"/>
                    </a:p>
                    <a:p>
                      <a:pPr marL="0" marR="0" lvl="0" indent="0" algn="l" rtl="0">
                        <a:lnSpc>
                          <a:spcPct val="100000"/>
                        </a:lnSpc>
                        <a:spcBef>
                          <a:spcPts val="0"/>
                        </a:spcBef>
                        <a:spcAft>
                          <a:spcPts val="0"/>
                        </a:spcAft>
                        <a:buNone/>
                      </a:pPr>
                      <a:r>
                        <a:rPr lang="zh-CN" sz="3500" u="none" strike="noStrike" cap="none"/>
                        <a:t>活血通络</a:t>
                      </a:r>
                      <a:endParaRPr sz="3500" u="none" strike="noStrike" cap="none"/>
                    </a:p>
                  </a:txBody>
                  <a:tcPr marL="91450" marR="91450" marT="45725" marB="45725">
                    <a:solidFill>
                      <a:srgbClr val="F0EBD7"/>
                    </a:solidFill>
                  </a:tcPr>
                </a:tc>
                <a:tc>
                  <a:txBody>
                    <a:bodyPr/>
                    <a:lstStyle/>
                    <a:p>
                      <a:pPr marL="0" marR="0" lvl="0" indent="0" algn="l" rtl="0">
                        <a:lnSpc>
                          <a:spcPct val="100000"/>
                        </a:lnSpc>
                        <a:spcBef>
                          <a:spcPts val="0"/>
                        </a:spcBef>
                        <a:spcAft>
                          <a:spcPts val="0"/>
                        </a:spcAft>
                        <a:buNone/>
                      </a:pPr>
                      <a:r>
                        <a:rPr lang="zh-CN" sz="3500" u="none" strike="noStrike" cap="none"/>
                        <a:t>上中下通用痛风方《丹溪心法》，双合汤 《万病回春》</a:t>
                      </a:r>
                      <a:endParaRPr sz="3500" u="none" strike="noStrike" cap="none"/>
                    </a:p>
                  </a:txBody>
                  <a:tcPr marL="91450" marR="91450" marT="45725" marB="45725">
                    <a:solidFill>
                      <a:srgbClr val="F0EBD7"/>
                    </a:solidFill>
                  </a:tcPr>
                </a:tc>
                <a:tc>
                  <a:txBody>
                    <a:bodyPr/>
                    <a:lstStyle/>
                    <a:p>
                      <a:pPr marL="0" marR="0" lvl="0" indent="0" algn="l" rtl="0">
                        <a:lnSpc>
                          <a:spcPct val="100000"/>
                        </a:lnSpc>
                        <a:spcBef>
                          <a:spcPts val="0"/>
                        </a:spcBef>
                        <a:spcAft>
                          <a:spcPts val="0"/>
                        </a:spcAft>
                        <a:buNone/>
                      </a:pPr>
                      <a:r>
                        <a:rPr lang="zh-CN" sz="3500" u="none" strike="noStrike" cap="none"/>
                        <a:t>当归、川芎、桃仁、半夏、胆南星、龙胆草、威灵仙、赤芍、丹参、泽兰、络石藤、僵蚕、地龙</a:t>
                      </a:r>
                      <a:endParaRPr sz="3500" u="none" strike="noStrike" cap="none"/>
                    </a:p>
                  </a:txBody>
                  <a:tcPr marL="91450" marR="91450" marT="45725" marB="45725">
                    <a:solidFill>
                      <a:srgbClr val="F0EBD7"/>
                    </a:solidFill>
                  </a:tcPr>
                </a:tc>
                <a:extLst>
                  <a:ext uri="{0D108BD9-81ED-4DB2-BD59-A6C34878D82A}">
                    <a16:rowId xmlns:a16="http://schemas.microsoft.com/office/drawing/2014/main" val="10002"/>
                  </a:ext>
                </a:extLst>
              </a:tr>
            </a:tbl>
          </a:graphicData>
        </a:graphic>
      </p:graphicFrame>
      <p:grpSp>
        <p:nvGrpSpPr>
          <p:cNvPr id="301" name="Google Shape;301;p17"/>
          <p:cNvGrpSpPr/>
          <p:nvPr/>
        </p:nvGrpSpPr>
        <p:grpSpPr>
          <a:xfrm>
            <a:off x="182300" y="3993550"/>
            <a:ext cx="2461914" cy="1606662"/>
            <a:chOff x="182300" y="4019750"/>
            <a:chExt cx="2461914" cy="1606662"/>
          </a:xfrm>
        </p:grpSpPr>
        <p:sp>
          <p:nvSpPr>
            <p:cNvPr id="302" name="Google Shape;302;p17"/>
            <p:cNvSpPr/>
            <p:nvPr/>
          </p:nvSpPr>
          <p:spPr>
            <a:xfrm>
              <a:off x="182300" y="4019750"/>
              <a:ext cx="2461914" cy="1606662"/>
            </a:xfrm>
            <a:prstGeom prst="irregularSeal1">
              <a:avLst/>
            </a:prstGeom>
            <a:solidFill>
              <a:schemeClr val="lt1"/>
            </a:solid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ormorant Garamond"/>
                <a:ea typeface="Cormorant Garamond"/>
                <a:cs typeface="Cormorant Garamond"/>
                <a:sym typeface="Cormorant Garamond"/>
              </a:endParaRPr>
            </a:p>
          </p:txBody>
        </p:sp>
        <p:sp>
          <p:nvSpPr>
            <p:cNvPr id="303" name="Google Shape;303;p17"/>
            <p:cNvSpPr txBox="1"/>
            <p:nvPr/>
          </p:nvSpPr>
          <p:spPr>
            <a:xfrm>
              <a:off x="595963" y="4409825"/>
              <a:ext cx="1805100" cy="674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zh-CN" sz="2800">
                  <a:solidFill>
                    <a:schemeClr val="dk1"/>
                  </a:solidFill>
                  <a:latin typeface="Cormorant Garamond"/>
                  <a:ea typeface="Cormorant Garamond"/>
                  <a:cs typeface="Cormorant Garamond"/>
                  <a:sym typeface="Cormorant Garamond"/>
                </a:rPr>
                <a:t>急性发作</a:t>
              </a:r>
              <a:endParaRPr sz="2800">
                <a:solidFill>
                  <a:schemeClr val="dk1"/>
                </a:solidFill>
                <a:latin typeface="Cormorant Garamond"/>
                <a:ea typeface="Cormorant Garamond"/>
                <a:cs typeface="Cormorant Garamond"/>
                <a:sym typeface="Cormorant Garamond"/>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pic>
        <p:nvPicPr>
          <p:cNvPr id="308" name="Google Shape;308;p18"/>
          <p:cNvPicPr preferRelativeResize="0"/>
          <p:nvPr/>
        </p:nvPicPr>
        <p:blipFill rotWithShape="1">
          <a:blip r:embed="rId3">
            <a:alphaModFix/>
          </a:blip>
          <a:srcRect/>
          <a:stretch/>
        </p:blipFill>
        <p:spPr>
          <a:xfrm>
            <a:off x="0" y="-38100"/>
            <a:ext cx="18288000" cy="10287000"/>
          </a:xfrm>
          <a:prstGeom prst="rect">
            <a:avLst/>
          </a:prstGeom>
          <a:noFill/>
          <a:ln>
            <a:noFill/>
          </a:ln>
        </p:spPr>
      </p:pic>
      <p:sp>
        <p:nvSpPr>
          <p:cNvPr id="309" name="Google Shape;309;p18"/>
          <p:cNvSpPr txBox="1"/>
          <p:nvPr/>
        </p:nvSpPr>
        <p:spPr>
          <a:xfrm>
            <a:off x="3657600" y="569563"/>
            <a:ext cx="10528129" cy="1507913"/>
          </a:xfrm>
          <a:prstGeom prst="rect">
            <a:avLst/>
          </a:prstGeom>
          <a:noFill/>
          <a:ln>
            <a:noFill/>
          </a:ln>
        </p:spPr>
        <p:txBody>
          <a:bodyPr spcFirstLastPara="1" wrap="square" lIns="0" tIns="0" rIns="0" bIns="0" anchor="t" anchorCtr="0">
            <a:spAutoFit/>
          </a:bodyPr>
          <a:lstStyle/>
          <a:p>
            <a:pPr marL="0" marR="0" lvl="0" indent="0" algn="ctr" rtl="0">
              <a:lnSpc>
                <a:spcPct val="140005"/>
              </a:lnSpc>
              <a:spcBef>
                <a:spcPts val="0"/>
              </a:spcBef>
              <a:spcAft>
                <a:spcPts val="0"/>
              </a:spcAft>
              <a:buClr>
                <a:srgbClr val="000000"/>
              </a:buClr>
              <a:buSzPts val="6999"/>
              <a:buFont typeface="Arial"/>
              <a:buNone/>
            </a:pPr>
            <a:r>
              <a:rPr lang="zh-CN" sz="6999" b="1" i="0" u="none" strike="noStrike" cap="none">
                <a:solidFill>
                  <a:srgbClr val="373236"/>
                </a:solidFill>
                <a:latin typeface="Exo 2"/>
                <a:ea typeface="Exo 2"/>
                <a:cs typeface="Exo 2"/>
                <a:sym typeface="Exo 2"/>
              </a:rPr>
              <a:t>痛风中医分型</a:t>
            </a:r>
            <a:endParaRPr sz="1400" b="0" i="0" u="none" strike="noStrike" cap="none">
              <a:solidFill>
                <a:srgbClr val="000000"/>
              </a:solidFill>
              <a:latin typeface="Arial"/>
              <a:ea typeface="Arial"/>
              <a:cs typeface="Arial"/>
              <a:sym typeface="Arial"/>
            </a:endParaRPr>
          </a:p>
        </p:txBody>
      </p:sp>
      <p:graphicFrame>
        <p:nvGraphicFramePr>
          <p:cNvPr id="310" name="Google Shape;310;p18"/>
          <p:cNvGraphicFramePr/>
          <p:nvPr/>
        </p:nvGraphicFramePr>
        <p:xfrm>
          <a:off x="121300" y="1865750"/>
          <a:ext cx="3000000" cy="3000000"/>
        </p:xfrm>
        <a:graphic>
          <a:graphicData uri="http://schemas.openxmlformats.org/drawingml/2006/table">
            <a:tbl>
              <a:tblPr firstRow="1" bandRow="1">
                <a:noFill/>
                <a:tableStyleId>{C9CA8B84-E1D6-4E87-8380-DBE798C74839}</a:tableStyleId>
              </a:tblPr>
              <a:tblGrid>
                <a:gridCol w="2881100">
                  <a:extLst>
                    <a:ext uri="{9D8B030D-6E8A-4147-A177-3AD203B41FA5}">
                      <a16:colId xmlns:a16="http://schemas.microsoft.com/office/drawing/2014/main" val="20000"/>
                    </a:ext>
                  </a:extLst>
                </a:gridCol>
                <a:gridCol w="4480550">
                  <a:extLst>
                    <a:ext uri="{9D8B030D-6E8A-4147-A177-3AD203B41FA5}">
                      <a16:colId xmlns:a16="http://schemas.microsoft.com/office/drawing/2014/main" val="20001"/>
                    </a:ext>
                  </a:extLst>
                </a:gridCol>
                <a:gridCol w="3459475">
                  <a:extLst>
                    <a:ext uri="{9D8B030D-6E8A-4147-A177-3AD203B41FA5}">
                      <a16:colId xmlns:a16="http://schemas.microsoft.com/office/drawing/2014/main" val="20002"/>
                    </a:ext>
                  </a:extLst>
                </a:gridCol>
                <a:gridCol w="3459475">
                  <a:extLst>
                    <a:ext uri="{9D8B030D-6E8A-4147-A177-3AD203B41FA5}">
                      <a16:colId xmlns:a16="http://schemas.microsoft.com/office/drawing/2014/main" val="20003"/>
                    </a:ext>
                  </a:extLst>
                </a:gridCol>
                <a:gridCol w="3764800">
                  <a:extLst>
                    <a:ext uri="{9D8B030D-6E8A-4147-A177-3AD203B41FA5}">
                      <a16:colId xmlns:a16="http://schemas.microsoft.com/office/drawing/2014/main" val="20004"/>
                    </a:ext>
                  </a:extLst>
                </a:gridCol>
              </a:tblGrid>
              <a:tr h="351275">
                <a:tc>
                  <a:txBody>
                    <a:bodyPr/>
                    <a:lstStyle/>
                    <a:p>
                      <a:pPr marL="0" marR="0" lvl="0" indent="0" algn="l" rtl="0">
                        <a:lnSpc>
                          <a:spcPct val="100000"/>
                        </a:lnSpc>
                        <a:spcBef>
                          <a:spcPts val="0"/>
                        </a:spcBef>
                        <a:spcAft>
                          <a:spcPts val="0"/>
                        </a:spcAft>
                        <a:buClr>
                          <a:srgbClr val="000000"/>
                        </a:buClr>
                        <a:buSzPts val="3500"/>
                        <a:buFont typeface="Arial"/>
                        <a:buNone/>
                      </a:pPr>
                      <a:r>
                        <a:rPr lang="zh-CN" sz="3500" u="none" strike="noStrike" cap="none"/>
                        <a:t>证型</a:t>
                      </a:r>
                      <a:endParaRPr sz="3500" u="none" strike="noStrike" cap="none"/>
                    </a:p>
                  </a:txBody>
                  <a:tcPr marL="91450" marR="91450" marT="45725" marB="45725">
                    <a:solidFill>
                      <a:srgbClr val="F0EBD7"/>
                    </a:solidFill>
                  </a:tcPr>
                </a:tc>
                <a:tc>
                  <a:txBody>
                    <a:bodyPr/>
                    <a:lstStyle/>
                    <a:p>
                      <a:pPr marL="0" marR="0" lvl="0" indent="0" algn="l" rtl="0">
                        <a:lnSpc>
                          <a:spcPct val="100000"/>
                        </a:lnSpc>
                        <a:spcBef>
                          <a:spcPts val="0"/>
                        </a:spcBef>
                        <a:spcAft>
                          <a:spcPts val="0"/>
                        </a:spcAft>
                        <a:buClr>
                          <a:srgbClr val="000000"/>
                        </a:buClr>
                        <a:buSzPts val="3500"/>
                        <a:buFont typeface="Arial"/>
                        <a:buNone/>
                      </a:pPr>
                      <a:r>
                        <a:rPr lang="zh-CN" sz="3500" u="none" strike="noStrike" cap="none"/>
                        <a:t>症状</a:t>
                      </a:r>
                      <a:endParaRPr sz="3500" u="none" strike="noStrike" cap="none"/>
                    </a:p>
                  </a:txBody>
                  <a:tcPr marL="91450" marR="91450" marT="45725" marB="45725">
                    <a:solidFill>
                      <a:srgbClr val="F0EBD7"/>
                    </a:solidFill>
                  </a:tcPr>
                </a:tc>
                <a:tc>
                  <a:txBody>
                    <a:bodyPr/>
                    <a:lstStyle/>
                    <a:p>
                      <a:pPr marL="0" marR="0" lvl="0" indent="0" algn="l" rtl="0">
                        <a:lnSpc>
                          <a:spcPct val="100000"/>
                        </a:lnSpc>
                        <a:spcBef>
                          <a:spcPts val="0"/>
                        </a:spcBef>
                        <a:spcAft>
                          <a:spcPts val="0"/>
                        </a:spcAft>
                        <a:buClr>
                          <a:srgbClr val="000000"/>
                        </a:buClr>
                        <a:buSzPts val="3500"/>
                        <a:buFont typeface="Arial"/>
                        <a:buNone/>
                      </a:pPr>
                      <a:r>
                        <a:rPr lang="zh-CN" sz="3500" u="none" strike="noStrike" cap="none"/>
                        <a:t>治法</a:t>
                      </a:r>
                      <a:endParaRPr sz="3500" u="none" strike="noStrike" cap="none"/>
                    </a:p>
                  </a:txBody>
                  <a:tcPr marL="91450" marR="91450" marT="45725" marB="45725">
                    <a:solidFill>
                      <a:srgbClr val="F0EBD7"/>
                    </a:solidFill>
                  </a:tcPr>
                </a:tc>
                <a:tc>
                  <a:txBody>
                    <a:bodyPr/>
                    <a:lstStyle/>
                    <a:p>
                      <a:pPr marL="0" marR="0" lvl="0" indent="0" algn="l" rtl="0">
                        <a:lnSpc>
                          <a:spcPct val="100000"/>
                        </a:lnSpc>
                        <a:spcBef>
                          <a:spcPts val="0"/>
                        </a:spcBef>
                        <a:spcAft>
                          <a:spcPts val="0"/>
                        </a:spcAft>
                        <a:buClr>
                          <a:srgbClr val="000000"/>
                        </a:buClr>
                        <a:buSzPts val="3500"/>
                        <a:buFont typeface="Arial"/>
                        <a:buNone/>
                      </a:pPr>
                      <a:r>
                        <a:rPr lang="zh-CN" sz="3500" u="none" strike="noStrike" cap="none"/>
                        <a:t>方剂</a:t>
                      </a:r>
                      <a:endParaRPr sz="3500" u="none" strike="noStrike" cap="none"/>
                    </a:p>
                  </a:txBody>
                  <a:tcPr marL="91450" marR="91450" marT="45725" marB="45725">
                    <a:solidFill>
                      <a:srgbClr val="F0EBD7"/>
                    </a:solidFill>
                  </a:tcPr>
                </a:tc>
                <a:tc>
                  <a:txBody>
                    <a:bodyPr/>
                    <a:lstStyle/>
                    <a:p>
                      <a:pPr marL="0" marR="0" lvl="0" indent="0" algn="l" rtl="0">
                        <a:lnSpc>
                          <a:spcPct val="100000"/>
                        </a:lnSpc>
                        <a:spcBef>
                          <a:spcPts val="0"/>
                        </a:spcBef>
                        <a:spcAft>
                          <a:spcPts val="0"/>
                        </a:spcAft>
                        <a:buClr>
                          <a:srgbClr val="000000"/>
                        </a:buClr>
                        <a:buSzPts val="3500"/>
                        <a:buFont typeface="Arial"/>
                        <a:buNone/>
                      </a:pPr>
                      <a:r>
                        <a:rPr lang="zh-CN" sz="3500" u="none" strike="noStrike" cap="none"/>
                        <a:t>中药</a:t>
                      </a:r>
                      <a:endParaRPr sz="3500" u="none" strike="noStrike" cap="none"/>
                    </a:p>
                  </a:txBody>
                  <a:tcPr marL="91450" marR="91450" marT="45725" marB="45725">
                    <a:solidFill>
                      <a:srgbClr val="F0EBD7"/>
                    </a:solidFill>
                  </a:tcPr>
                </a:tc>
                <a:extLst>
                  <a:ext uri="{0D108BD9-81ED-4DB2-BD59-A6C34878D82A}">
                    <a16:rowId xmlns:a16="http://schemas.microsoft.com/office/drawing/2014/main" val="10000"/>
                  </a:ext>
                </a:extLst>
              </a:tr>
              <a:tr h="2992675">
                <a:tc>
                  <a:txBody>
                    <a:bodyPr/>
                    <a:lstStyle/>
                    <a:p>
                      <a:pPr marL="0" marR="0" lvl="0" indent="0" algn="l" rtl="0">
                        <a:lnSpc>
                          <a:spcPct val="100000"/>
                        </a:lnSpc>
                        <a:spcBef>
                          <a:spcPts val="0"/>
                        </a:spcBef>
                        <a:spcAft>
                          <a:spcPts val="0"/>
                        </a:spcAft>
                        <a:buClr>
                          <a:srgbClr val="000000"/>
                        </a:buClr>
                        <a:buSzPts val="3500"/>
                        <a:buFont typeface="Arial"/>
                        <a:buNone/>
                      </a:pPr>
                      <a:r>
                        <a:rPr lang="zh-CN" sz="3500" u="none" strike="noStrike" cap="none"/>
                        <a:t>脾虚湿热证</a:t>
                      </a:r>
                      <a:endParaRPr sz="3500" u="none" strike="noStrike" cap="none"/>
                    </a:p>
                    <a:p>
                      <a:pPr marL="0" marR="0" lvl="0" indent="0" algn="l" rtl="0">
                        <a:lnSpc>
                          <a:spcPct val="100000"/>
                        </a:lnSpc>
                        <a:spcBef>
                          <a:spcPts val="0"/>
                        </a:spcBef>
                        <a:spcAft>
                          <a:spcPts val="0"/>
                        </a:spcAft>
                        <a:buClr>
                          <a:srgbClr val="000000"/>
                        </a:buClr>
                        <a:buSzPts val="3500"/>
                        <a:buFont typeface="Arial"/>
                        <a:buNone/>
                      </a:pPr>
                      <a:endParaRPr sz="3500" u="none" strike="noStrike" cap="none"/>
                    </a:p>
                  </a:txBody>
                  <a:tcPr marL="91450" marR="91450" marT="45725" marB="45725">
                    <a:solidFill>
                      <a:srgbClr val="F0EBD7"/>
                    </a:solidFill>
                  </a:tcPr>
                </a:tc>
                <a:tc>
                  <a:txBody>
                    <a:bodyPr/>
                    <a:lstStyle/>
                    <a:p>
                      <a:pPr marL="0" marR="0" lvl="0" indent="0" algn="l" rtl="0">
                        <a:lnSpc>
                          <a:spcPct val="100000"/>
                        </a:lnSpc>
                        <a:spcBef>
                          <a:spcPts val="0"/>
                        </a:spcBef>
                        <a:spcAft>
                          <a:spcPts val="0"/>
                        </a:spcAft>
                        <a:buClr>
                          <a:srgbClr val="000000"/>
                        </a:buClr>
                        <a:buSzPts val="3500"/>
                        <a:buFont typeface="Arial"/>
                        <a:buNone/>
                      </a:pPr>
                      <a:r>
                        <a:rPr lang="zh-CN" sz="3500" u="none" strike="noStrike" cap="none"/>
                        <a:t>关节肿痛缠绵难愈，局部硬结；身重烦热，脘腹胀满，大便黏滞不爽或溏稀。</a:t>
                      </a:r>
                      <a:endParaRPr sz="3500" u="none" strike="noStrike" cap="none"/>
                    </a:p>
                    <a:p>
                      <a:pPr marL="0" marR="0" lvl="0" indent="0" algn="l" rtl="0">
                        <a:lnSpc>
                          <a:spcPct val="100000"/>
                        </a:lnSpc>
                        <a:spcBef>
                          <a:spcPts val="0"/>
                        </a:spcBef>
                        <a:spcAft>
                          <a:spcPts val="0"/>
                        </a:spcAft>
                        <a:buClr>
                          <a:srgbClr val="000000"/>
                        </a:buClr>
                        <a:buSzPts val="3500"/>
                        <a:buFont typeface="Arial"/>
                        <a:buNone/>
                      </a:pPr>
                      <a:r>
                        <a:rPr lang="zh-CN" sz="3500" u="none" strike="noStrike" cap="none"/>
                        <a:t>舌淡胖，或有齿痕，苔白腻或黄腻，脉细滑。</a:t>
                      </a:r>
                      <a:endParaRPr sz="3500" u="none" strike="noStrike" cap="none"/>
                    </a:p>
                  </a:txBody>
                  <a:tcPr marL="91450" marR="91450" marT="45725" marB="45725">
                    <a:solidFill>
                      <a:srgbClr val="F0EBD7"/>
                    </a:solidFill>
                  </a:tcPr>
                </a:tc>
                <a:tc>
                  <a:txBody>
                    <a:bodyPr/>
                    <a:lstStyle/>
                    <a:p>
                      <a:pPr marL="0" marR="0" lvl="0" indent="0" algn="l" rtl="0">
                        <a:lnSpc>
                          <a:spcPct val="100000"/>
                        </a:lnSpc>
                        <a:spcBef>
                          <a:spcPts val="0"/>
                        </a:spcBef>
                        <a:spcAft>
                          <a:spcPts val="0"/>
                        </a:spcAft>
                        <a:buClr>
                          <a:srgbClr val="000000"/>
                        </a:buClr>
                        <a:buSzPts val="3500"/>
                        <a:buFont typeface="Arial"/>
                        <a:buNone/>
                      </a:pPr>
                      <a:r>
                        <a:rPr lang="zh-CN" sz="3500" u="none" strike="noStrike" cap="none"/>
                        <a:t>益气健脾，</a:t>
                      </a:r>
                      <a:endParaRPr sz="3500" u="none" strike="noStrike" cap="none"/>
                    </a:p>
                    <a:p>
                      <a:pPr marL="0" marR="0" lvl="0" indent="0" algn="l" rtl="0">
                        <a:lnSpc>
                          <a:spcPct val="100000"/>
                        </a:lnSpc>
                        <a:spcBef>
                          <a:spcPts val="0"/>
                        </a:spcBef>
                        <a:spcAft>
                          <a:spcPts val="0"/>
                        </a:spcAft>
                        <a:buClr>
                          <a:srgbClr val="000000"/>
                        </a:buClr>
                        <a:buSzPts val="3500"/>
                        <a:buFont typeface="Arial"/>
                        <a:buNone/>
                      </a:pPr>
                      <a:r>
                        <a:rPr lang="zh-CN" sz="3500" u="none" strike="noStrike" cap="none"/>
                        <a:t>清热利湿</a:t>
                      </a:r>
                      <a:endParaRPr sz="3500" u="none" strike="noStrike" cap="none"/>
                    </a:p>
                  </a:txBody>
                  <a:tcPr marL="91450" marR="91450" marT="45725" marB="45725">
                    <a:solidFill>
                      <a:srgbClr val="F0EBD7"/>
                    </a:solidFill>
                  </a:tcPr>
                </a:tc>
                <a:tc>
                  <a:txBody>
                    <a:bodyPr/>
                    <a:lstStyle/>
                    <a:p>
                      <a:pPr marL="0" marR="0" lvl="0" indent="0" algn="l" rtl="0">
                        <a:lnSpc>
                          <a:spcPct val="100000"/>
                        </a:lnSpc>
                        <a:spcBef>
                          <a:spcPts val="0"/>
                        </a:spcBef>
                        <a:spcAft>
                          <a:spcPts val="0"/>
                        </a:spcAft>
                        <a:buClr>
                          <a:srgbClr val="000000"/>
                        </a:buClr>
                        <a:buSzPts val="3500"/>
                        <a:buFont typeface="Arial"/>
                        <a:buNone/>
                      </a:pPr>
                      <a:r>
                        <a:rPr lang="zh-CN" sz="3500" u="none" strike="noStrike" cap="none"/>
                        <a:t>防己黄芪汤《金匮要略》</a:t>
                      </a:r>
                      <a:endParaRPr sz="3500" u="none" strike="noStrike" cap="none"/>
                    </a:p>
                  </a:txBody>
                  <a:tcPr marL="91450" marR="91450" marT="45725" marB="45725">
                    <a:solidFill>
                      <a:srgbClr val="F0EBD7"/>
                    </a:solidFill>
                  </a:tcPr>
                </a:tc>
                <a:tc>
                  <a:txBody>
                    <a:bodyPr/>
                    <a:lstStyle/>
                    <a:p>
                      <a:pPr marL="0" marR="0" lvl="0" indent="0" algn="l" rtl="0">
                        <a:lnSpc>
                          <a:spcPct val="100000"/>
                        </a:lnSpc>
                        <a:spcBef>
                          <a:spcPts val="0"/>
                        </a:spcBef>
                        <a:spcAft>
                          <a:spcPts val="0"/>
                        </a:spcAft>
                        <a:buClr>
                          <a:srgbClr val="000000"/>
                        </a:buClr>
                        <a:buSzPts val="3500"/>
                        <a:buFont typeface="Arial"/>
                        <a:buNone/>
                      </a:pPr>
                      <a:r>
                        <a:rPr lang="zh-CN" sz="3500" u="none" strike="noStrike" cap="none"/>
                        <a:t>防己、黄芪、白术、苍术、黄柏、牛膝、茯苓、茵陈、陈皮、太子参、山药、莲子、薏苡仁、泽泻、车前子、丝瓜络</a:t>
                      </a:r>
                      <a:endParaRPr sz="3500" u="none" strike="noStrike" cap="none"/>
                    </a:p>
                  </a:txBody>
                  <a:tcPr marL="91450" marR="91450" marT="45725" marB="45725">
                    <a:solidFill>
                      <a:srgbClr val="F0EBD7"/>
                    </a:solidFill>
                  </a:tcPr>
                </a:tc>
                <a:extLst>
                  <a:ext uri="{0D108BD9-81ED-4DB2-BD59-A6C34878D82A}">
                    <a16:rowId xmlns:a16="http://schemas.microsoft.com/office/drawing/2014/main" val="10001"/>
                  </a:ext>
                </a:extLst>
              </a:tr>
              <a:tr h="2992675">
                <a:tc>
                  <a:txBody>
                    <a:bodyPr/>
                    <a:lstStyle/>
                    <a:p>
                      <a:pPr marL="0" marR="0" lvl="0" indent="0" algn="l" rtl="0">
                        <a:lnSpc>
                          <a:spcPct val="100000"/>
                        </a:lnSpc>
                        <a:spcBef>
                          <a:spcPts val="0"/>
                        </a:spcBef>
                        <a:spcAft>
                          <a:spcPts val="0"/>
                        </a:spcAft>
                        <a:buClr>
                          <a:srgbClr val="000000"/>
                        </a:buClr>
                        <a:buSzPts val="3500"/>
                        <a:buFont typeface="Arial"/>
                        <a:buNone/>
                      </a:pPr>
                      <a:r>
                        <a:rPr lang="zh-CN" sz="3500" u="none" strike="noStrike" cap="none"/>
                        <a:t>脾肾亏虚证</a:t>
                      </a:r>
                      <a:endParaRPr sz="3500" u="none" strike="noStrike" cap="none"/>
                    </a:p>
                  </a:txBody>
                  <a:tcPr marL="91450" marR="91450" marT="45725" marB="45725">
                    <a:solidFill>
                      <a:srgbClr val="F0EBD7"/>
                    </a:solidFill>
                  </a:tcPr>
                </a:tc>
                <a:tc>
                  <a:txBody>
                    <a:bodyPr/>
                    <a:lstStyle/>
                    <a:p>
                      <a:pPr marL="0" marR="0" lvl="0" indent="0" algn="l" rtl="0">
                        <a:lnSpc>
                          <a:spcPct val="100000"/>
                        </a:lnSpc>
                        <a:spcBef>
                          <a:spcPts val="0"/>
                        </a:spcBef>
                        <a:spcAft>
                          <a:spcPts val="0"/>
                        </a:spcAft>
                        <a:buClr>
                          <a:srgbClr val="000000"/>
                        </a:buClr>
                        <a:buSzPts val="3500"/>
                        <a:buFont typeface="Arial"/>
                        <a:buNone/>
                      </a:pPr>
                      <a:r>
                        <a:rPr lang="zh-CN" sz="3500" u="none" strike="noStrike" cap="none"/>
                        <a:t>关节酸痛反复发作，关节屈伸不利，僵硬或畸形；神疲乏力，腰膝酸软，肢体困重</a:t>
                      </a:r>
                      <a:r>
                        <a:rPr lang="zh-CN" sz="3500"/>
                        <a:t>，周身浮肿</a:t>
                      </a:r>
                      <a:r>
                        <a:rPr lang="zh-CN" sz="3500" u="none" strike="noStrike" cap="none"/>
                        <a:t>。</a:t>
                      </a:r>
                      <a:endParaRPr sz="3500" u="none" strike="noStrike" cap="none"/>
                    </a:p>
                    <a:p>
                      <a:pPr marL="0" marR="0" lvl="0" indent="0" algn="l" rtl="0">
                        <a:lnSpc>
                          <a:spcPct val="100000"/>
                        </a:lnSpc>
                        <a:spcBef>
                          <a:spcPts val="0"/>
                        </a:spcBef>
                        <a:spcAft>
                          <a:spcPts val="0"/>
                        </a:spcAft>
                        <a:buClr>
                          <a:srgbClr val="000000"/>
                        </a:buClr>
                        <a:buSzPts val="3500"/>
                        <a:buFont typeface="Arial"/>
                        <a:buNone/>
                      </a:pPr>
                      <a:r>
                        <a:rPr lang="zh-CN" sz="3500" u="none" strike="noStrike" cap="none"/>
                        <a:t>舌质</a:t>
                      </a:r>
                      <a:r>
                        <a:rPr lang="zh-CN" sz="3500"/>
                        <a:t>淡</a:t>
                      </a:r>
                      <a:r>
                        <a:rPr lang="zh-CN" sz="3500" u="none" strike="noStrike" cap="none"/>
                        <a:t>，苔白，脉沉</a:t>
                      </a:r>
                      <a:r>
                        <a:rPr lang="zh-CN" sz="3500"/>
                        <a:t>缓或沉细</a:t>
                      </a:r>
                      <a:r>
                        <a:rPr lang="zh-CN" sz="3500" u="none" strike="noStrike" cap="none"/>
                        <a:t>。</a:t>
                      </a:r>
                      <a:endParaRPr sz="3500" u="none" strike="noStrike" cap="none"/>
                    </a:p>
                  </a:txBody>
                  <a:tcPr marL="91450" marR="91450" marT="45725" marB="45725">
                    <a:solidFill>
                      <a:srgbClr val="F0EBD7"/>
                    </a:solidFill>
                  </a:tcPr>
                </a:tc>
                <a:tc>
                  <a:txBody>
                    <a:bodyPr/>
                    <a:lstStyle/>
                    <a:p>
                      <a:pPr marL="0" marR="0" lvl="0" indent="0" algn="l" rtl="0">
                        <a:lnSpc>
                          <a:spcPct val="100000"/>
                        </a:lnSpc>
                        <a:spcBef>
                          <a:spcPts val="0"/>
                        </a:spcBef>
                        <a:spcAft>
                          <a:spcPts val="0"/>
                        </a:spcAft>
                        <a:buClr>
                          <a:srgbClr val="000000"/>
                        </a:buClr>
                        <a:buSzPts val="3500"/>
                        <a:buFont typeface="Arial"/>
                        <a:buNone/>
                      </a:pPr>
                      <a:r>
                        <a:rPr lang="zh-CN" sz="3500" u="none" strike="noStrike" cap="none"/>
                        <a:t>健脾益肾，</a:t>
                      </a:r>
                      <a:endParaRPr sz="3500" u="none" strike="noStrike" cap="none"/>
                    </a:p>
                    <a:p>
                      <a:pPr marL="0" marR="0" lvl="0" indent="0" algn="l" rtl="0">
                        <a:lnSpc>
                          <a:spcPct val="100000"/>
                        </a:lnSpc>
                        <a:spcBef>
                          <a:spcPts val="0"/>
                        </a:spcBef>
                        <a:spcAft>
                          <a:spcPts val="0"/>
                        </a:spcAft>
                        <a:buClr>
                          <a:srgbClr val="000000"/>
                        </a:buClr>
                        <a:buSzPts val="3500"/>
                        <a:buFont typeface="Arial"/>
                        <a:buNone/>
                      </a:pPr>
                      <a:r>
                        <a:rPr lang="zh-CN" sz="3500" u="none" strike="noStrike" cap="none"/>
                        <a:t>燥湿化浊</a:t>
                      </a:r>
                      <a:endParaRPr sz="3500" u="none" strike="noStrike" cap="none"/>
                    </a:p>
                  </a:txBody>
                  <a:tcPr marL="91450" marR="91450" marT="45725" marB="45725">
                    <a:solidFill>
                      <a:srgbClr val="F0EBD7"/>
                    </a:solidFill>
                  </a:tcPr>
                </a:tc>
                <a:tc>
                  <a:txBody>
                    <a:bodyPr/>
                    <a:lstStyle/>
                    <a:p>
                      <a:pPr marL="0" marR="0" lvl="0" indent="0" algn="l" rtl="0">
                        <a:lnSpc>
                          <a:spcPct val="100000"/>
                        </a:lnSpc>
                        <a:spcBef>
                          <a:spcPts val="0"/>
                        </a:spcBef>
                        <a:spcAft>
                          <a:spcPts val="0"/>
                        </a:spcAft>
                        <a:buClr>
                          <a:srgbClr val="000000"/>
                        </a:buClr>
                        <a:buSzPts val="3500"/>
                        <a:buFont typeface="Arial"/>
                        <a:buNone/>
                      </a:pPr>
                      <a:r>
                        <a:rPr lang="zh-CN" sz="3500"/>
                        <a:t>济生</a:t>
                      </a:r>
                      <a:r>
                        <a:rPr lang="zh-CN" sz="3500" u="none" strike="noStrike" cap="none"/>
                        <a:t>肾气丸</a:t>
                      </a:r>
                      <a:endParaRPr sz="3500" u="none" strike="noStrike" cap="none"/>
                    </a:p>
                    <a:p>
                      <a:pPr marL="0" marR="0" lvl="0" indent="0" algn="l" rtl="0">
                        <a:lnSpc>
                          <a:spcPct val="100000"/>
                        </a:lnSpc>
                        <a:spcBef>
                          <a:spcPts val="0"/>
                        </a:spcBef>
                        <a:spcAft>
                          <a:spcPts val="0"/>
                        </a:spcAft>
                        <a:buClr>
                          <a:srgbClr val="000000"/>
                        </a:buClr>
                        <a:buSzPts val="3500"/>
                        <a:buFont typeface="Arial"/>
                        <a:buNone/>
                      </a:pPr>
                      <a:r>
                        <a:rPr lang="zh-CN" sz="3500" u="none" strike="noStrike" cap="none"/>
                        <a:t> 《</a:t>
                      </a:r>
                      <a:r>
                        <a:rPr lang="zh-CN" sz="3500"/>
                        <a:t>济生方</a:t>
                      </a:r>
                      <a:r>
                        <a:rPr lang="zh-CN" sz="3500" u="none" strike="noStrike" cap="none"/>
                        <a:t>》</a:t>
                      </a:r>
                      <a:r>
                        <a:rPr lang="zh-CN" sz="3500"/>
                        <a:t>合参苓白术散《太平惠民和剂局方》</a:t>
                      </a:r>
                      <a:endParaRPr sz="3500" u="none" strike="noStrike" cap="none"/>
                    </a:p>
                  </a:txBody>
                  <a:tcPr marL="91450" marR="91450" marT="45725" marB="45725">
                    <a:solidFill>
                      <a:srgbClr val="F0EBD7"/>
                    </a:solidFill>
                  </a:tcPr>
                </a:tc>
                <a:tc>
                  <a:txBody>
                    <a:bodyPr/>
                    <a:lstStyle/>
                    <a:p>
                      <a:pPr marL="0" marR="0" lvl="0" indent="0" algn="l" rtl="0">
                        <a:lnSpc>
                          <a:spcPct val="100000"/>
                        </a:lnSpc>
                        <a:spcBef>
                          <a:spcPts val="0"/>
                        </a:spcBef>
                        <a:spcAft>
                          <a:spcPts val="0"/>
                        </a:spcAft>
                        <a:buClr>
                          <a:srgbClr val="000000"/>
                        </a:buClr>
                        <a:buSzPts val="3500"/>
                        <a:buFont typeface="Arial"/>
                        <a:buNone/>
                      </a:pPr>
                      <a:r>
                        <a:rPr lang="zh-CN" sz="3500" u="none" strike="noStrike" cap="none"/>
                        <a:t>熟地黄、山茱萸、</a:t>
                      </a:r>
                      <a:r>
                        <a:rPr lang="zh-CN" sz="3500"/>
                        <a:t>山药、</a:t>
                      </a:r>
                      <a:r>
                        <a:rPr lang="zh-CN" sz="3500" u="none" strike="noStrike" cap="none"/>
                        <a:t>泽泻、</a:t>
                      </a:r>
                      <a:r>
                        <a:rPr lang="zh-CN" sz="3500"/>
                        <a:t>牡</a:t>
                      </a:r>
                      <a:r>
                        <a:rPr lang="zh-CN" sz="3500" u="none" strike="noStrike" cap="none"/>
                        <a:t>丹皮、</a:t>
                      </a:r>
                      <a:r>
                        <a:rPr lang="zh-CN" sz="3500"/>
                        <a:t>茯苓、</a:t>
                      </a:r>
                      <a:r>
                        <a:rPr lang="zh-CN" sz="3500" u="none" strike="noStrike" cap="none"/>
                        <a:t>陈皮、肉桂、桑寄生、续断、杜仲</a:t>
                      </a:r>
                      <a:r>
                        <a:rPr lang="zh-CN" sz="3500"/>
                        <a:t>、黄芪、党参、白术、茯苓、车前子、独活</a:t>
                      </a:r>
                      <a:endParaRPr sz="3500" u="none" strike="noStrike" cap="none"/>
                    </a:p>
                  </a:txBody>
                  <a:tcPr marL="91450" marR="91450" marT="45725" marB="45725">
                    <a:solidFill>
                      <a:srgbClr val="F0EBD7"/>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pic>
        <p:nvPicPr>
          <p:cNvPr id="315" name="Google Shape;315;p19"/>
          <p:cNvPicPr preferRelativeResize="0"/>
          <p:nvPr/>
        </p:nvPicPr>
        <p:blipFill rotWithShape="1">
          <a:blip r:embed="rId3">
            <a:alphaModFix/>
          </a:blip>
          <a:srcRect/>
          <a:stretch/>
        </p:blipFill>
        <p:spPr>
          <a:xfrm>
            <a:off x="0" y="0"/>
            <a:ext cx="18288000" cy="10287000"/>
          </a:xfrm>
          <a:prstGeom prst="rect">
            <a:avLst/>
          </a:prstGeom>
          <a:noFill/>
          <a:ln>
            <a:noFill/>
          </a:ln>
        </p:spPr>
      </p:pic>
      <p:sp>
        <p:nvSpPr>
          <p:cNvPr id="316" name="Google Shape;316;p19"/>
          <p:cNvSpPr txBox="1"/>
          <p:nvPr/>
        </p:nvSpPr>
        <p:spPr>
          <a:xfrm>
            <a:off x="3186900" y="393325"/>
            <a:ext cx="11914200" cy="1723800"/>
          </a:xfrm>
          <a:prstGeom prst="rect">
            <a:avLst/>
          </a:prstGeom>
          <a:noFill/>
          <a:ln>
            <a:noFill/>
          </a:ln>
        </p:spPr>
        <p:txBody>
          <a:bodyPr spcFirstLastPara="1" wrap="square" lIns="0" tIns="0" rIns="0" bIns="0" anchor="t" anchorCtr="0">
            <a:spAutoFit/>
          </a:bodyPr>
          <a:lstStyle/>
          <a:p>
            <a:pPr marL="0" marR="0" lvl="0" indent="0" algn="ctr" rtl="0">
              <a:lnSpc>
                <a:spcPct val="140005"/>
              </a:lnSpc>
              <a:spcBef>
                <a:spcPts val="0"/>
              </a:spcBef>
              <a:spcAft>
                <a:spcPts val="0"/>
              </a:spcAft>
              <a:buClr>
                <a:srgbClr val="000000"/>
              </a:buClr>
              <a:buSzPts val="6999"/>
              <a:buFont typeface="Arial"/>
              <a:buNone/>
            </a:pPr>
            <a:r>
              <a:rPr lang="zh-CN" sz="6999" b="1">
                <a:solidFill>
                  <a:srgbClr val="373236"/>
                </a:solidFill>
                <a:latin typeface="Exo 2"/>
                <a:ea typeface="Exo 2"/>
                <a:cs typeface="Exo 2"/>
                <a:sym typeface="Exo 2"/>
              </a:rPr>
              <a:t>中医辨病与辨证</a:t>
            </a:r>
            <a:endParaRPr sz="6999" b="1">
              <a:solidFill>
                <a:srgbClr val="373236"/>
              </a:solidFill>
              <a:latin typeface="Exo 2"/>
              <a:ea typeface="Exo 2"/>
              <a:cs typeface="Exo 2"/>
              <a:sym typeface="Exo 2"/>
            </a:endParaRPr>
          </a:p>
          <a:p>
            <a:pPr marL="0" marR="0" lvl="0" indent="0" algn="ctr" rtl="0">
              <a:lnSpc>
                <a:spcPct val="140005"/>
              </a:lnSpc>
              <a:spcBef>
                <a:spcPts val="0"/>
              </a:spcBef>
              <a:spcAft>
                <a:spcPts val="0"/>
              </a:spcAft>
              <a:buClr>
                <a:srgbClr val="000000"/>
              </a:buClr>
              <a:buSzPts val="6999"/>
              <a:buFont typeface="Arial"/>
              <a:buNone/>
            </a:pPr>
            <a:endParaRPr sz="1400" b="0" i="0" u="none" strike="noStrike" cap="none">
              <a:solidFill>
                <a:srgbClr val="000000"/>
              </a:solidFill>
              <a:latin typeface="Arial"/>
              <a:ea typeface="Arial"/>
              <a:cs typeface="Arial"/>
              <a:sym typeface="Arial"/>
            </a:endParaRPr>
          </a:p>
        </p:txBody>
      </p:sp>
      <p:grpSp>
        <p:nvGrpSpPr>
          <p:cNvPr id="317" name="Google Shape;317;p19"/>
          <p:cNvGrpSpPr/>
          <p:nvPr/>
        </p:nvGrpSpPr>
        <p:grpSpPr>
          <a:xfrm>
            <a:off x="294041" y="2879516"/>
            <a:ext cx="17795861" cy="4561457"/>
            <a:chOff x="435858" y="3838034"/>
            <a:chExt cx="17795861" cy="4561457"/>
          </a:xfrm>
        </p:grpSpPr>
        <p:sp>
          <p:nvSpPr>
            <p:cNvPr id="318" name="Google Shape;318;p19"/>
            <p:cNvSpPr/>
            <p:nvPr/>
          </p:nvSpPr>
          <p:spPr>
            <a:xfrm>
              <a:off x="435858" y="6208140"/>
              <a:ext cx="16942105" cy="683179"/>
            </a:xfrm>
            <a:custGeom>
              <a:avLst/>
              <a:gdLst/>
              <a:ahLst/>
              <a:cxnLst/>
              <a:rect l="l" t="t" r="r" b="b"/>
              <a:pathLst>
                <a:path w="4340904" h="75302" extrusionOk="0">
                  <a:moveTo>
                    <a:pt x="0" y="0"/>
                  </a:moveTo>
                  <a:lnTo>
                    <a:pt x="4340904" y="0"/>
                  </a:lnTo>
                  <a:lnTo>
                    <a:pt x="4340904" y="75302"/>
                  </a:lnTo>
                  <a:lnTo>
                    <a:pt x="0" y="75302"/>
                  </a:lnTo>
                  <a:close/>
                </a:path>
              </a:pathLst>
            </a:custGeom>
            <a:solidFill>
              <a:srgbClr val="D8CDD8"/>
            </a:solidFill>
            <a:ln>
              <a:noFill/>
            </a:ln>
          </p:spPr>
        </p:sp>
        <p:grpSp>
          <p:nvGrpSpPr>
            <p:cNvPr id="319" name="Google Shape;319;p19"/>
            <p:cNvGrpSpPr/>
            <p:nvPr/>
          </p:nvGrpSpPr>
          <p:grpSpPr>
            <a:xfrm>
              <a:off x="1739194" y="5933257"/>
              <a:ext cx="574105" cy="996515"/>
              <a:chOff x="-51656" y="0"/>
              <a:chExt cx="526373" cy="913662"/>
            </a:xfrm>
          </p:grpSpPr>
          <p:sp>
            <p:nvSpPr>
              <p:cNvPr id="320" name="Google Shape;320;p19"/>
              <p:cNvSpPr/>
              <p:nvPr/>
            </p:nvSpPr>
            <p:spPr>
              <a:xfrm>
                <a:off x="0" y="0"/>
                <a:ext cx="474717" cy="810524"/>
              </a:xfrm>
              <a:custGeom>
                <a:avLst/>
                <a:gdLst/>
                <a:ahLst/>
                <a:cxnLst/>
                <a:rect l="l" t="t" r="r" b="b"/>
                <a:pathLst>
                  <a:path w="474717" h="810524" extrusionOk="0">
                    <a:moveTo>
                      <a:pt x="0" y="0"/>
                    </a:moveTo>
                    <a:lnTo>
                      <a:pt x="474717" y="0"/>
                    </a:lnTo>
                    <a:lnTo>
                      <a:pt x="474717" y="810524"/>
                    </a:lnTo>
                    <a:lnTo>
                      <a:pt x="0" y="810524"/>
                    </a:lnTo>
                    <a:close/>
                  </a:path>
                </a:pathLst>
              </a:custGeom>
              <a:solidFill>
                <a:srgbClr val="000000">
                  <a:alpha val="0"/>
                </a:srgbClr>
              </a:solidFill>
              <a:ln>
                <a:noFill/>
              </a:ln>
            </p:spPr>
          </p:sp>
          <p:sp>
            <p:nvSpPr>
              <p:cNvPr id="321" name="Google Shape;321;p19"/>
              <p:cNvSpPr txBox="1"/>
              <p:nvPr/>
            </p:nvSpPr>
            <p:spPr>
              <a:xfrm>
                <a:off x="-51656" y="17413"/>
                <a:ext cx="474717" cy="896249"/>
              </a:xfrm>
              <a:prstGeom prst="rect">
                <a:avLst/>
              </a:prstGeom>
              <a:noFill/>
              <a:ln>
                <a:noFill/>
              </a:ln>
            </p:spPr>
            <p:txBody>
              <a:bodyPr spcFirstLastPara="1" wrap="square" lIns="0" tIns="0" rIns="0" bIns="0" anchor="ctr" anchorCtr="0">
                <a:noAutofit/>
              </a:bodyPr>
              <a:lstStyle/>
              <a:p>
                <a:pPr marL="0" marR="0" lvl="0" indent="0" algn="ctr" rtl="0">
                  <a:lnSpc>
                    <a:spcPct val="139977"/>
                  </a:lnSpc>
                  <a:spcBef>
                    <a:spcPts val="0"/>
                  </a:spcBef>
                  <a:spcAft>
                    <a:spcPts val="0"/>
                  </a:spcAft>
                  <a:buClr>
                    <a:srgbClr val="000000"/>
                  </a:buClr>
                  <a:buSzPts val="4500"/>
                  <a:buFont typeface="Arial"/>
                  <a:buNone/>
                </a:pPr>
                <a:r>
                  <a:rPr lang="zh-CN" sz="4500" b="1" i="0" u="none" strike="noStrike" cap="none">
                    <a:solidFill>
                      <a:schemeClr val="accent1"/>
                    </a:solidFill>
                    <a:latin typeface="Cormorant Garamond SemiBold"/>
                    <a:ea typeface="Cormorant Garamond SemiBold"/>
                    <a:cs typeface="Cormorant Garamond SemiBold"/>
                    <a:sym typeface="Cormorant Garamond SemiBold"/>
                  </a:rPr>
                  <a:t>1</a:t>
                </a:r>
                <a:endParaRPr sz="1400" b="0" i="0" u="none" strike="noStrike" cap="none">
                  <a:solidFill>
                    <a:schemeClr val="accent1"/>
                  </a:solidFill>
                  <a:latin typeface="Arial"/>
                  <a:ea typeface="Arial"/>
                  <a:cs typeface="Arial"/>
                  <a:sym typeface="Arial"/>
                </a:endParaRPr>
              </a:p>
            </p:txBody>
          </p:sp>
        </p:grpSp>
        <p:grpSp>
          <p:nvGrpSpPr>
            <p:cNvPr id="322" name="Google Shape;322;p19"/>
            <p:cNvGrpSpPr/>
            <p:nvPr/>
          </p:nvGrpSpPr>
          <p:grpSpPr>
            <a:xfrm>
              <a:off x="5054452" y="5933256"/>
              <a:ext cx="1518824" cy="996516"/>
              <a:chOff x="0" y="0"/>
              <a:chExt cx="1392544" cy="913663"/>
            </a:xfrm>
          </p:grpSpPr>
          <p:sp>
            <p:nvSpPr>
              <p:cNvPr id="323" name="Google Shape;323;p19"/>
              <p:cNvSpPr/>
              <p:nvPr/>
            </p:nvSpPr>
            <p:spPr>
              <a:xfrm>
                <a:off x="0" y="0"/>
                <a:ext cx="494780" cy="810524"/>
              </a:xfrm>
              <a:custGeom>
                <a:avLst/>
                <a:gdLst/>
                <a:ahLst/>
                <a:cxnLst/>
                <a:rect l="l" t="t" r="r" b="b"/>
                <a:pathLst>
                  <a:path w="494780" h="810524" extrusionOk="0">
                    <a:moveTo>
                      <a:pt x="0" y="0"/>
                    </a:moveTo>
                    <a:lnTo>
                      <a:pt x="494780" y="0"/>
                    </a:lnTo>
                    <a:lnTo>
                      <a:pt x="494780" y="810524"/>
                    </a:lnTo>
                    <a:lnTo>
                      <a:pt x="0" y="810524"/>
                    </a:lnTo>
                    <a:close/>
                  </a:path>
                </a:pathLst>
              </a:custGeom>
              <a:solidFill>
                <a:srgbClr val="000000">
                  <a:alpha val="0"/>
                </a:srgbClr>
              </a:solidFill>
              <a:ln>
                <a:noFill/>
              </a:ln>
            </p:spPr>
          </p:sp>
          <p:sp>
            <p:nvSpPr>
              <p:cNvPr id="324" name="Google Shape;324;p19"/>
              <p:cNvSpPr txBox="1"/>
              <p:nvPr/>
            </p:nvSpPr>
            <p:spPr>
              <a:xfrm>
                <a:off x="897764" y="17414"/>
                <a:ext cx="494780" cy="896249"/>
              </a:xfrm>
              <a:prstGeom prst="rect">
                <a:avLst/>
              </a:prstGeom>
              <a:noFill/>
              <a:ln>
                <a:noFill/>
              </a:ln>
            </p:spPr>
            <p:txBody>
              <a:bodyPr spcFirstLastPara="1" wrap="square" lIns="0" tIns="0" rIns="0" bIns="0" anchor="ctr" anchorCtr="0">
                <a:noAutofit/>
              </a:bodyPr>
              <a:lstStyle/>
              <a:p>
                <a:pPr marL="0" marR="0" lvl="0" indent="0" algn="ctr" rtl="0">
                  <a:lnSpc>
                    <a:spcPct val="139977"/>
                  </a:lnSpc>
                  <a:spcBef>
                    <a:spcPts val="0"/>
                  </a:spcBef>
                  <a:spcAft>
                    <a:spcPts val="0"/>
                  </a:spcAft>
                  <a:buClr>
                    <a:srgbClr val="000000"/>
                  </a:buClr>
                  <a:buSzPts val="4500"/>
                  <a:buFont typeface="Arial"/>
                  <a:buNone/>
                </a:pPr>
                <a:r>
                  <a:rPr lang="zh-CN" sz="4500" b="1" i="0" u="none" strike="noStrike" cap="none">
                    <a:solidFill>
                      <a:schemeClr val="accent1"/>
                    </a:solidFill>
                    <a:latin typeface="Cormorant Garamond Medium"/>
                    <a:ea typeface="Cormorant Garamond Medium"/>
                    <a:cs typeface="Cormorant Garamond Medium"/>
                    <a:sym typeface="Cormorant Garamond Medium"/>
                  </a:rPr>
                  <a:t>2</a:t>
                </a:r>
                <a:endParaRPr sz="1400" b="0" i="0" u="none" strike="noStrike" cap="none">
                  <a:solidFill>
                    <a:schemeClr val="accent1"/>
                  </a:solidFill>
                  <a:latin typeface="Arial"/>
                  <a:ea typeface="Arial"/>
                  <a:cs typeface="Arial"/>
                  <a:sym typeface="Arial"/>
                </a:endParaRPr>
              </a:p>
            </p:txBody>
          </p:sp>
        </p:grpSp>
        <p:grpSp>
          <p:nvGrpSpPr>
            <p:cNvPr id="325" name="Google Shape;325;p19"/>
            <p:cNvGrpSpPr/>
            <p:nvPr/>
          </p:nvGrpSpPr>
          <p:grpSpPr>
            <a:xfrm>
              <a:off x="10203731" y="5905500"/>
              <a:ext cx="550589" cy="977523"/>
              <a:chOff x="0" y="-85725"/>
              <a:chExt cx="504812" cy="896249"/>
            </a:xfrm>
          </p:grpSpPr>
          <p:sp>
            <p:nvSpPr>
              <p:cNvPr id="326" name="Google Shape;326;p19"/>
              <p:cNvSpPr/>
              <p:nvPr/>
            </p:nvSpPr>
            <p:spPr>
              <a:xfrm>
                <a:off x="0" y="0"/>
                <a:ext cx="504812" cy="810524"/>
              </a:xfrm>
              <a:custGeom>
                <a:avLst/>
                <a:gdLst/>
                <a:ahLst/>
                <a:cxnLst/>
                <a:rect l="l" t="t" r="r" b="b"/>
                <a:pathLst>
                  <a:path w="504812" h="810524" extrusionOk="0">
                    <a:moveTo>
                      <a:pt x="0" y="0"/>
                    </a:moveTo>
                    <a:lnTo>
                      <a:pt x="504812" y="0"/>
                    </a:lnTo>
                    <a:lnTo>
                      <a:pt x="504812" y="810524"/>
                    </a:lnTo>
                    <a:lnTo>
                      <a:pt x="0" y="810524"/>
                    </a:lnTo>
                    <a:close/>
                  </a:path>
                </a:pathLst>
              </a:custGeom>
              <a:solidFill>
                <a:srgbClr val="000000">
                  <a:alpha val="0"/>
                </a:srgbClr>
              </a:solidFill>
              <a:ln>
                <a:noFill/>
              </a:ln>
            </p:spPr>
          </p:sp>
          <p:sp>
            <p:nvSpPr>
              <p:cNvPr id="327" name="Google Shape;327;p19"/>
              <p:cNvSpPr txBox="1"/>
              <p:nvPr/>
            </p:nvSpPr>
            <p:spPr>
              <a:xfrm>
                <a:off x="0" y="-85725"/>
                <a:ext cx="504812" cy="896249"/>
              </a:xfrm>
              <a:prstGeom prst="rect">
                <a:avLst/>
              </a:prstGeom>
              <a:noFill/>
              <a:ln>
                <a:noFill/>
              </a:ln>
            </p:spPr>
            <p:txBody>
              <a:bodyPr spcFirstLastPara="1" wrap="square" lIns="0" tIns="0" rIns="0" bIns="0" anchor="ctr" anchorCtr="0">
                <a:noAutofit/>
              </a:bodyPr>
              <a:lstStyle/>
              <a:p>
                <a:pPr marL="0" marR="0" lvl="0" indent="0" algn="ctr" rtl="0">
                  <a:lnSpc>
                    <a:spcPct val="139977"/>
                  </a:lnSpc>
                  <a:spcBef>
                    <a:spcPts val="0"/>
                  </a:spcBef>
                  <a:spcAft>
                    <a:spcPts val="0"/>
                  </a:spcAft>
                  <a:buClr>
                    <a:srgbClr val="000000"/>
                  </a:buClr>
                  <a:buSzPts val="4500"/>
                  <a:buFont typeface="Arial"/>
                  <a:buNone/>
                </a:pPr>
                <a:r>
                  <a:rPr lang="zh-CN" sz="4500" b="1" i="0" u="none" strike="noStrike" cap="none">
                    <a:solidFill>
                      <a:schemeClr val="accent1"/>
                    </a:solidFill>
                    <a:latin typeface="Cormorant Garamond Medium"/>
                    <a:ea typeface="Cormorant Garamond Medium"/>
                    <a:cs typeface="Cormorant Garamond Medium"/>
                    <a:sym typeface="Cormorant Garamond Medium"/>
                  </a:rPr>
                  <a:t>3</a:t>
                </a:r>
                <a:endParaRPr sz="1400" b="0" i="0" u="none" strike="noStrike" cap="none">
                  <a:solidFill>
                    <a:schemeClr val="accent1"/>
                  </a:solidFill>
                  <a:latin typeface="Arial"/>
                  <a:ea typeface="Arial"/>
                  <a:cs typeface="Arial"/>
                  <a:sym typeface="Arial"/>
                </a:endParaRPr>
              </a:p>
            </p:txBody>
          </p:sp>
        </p:grpSp>
        <p:grpSp>
          <p:nvGrpSpPr>
            <p:cNvPr id="328" name="Google Shape;328;p19"/>
            <p:cNvGrpSpPr/>
            <p:nvPr/>
          </p:nvGrpSpPr>
          <p:grpSpPr>
            <a:xfrm>
              <a:off x="14045976" y="5933257"/>
              <a:ext cx="605296" cy="977523"/>
              <a:chOff x="0" y="-85725"/>
              <a:chExt cx="554970" cy="896249"/>
            </a:xfrm>
          </p:grpSpPr>
          <p:sp>
            <p:nvSpPr>
              <p:cNvPr id="329" name="Google Shape;329;p19"/>
              <p:cNvSpPr/>
              <p:nvPr/>
            </p:nvSpPr>
            <p:spPr>
              <a:xfrm>
                <a:off x="0" y="0"/>
                <a:ext cx="554970" cy="810524"/>
              </a:xfrm>
              <a:custGeom>
                <a:avLst/>
                <a:gdLst/>
                <a:ahLst/>
                <a:cxnLst/>
                <a:rect l="l" t="t" r="r" b="b"/>
                <a:pathLst>
                  <a:path w="554970" h="810524" extrusionOk="0">
                    <a:moveTo>
                      <a:pt x="0" y="0"/>
                    </a:moveTo>
                    <a:lnTo>
                      <a:pt x="554970" y="0"/>
                    </a:lnTo>
                    <a:lnTo>
                      <a:pt x="554970" y="810524"/>
                    </a:lnTo>
                    <a:lnTo>
                      <a:pt x="0" y="810524"/>
                    </a:lnTo>
                    <a:close/>
                  </a:path>
                </a:pathLst>
              </a:custGeom>
              <a:solidFill>
                <a:srgbClr val="000000">
                  <a:alpha val="0"/>
                </a:srgbClr>
              </a:solidFill>
              <a:ln>
                <a:noFill/>
              </a:ln>
            </p:spPr>
          </p:sp>
          <p:sp>
            <p:nvSpPr>
              <p:cNvPr id="330" name="Google Shape;330;p19"/>
              <p:cNvSpPr txBox="1"/>
              <p:nvPr/>
            </p:nvSpPr>
            <p:spPr>
              <a:xfrm>
                <a:off x="0" y="-85725"/>
                <a:ext cx="554970" cy="896249"/>
              </a:xfrm>
              <a:prstGeom prst="rect">
                <a:avLst/>
              </a:prstGeom>
              <a:noFill/>
              <a:ln>
                <a:noFill/>
              </a:ln>
            </p:spPr>
            <p:txBody>
              <a:bodyPr spcFirstLastPara="1" wrap="square" lIns="0" tIns="0" rIns="0" bIns="0" anchor="ctr" anchorCtr="0">
                <a:noAutofit/>
              </a:bodyPr>
              <a:lstStyle/>
              <a:p>
                <a:pPr marL="0" marR="0" lvl="0" indent="0" algn="ctr" rtl="0">
                  <a:lnSpc>
                    <a:spcPct val="139977"/>
                  </a:lnSpc>
                  <a:spcBef>
                    <a:spcPts val="0"/>
                  </a:spcBef>
                  <a:spcAft>
                    <a:spcPts val="0"/>
                  </a:spcAft>
                  <a:buClr>
                    <a:srgbClr val="000000"/>
                  </a:buClr>
                  <a:buSzPts val="4500"/>
                  <a:buFont typeface="Arial"/>
                  <a:buNone/>
                </a:pPr>
                <a:r>
                  <a:rPr lang="zh-CN" sz="4500" b="1" i="0" u="none" strike="noStrike" cap="none">
                    <a:solidFill>
                      <a:schemeClr val="accent1"/>
                    </a:solidFill>
                    <a:latin typeface="Cormorant Garamond Medium"/>
                    <a:ea typeface="Cormorant Garamond Medium"/>
                    <a:cs typeface="Cormorant Garamond Medium"/>
                    <a:sym typeface="Cormorant Garamond Medium"/>
                  </a:rPr>
                  <a:t>4</a:t>
                </a:r>
                <a:endParaRPr sz="1400" b="0" i="0" u="none" strike="noStrike" cap="none">
                  <a:solidFill>
                    <a:schemeClr val="accent1"/>
                  </a:solidFill>
                  <a:latin typeface="Arial"/>
                  <a:ea typeface="Arial"/>
                  <a:cs typeface="Arial"/>
                  <a:sym typeface="Arial"/>
                </a:endParaRPr>
              </a:p>
            </p:txBody>
          </p:sp>
        </p:grpSp>
        <p:cxnSp>
          <p:nvCxnSpPr>
            <p:cNvPr id="331" name="Google Shape;331;p19"/>
            <p:cNvCxnSpPr/>
            <p:nvPr/>
          </p:nvCxnSpPr>
          <p:spPr>
            <a:xfrm>
              <a:off x="2359307" y="6549729"/>
              <a:ext cx="3322172" cy="0"/>
            </a:xfrm>
            <a:prstGeom prst="straightConnector1">
              <a:avLst/>
            </a:prstGeom>
            <a:noFill/>
            <a:ln w="19050" cap="flat" cmpd="sng">
              <a:solidFill>
                <a:schemeClr val="accent1"/>
              </a:solidFill>
              <a:prstDash val="solid"/>
              <a:round/>
              <a:headEnd type="none" w="sm" len="sm"/>
              <a:tailEnd type="none" w="sm" len="sm"/>
            </a:ln>
          </p:spPr>
        </p:cxnSp>
        <p:cxnSp>
          <p:nvCxnSpPr>
            <p:cNvPr id="332" name="Google Shape;332;p19"/>
            <p:cNvCxnSpPr/>
            <p:nvPr/>
          </p:nvCxnSpPr>
          <p:spPr>
            <a:xfrm>
              <a:off x="6765179" y="6561087"/>
              <a:ext cx="3322172" cy="0"/>
            </a:xfrm>
            <a:prstGeom prst="straightConnector1">
              <a:avLst/>
            </a:prstGeom>
            <a:noFill/>
            <a:ln w="19050" cap="flat" cmpd="sng">
              <a:solidFill>
                <a:schemeClr val="accent1"/>
              </a:solidFill>
              <a:prstDash val="solid"/>
              <a:round/>
              <a:headEnd type="none" w="sm" len="sm"/>
              <a:tailEnd type="none" w="sm" len="sm"/>
            </a:ln>
          </p:spPr>
        </p:cxnSp>
        <p:cxnSp>
          <p:nvCxnSpPr>
            <p:cNvPr id="333" name="Google Shape;333;p19"/>
            <p:cNvCxnSpPr/>
            <p:nvPr/>
          </p:nvCxnSpPr>
          <p:spPr>
            <a:xfrm>
              <a:off x="10651823" y="6522439"/>
              <a:ext cx="3289348" cy="0"/>
            </a:xfrm>
            <a:prstGeom prst="straightConnector1">
              <a:avLst/>
            </a:prstGeom>
            <a:noFill/>
            <a:ln w="19050" cap="flat" cmpd="sng">
              <a:solidFill>
                <a:schemeClr val="accent1"/>
              </a:solidFill>
              <a:prstDash val="solid"/>
              <a:round/>
              <a:headEnd type="none" w="sm" len="sm"/>
              <a:tailEnd type="none" w="sm" len="sm"/>
            </a:ln>
          </p:spPr>
        </p:cxnSp>
        <p:sp>
          <p:nvSpPr>
            <p:cNvPr id="334" name="Google Shape;334;p19"/>
            <p:cNvSpPr txBox="1"/>
            <p:nvPr/>
          </p:nvSpPr>
          <p:spPr>
            <a:xfrm>
              <a:off x="1734330" y="3967464"/>
              <a:ext cx="3520130" cy="64633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3000"/>
                <a:buFont typeface="Arial"/>
                <a:buNone/>
              </a:pPr>
              <a:r>
                <a:rPr lang="zh-CN" sz="3000" b="1" i="0" u="none" strike="noStrike" cap="none">
                  <a:solidFill>
                    <a:srgbClr val="7030A0"/>
                  </a:solidFill>
                  <a:latin typeface="Cormorant Garamond"/>
                  <a:ea typeface="Cormorant Garamond"/>
                  <a:cs typeface="Cormorant Garamond"/>
                  <a:sym typeface="Cormorant Garamond"/>
                </a:rPr>
                <a:t>高尿酸血症期</a:t>
              </a:r>
              <a:endParaRPr sz="1400" b="1" i="0" u="none" strike="noStrike" cap="none">
                <a:solidFill>
                  <a:srgbClr val="7030A0"/>
                </a:solidFill>
                <a:latin typeface="Arial"/>
                <a:ea typeface="Arial"/>
                <a:cs typeface="Arial"/>
                <a:sym typeface="Arial"/>
              </a:endParaRPr>
            </a:p>
          </p:txBody>
        </p:sp>
        <p:sp>
          <p:nvSpPr>
            <p:cNvPr id="335" name="Google Shape;335;p19"/>
            <p:cNvSpPr txBox="1"/>
            <p:nvPr/>
          </p:nvSpPr>
          <p:spPr>
            <a:xfrm>
              <a:off x="1826774" y="4826096"/>
              <a:ext cx="3520200" cy="36933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zh-CN" sz="2400" b="0" i="0" u="none" strike="noStrike" cap="none">
                  <a:solidFill>
                    <a:srgbClr val="000000"/>
                  </a:solidFill>
                  <a:latin typeface="Arial"/>
                  <a:ea typeface="Arial"/>
                  <a:cs typeface="Arial"/>
                  <a:sym typeface="Arial"/>
                </a:rPr>
                <a:t>湿浊内蕴证</a:t>
              </a:r>
              <a:endParaRPr sz="2400" b="0" i="0" u="none" strike="noStrike" cap="none">
                <a:solidFill>
                  <a:srgbClr val="000000"/>
                </a:solidFill>
                <a:latin typeface="Arial"/>
                <a:ea typeface="Arial"/>
                <a:cs typeface="Arial"/>
                <a:sym typeface="Arial"/>
              </a:endParaRPr>
            </a:p>
          </p:txBody>
        </p:sp>
        <p:sp>
          <p:nvSpPr>
            <p:cNvPr id="336" name="Google Shape;336;p19"/>
            <p:cNvSpPr txBox="1"/>
            <p:nvPr/>
          </p:nvSpPr>
          <p:spPr>
            <a:xfrm>
              <a:off x="10237778" y="3838034"/>
              <a:ext cx="3520130" cy="64633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3000"/>
                <a:buFont typeface="Arial"/>
                <a:buNone/>
              </a:pPr>
              <a:r>
                <a:rPr lang="zh-CN" sz="3000" b="1" i="0" u="none" strike="noStrike" cap="none">
                  <a:solidFill>
                    <a:srgbClr val="7030A0"/>
                  </a:solidFill>
                  <a:latin typeface="Cormorant Garamond"/>
                  <a:ea typeface="Cormorant Garamond"/>
                  <a:cs typeface="Cormorant Garamond"/>
                  <a:sym typeface="Cormorant Garamond"/>
                </a:rPr>
                <a:t>慢性痛风性关节炎期</a:t>
              </a:r>
              <a:endParaRPr sz="1400" b="0" i="0" u="none" strike="noStrike" cap="none">
                <a:solidFill>
                  <a:srgbClr val="7030A0"/>
                </a:solidFill>
                <a:latin typeface="Arial"/>
                <a:ea typeface="Arial"/>
                <a:cs typeface="Arial"/>
                <a:sym typeface="Arial"/>
              </a:endParaRPr>
            </a:p>
          </p:txBody>
        </p:sp>
        <p:sp>
          <p:nvSpPr>
            <p:cNvPr id="337" name="Google Shape;337;p19"/>
            <p:cNvSpPr txBox="1"/>
            <p:nvPr/>
          </p:nvSpPr>
          <p:spPr>
            <a:xfrm>
              <a:off x="6206949" y="7209832"/>
              <a:ext cx="3476365" cy="64633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3000"/>
                <a:buFont typeface="Arial"/>
                <a:buNone/>
              </a:pPr>
              <a:r>
                <a:rPr lang="zh-CN" sz="3000" b="1" i="0" u="none" strike="noStrike" cap="none">
                  <a:solidFill>
                    <a:srgbClr val="7030A0"/>
                  </a:solidFill>
                  <a:latin typeface="Cormorant Garamond"/>
                  <a:ea typeface="Cormorant Garamond"/>
                  <a:cs typeface="Cormorant Garamond"/>
                  <a:sym typeface="Cormorant Garamond"/>
                </a:rPr>
                <a:t>急性痛风性关节炎期</a:t>
              </a:r>
              <a:endParaRPr sz="1400" b="0" i="0" u="none" strike="noStrike" cap="none">
                <a:solidFill>
                  <a:srgbClr val="7030A0"/>
                </a:solidFill>
                <a:latin typeface="Arial"/>
                <a:ea typeface="Arial"/>
                <a:cs typeface="Arial"/>
                <a:sym typeface="Arial"/>
              </a:endParaRPr>
            </a:p>
          </p:txBody>
        </p:sp>
        <p:sp>
          <p:nvSpPr>
            <p:cNvPr id="338" name="Google Shape;338;p19"/>
            <p:cNvSpPr txBox="1"/>
            <p:nvPr/>
          </p:nvSpPr>
          <p:spPr>
            <a:xfrm>
              <a:off x="6206949" y="8030159"/>
              <a:ext cx="4115100" cy="36933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zh-CN" sz="2400" b="0" i="0" u="none" strike="noStrike" cap="none">
                  <a:solidFill>
                    <a:srgbClr val="000000"/>
                  </a:solidFill>
                  <a:latin typeface="Arial"/>
                  <a:ea typeface="Arial"/>
                  <a:cs typeface="Arial"/>
                  <a:sym typeface="Arial"/>
                </a:rPr>
                <a:t>湿热毒蕴证</a:t>
              </a:r>
              <a:endParaRPr sz="2400" b="0" i="0" u="none" strike="noStrike" cap="none">
                <a:solidFill>
                  <a:srgbClr val="000000"/>
                </a:solidFill>
                <a:latin typeface="Arial"/>
                <a:ea typeface="Arial"/>
                <a:cs typeface="Arial"/>
                <a:sym typeface="Arial"/>
              </a:endParaRPr>
            </a:p>
          </p:txBody>
        </p:sp>
        <p:sp>
          <p:nvSpPr>
            <p:cNvPr id="339" name="Google Shape;339;p19"/>
            <p:cNvSpPr txBox="1"/>
            <p:nvPr/>
          </p:nvSpPr>
          <p:spPr>
            <a:xfrm>
              <a:off x="14200273" y="7164542"/>
              <a:ext cx="3476365" cy="64633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3000"/>
                <a:buFont typeface="Arial"/>
                <a:buNone/>
              </a:pPr>
              <a:r>
                <a:rPr lang="zh-CN" sz="3000" b="1" i="0" u="none" strike="noStrike" cap="none">
                  <a:solidFill>
                    <a:srgbClr val="7030A0"/>
                  </a:solidFill>
                  <a:latin typeface="Cormorant Garamond"/>
                  <a:ea typeface="Cormorant Garamond"/>
                  <a:cs typeface="Cormorant Garamond"/>
                  <a:sym typeface="Cormorant Garamond"/>
                </a:rPr>
                <a:t>痛风性肾病期</a:t>
              </a:r>
              <a:endParaRPr sz="1400" b="0" i="0" u="none" strike="noStrike" cap="none">
                <a:solidFill>
                  <a:srgbClr val="7030A0"/>
                </a:solidFill>
                <a:latin typeface="Arial"/>
                <a:ea typeface="Arial"/>
                <a:cs typeface="Arial"/>
                <a:sym typeface="Arial"/>
              </a:endParaRPr>
            </a:p>
          </p:txBody>
        </p:sp>
        <p:sp>
          <p:nvSpPr>
            <p:cNvPr id="340" name="Google Shape;340;p19"/>
            <p:cNvSpPr txBox="1"/>
            <p:nvPr/>
          </p:nvSpPr>
          <p:spPr>
            <a:xfrm>
              <a:off x="14200273" y="7869891"/>
              <a:ext cx="4031446" cy="36933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zh-CN" sz="2400" b="0" i="0" u="none" strike="noStrike" cap="none">
                  <a:solidFill>
                    <a:srgbClr val="000000"/>
                  </a:solidFill>
                  <a:latin typeface="Arial"/>
                  <a:ea typeface="Arial"/>
                  <a:cs typeface="Arial"/>
                  <a:sym typeface="Arial"/>
                </a:rPr>
                <a:t>脾肾亏虚证、痰瘀痹阻证</a:t>
              </a:r>
              <a:endParaRPr sz="2400" b="0" i="0" u="none" strike="noStrike" cap="none">
                <a:solidFill>
                  <a:srgbClr val="000000"/>
                </a:solidFill>
                <a:latin typeface="Arial"/>
                <a:ea typeface="Arial"/>
                <a:cs typeface="Arial"/>
                <a:sym typeface="Arial"/>
              </a:endParaRPr>
            </a:p>
          </p:txBody>
        </p:sp>
        <p:sp>
          <p:nvSpPr>
            <p:cNvPr id="341" name="Google Shape;341;p19"/>
            <p:cNvSpPr txBox="1"/>
            <p:nvPr/>
          </p:nvSpPr>
          <p:spPr>
            <a:xfrm>
              <a:off x="10245956" y="4613795"/>
              <a:ext cx="3520200" cy="110799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zh-CN" sz="2400" b="0" i="0" u="none" strike="noStrike" cap="none">
                  <a:solidFill>
                    <a:srgbClr val="000000"/>
                  </a:solidFill>
                  <a:latin typeface="Arial"/>
                  <a:ea typeface="Arial"/>
                  <a:cs typeface="Arial"/>
                  <a:sym typeface="Arial"/>
                </a:rPr>
                <a:t>寒湿痹阻证、痰瘀痹阻证</a:t>
              </a:r>
              <a:endParaRPr sz="2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zh-CN" sz="2400" b="0" i="0" u="none" strike="noStrike" cap="none">
                  <a:solidFill>
                    <a:srgbClr val="000000"/>
                  </a:solidFill>
                  <a:latin typeface="Arial"/>
                  <a:ea typeface="Arial"/>
                  <a:cs typeface="Arial"/>
                  <a:sym typeface="Arial"/>
                </a:rPr>
                <a:t>、脾虚湿热证、脾肾亏虚证</a:t>
              </a:r>
              <a:endParaRPr sz="2400" b="0" i="0" u="none" strike="noStrike" cap="none">
                <a:solidFill>
                  <a:srgbClr val="000000"/>
                </a:solidFill>
                <a:latin typeface="Arial"/>
                <a:ea typeface="Arial"/>
                <a:cs typeface="Arial"/>
                <a:sym typeface="Arial"/>
              </a:endParaRPr>
            </a:p>
          </p:txBody>
        </p:sp>
      </p:grpSp>
      <p:sp>
        <p:nvSpPr>
          <p:cNvPr id="342" name="Google Shape;342;p19"/>
          <p:cNvSpPr/>
          <p:nvPr/>
        </p:nvSpPr>
        <p:spPr>
          <a:xfrm>
            <a:off x="15773400" y="4963380"/>
            <a:ext cx="2201194" cy="1255661"/>
          </a:xfrm>
          <a:prstGeom prst="rightArrow">
            <a:avLst>
              <a:gd name="adj1" fmla="val 50000"/>
              <a:gd name="adj2" fmla="val 50000"/>
            </a:avLst>
          </a:prstGeom>
          <a:solidFill>
            <a:srgbClr val="D8CD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343" name="Google Shape;343;p19"/>
          <p:cNvPicPr preferRelativeResize="0"/>
          <p:nvPr/>
        </p:nvPicPr>
        <p:blipFill rotWithShape="1">
          <a:blip r:embed="rId4">
            <a:alphaModFix/>
          </a:blip>
          <a:srcRect/>
          <a:stretch/>
        </p:blipFill>
        <p:spPr>
          <a:xfrm>
            <a:off x="2253011" y="6251314"/>
            <a:ext cx="3663339" cy="2157857"/>
          </a:xfrm>
          <a:prstGeom prst="rect">
            <a:avLst/>
          </a:prstGeom>
          <a:noFill/>
          <a:ln>
            <a:noFill/>
          </a:ln>
        </p:spPr>
      </p:pic>
      <p:pic>
        <p:nvPicPr>
          <p:cNvPr id="344" name="Google Shape;344;p19"/>
          <p:cNvPicPr preferRelativeResize="0"/>
          <p:nvPr/>
        </p:nvPicPr>
        <p:blipFill rotWithShape="1">
          <a:blip r:embed="rId5">
            <a:alphaModFix/>
          </a:blip>
          <a:srcRect l="18980" t="-53" r="21630" b="10613"/>
          <a:stretch/>
        </p:blipFill>
        <p:spPr>
          <a:xfrm>
            <a:off x="10400689" y="6351777"/>
            <a:ext cx="3476348" cy="3272169"/>
          </a:xfrm>
          <a:prstGeom prst="rect">
            <a:avLst/>
          </a:prstGeom>
          <a:noFill/>
          <a:ln>
            <a:noFill/>
          </a:ln>
        </p:spPr>
      </p:pic>
      <p:pic>
        <p:nvPicPr>
          <p:cNvPr id="345" name="Google Shape;345;p19"/>
          <p:cNvPicPr preferRelativeResize="0"/>
          <p:nvPr/>
        </p:nvPicPr>
        <p:blipFill rotWithShape="1">
          <a:blip r:embed="rId6">
            <a:alphaModFix/>
          </a:blip>
          <a:srcRect l="2848" t="8683" r="53993" b="17505"/>
          <a:stretch/>
        </p:blipFill>
        <p:spPr>
          <a:xfrm>
            <a:off x="4244424" y="2188300"/>
            <a:ext cx="2591926" cy="2955200"/>
          </a:xfrm>
          <a:prstGeom prst="rect">
            <a:avLst/>
          </a:prstGeom>
          <a:noFill/>
          <a:ln>
            <a:noFill/>
          </a:ln>
        </p:spPr>
      </p:pic>
      <p:pic>
        <p:nvPicPr>
          <p:cNvPr id="346" name="Google Shape;346;p19"/>
          <p:cNvPicPr preferRelativeResize="0"/>
          <p:nvPr/>
        </p:nvPicPr>
        <p:blipFill>
          <a:blip r:embed="rId7">
            <a:alphaModFix/>
          </a:blip>
          <a:stretch>
            <a:fillRect/>
          </a:stretch>
        </p:blipFill>
        <p:spPr>
          <a:xfrm>
            <a:off x="1840150" y="6219187"/>
            <a:ext cx="3936775" cy="2675088"/>
          </a:xfrm>
          <a:prstGeom prst="rect">
            <a:avLst/>
          </a:prstGeom>
          <a:noFill/>
          <a:ln>
            <a:noFill/>
          </a:ln>
        </p:spPr>
      </p:pic>
      <p:pic>
        <p:nvPicPr>
          <p:cNvPr id="347" name="Google Shape;347;p19"/>
          <p:cNvPicPr preferRelativeResize="0"/>
          <p:nvPr/>
        </p:nvPicPr>
        <p:blipFill>
          <a:blip r:embed="rId8">
            <a:alphaModFix/>
          </a:blip>
          <a:stretch>
            <a:fillRect/>
          </a:stretch>
        </p:blipFill>
        <p:spPr>
          <a:xfrm>
            <a:off x="13758325" y="2188312"/>
            <a:ext cx="3936774" cy="29552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pic>
        <p:nvPicPr>
          <p:cNvPr id="352" name="Google Shape;352;p24"/>
          <p:cNvPicPr preferRelativeResize="0"/>
          <p:nvPr/>
        </p:nvPicPr>
        <p:blipFill rotWithShape="1">
          <a:blip r:embed="rId3">
            <a:alphaModFix/>
          </a:blip>
          <a:srcRect/>
          <a:stretch/>
        </p:blipFill>
        <p:spPr>
          <a:xfrm>
            <a:off x="0" y="0"/>
            <a:ext cx="18288000" cy="10287000"/>
          </a:xfrm>
          <a:prstGeom prst="rect">
            <a:avLst/>
          </a:prstGeom>
          <a:noFill/>
          <a:ln>
            <a:noFill/>
          </a:ln>
        </p:spPr>
      </p:pic>
      <p:sp>
        <p:nvSpPr>
          <p:cNvPr id="353" name="Google Shape;353;p24"/>
          <p:cNvSpPr txBox="1"/>
          <p:nvPr/>
        </p:nvSpPr>
        <p:spPr>
          <a:xfrm>
            <a:off x="2471100" y="440375"/>
            <a:ext cx="13774200" cy="1767000"/>
          </a:xfrm>
          <a:prstGeom prst="rect">
            <a:avLst/>
          </a:prstGeom>
          <a:noFill/>
          <a:ln>
            <a:noFill/>
          </a:ln>
        </p:spPr>
        <p:txBody>
          <a:bodyPr spcFirstLastPara="1" wrap="square" lIns="0" tIns="0" rIns="0" bIns="0" anchor="t" anchorCtr="0">
            <a:spAutoFit/>
          </a:bodyPr>
          <a:lstStyle/>
          <a:p>
            <a:pPr marL="0" marR="0" lvl="0" indent="0" algn="ctr" rtl="0">
              <a:lnSpc>
                <a:spcPct val="140005"/>
              </a:lnSpc>
              <a:spcBef>
                <a:spcPts val="0"/>
              </a:spcBef>
              <a:spcAft>
                <a:spcPts val="0"/>
              </a:spcAft>
              <a:buClr>
                <a:srgbClr val="000000"/>
              </a:buClr>
              <a:buSzPts val="7200"/>
              <a:buFont typeface="Arial"/>
              <a:buNone/>
            </a:pPr>
            <a:r>
              <a:rPr lang="zh-CN" sz="7200" b="1"/>
              <a:t>中药治疗痛风性关节炎的用药规律</a:t>
            </a:r>
            <a:endParaRPr sz="7200" b="1" i="0" u="none" strike="noStrike" cap="none">
              <a:solidFill>
                <a:srgbClr val="000000"/>
              </a:solidFill>
              <a:latin typeface="Arial"/>
              <a:ea typeface="Arial"/>
              <a:cs typeface="Arial"/>
              <a:sym typeface="Arial"/>
            </a:endParaRPr>
          </a:p>
          <a:p>
            <a:pPr marL="0" marR="0" lvl="0" indent="0" algn="ctr" rtl="0">
              <a:lnSpc>
                <a:spcPct val="140005"/>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4" name="Google Shape;354;p24"/>
          <p:cNvSpPr/>
          <p:nvPr/>
        </p:nvSpPr>
        <p:spPr>
          <a:xfrm>
            <a:off x="9144000" y="2458275"/>
            <a:ext cx="8955600" cy="6408600"/>
          </a:xfrm>
          <a:prstGeom prst="rect">
            <a:avLst/>
          </a:prstGeom>
          <a:noFill/>
          <a:ln>
            <a:noFill/>
          </a:ln>
        </p:spPr>
        <p:txBody>
          <a:bodyPr spcFirstLastPara="1" wrap="square" lIns="91425" tIns="45700" rIns="91425" bIns="45700" anchor="t" anchorCtr="0">
            <a:noAutofit/>
          </a:bodyPr>
          <a:lstStyle/>
          <a:p>
            <a:pPr marL="0" marR="0" lvl="0" indent="0" algn="l" rtl="0">
              <a:lnSpc>
                <a:spcPct val="150000"/>
              </a:lnSpc>
              <a:spcBef>
                <a:spcPts val="0"/>
              </a:spcBef>
              <a:spcAft>
                <a:spcPts val="0"/>
              </a:spcAft>
              <a:buClr>
                <a:srgbClr val="000000"/>
              </a:buClr>
              <a:buSzPts val="3500"/>
              <a:buFont typeface="Arial"/>
              <a:buNone/>
            </a:pPr>
            <a:endParaRPr sz="3500"/>
          </a:p>
        </p:txBody>
      </p:sp>
      <p:sp>
        <p:nvSpPr>
          <p:cNvPr id="355" name="Google Shape;355;p24"/>
          <p:cNvSpPr txBox="1"/>
          <p:nvPr/>
        </p:nvSpPr>
        <p:spPr>
          <a:xfrm>
            <a:off x="2452125" y="6140450"/>
            <a:ext cx="3858600" cy="67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200" b="1">
              <a:solidFill>
                <a:schemeClr val="dk1"/>
              </a:solidFill>
              <a:latin typeface="Cormorant Garamond"/>
              <a:ea typeface="Cormorant Garamond"/>
              <a:cs typeface="Cormorant Garamond"/>
              <a:sym typeface="Cormorant Garamond"/>
            </a:endParaRPr>
          </a:p>
        </p:txBody>
      </p:sp>
      <p:sp>
        <p:nvSpPr>
          <p:cNvPr id="356" name="Google Shape;356;p24"/>
          <p:cNvSpPr/>
          <p:nvPr/>
        </p:nvSpPr>
        <p:spPr>
          <a:xfrm>
            <a:off x="144150" y="2033075"/>
            <a:ext cx="8955600" cy="677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00000"/>
              </a:buClr>
              <a:buSzPts val="3500"/>
              <a:buFont typeface="Arial"/>
              <a:buNone/>
            </a:pPr>
            <a:r>
              <a:rPr lang="zh-CN" sz="4000" b="1" u="sng"/>
              <a:t>急性痛风性关节炎</a:t>
            </a:r>
            <a:endParaRPr sz="4000" b="1" u="sng"/>
          </a:p>
        </p:txBody>
      </p:sp>
      <p:sp>
        <p:nvSpPr>
          <p:cNvPr id="357" name="Google Shape;357;p24"/>
          <p:cNvSpPr/>
          <p:nvPr/>
        </p:nvSpPr>
        <p:spPr>
          <a:xfrm>
            <a:off x="453950" y="3967250"/>
            <a:ext cx="9354900" cy="4020900"/>
          </a:xfrm>
          <a:prstGeom prst="roundRect">
            <a:avLst>
              <a:gd name="adj" fmla="val 16667"/>
            </a:avLst>
          </a:prstGeom>
          <a:solidFill>
            <a:srgbClr val="F0EBD7"/>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ormorant Garamond"/>
              <a:ea typeface="Cormorant Garamond"/>
              <a:cs typeface="Cormorant Garamond"/>
              <a:sym typeface="Cormorant Garamond"/>
            </a:endParaRPr>
          </a:p>
        </p:txBody>
      </p:sp>
      <p:sp>
        <p:nvSpPr>
          <p:cNvPr id="358" name="Google Shape;358;p24"/>
          <p:cNvSpPr txBox="1"/>
          <p:nvPr/>
        </p:nvSpPr>
        <p:spPr>
          <a:xfrm>
            <a:off x="207075" y="2333413"/>
            <a:ext cx="10199100" cy="1507800"/>
          </a:xfrm>
          <a:prstGeom prst="rect">
            <a:avLst/>
          </a:prstGeom>
          <a:noFill/>
          <a:ln>
            <a:noFill/>
          </a:ln>
        </p:spPr>
        <p:txBody>
          <a:bodyPr spcFirstLastPara="1" wrap="square" lIns="0" tIns="0" rIns="0" bIns="0" anchor="t" anchorCtr="0">
            <a:spAutoFit/>
          </a:bodyPr>
          <a:lstStyle/>
          <a:p>
            <a:pPr marL="0" marR="0" lvl="0" indent="0" algn="just" rtl="0">
              <a:lnSpc>
                <a:spcPct val="150000"/>
              </a:lnSpc>
              <a:spcBef>
                <a:spcPts val="0"/>
              </a:spcBef>
              <a:spcAft>
                <a:spcPts val="0"/>
              </a:spcAft>
              <a:buNone/>
            </a:pPr>
            <a:endParaRPr sz="1800"/>
          </a:p>
          <a:p>
            <a:pPr marL="457200" lvl="0" indent="-438150" algn="l" rtl="0">
              <a:lnSpc>
                <a:spcPct val="115000"/>
              </a:lnSpc>
              <a:spcBef>
                <a:spcPts val="0"/>
              </a:spcBef>
              <a:spcAft>
                <a:spcPts val="0"/>
              </a:spcAft>
              <a:buSzPts val="3300"/>
              <a:buFont typeface="Courier New"/>
              <a:buChar char="o"/>
            </a:pPr>
            <a:r>
              <a:rPr lang="zh-CN" sz="3300"/>
              <a:t>研究共纳入 575 项专利中药复方， </a:t>
            </a:r>
            <a:endParaRPr sz="3300"/>
          </a:p>
          <a:p>
            <a:pPr marL="457200" lvl="0" indent="0" algn="l" rtl="0">
              <a:lnSpc>
                <a:spcPct val="115000"/>
              </a:lnSpc>
              <a:spcBef>
                <a:spcPts val="0"/>
              </a:spcBef>
              <a:spcAft>
                <a:spcPts val="0"/>
              </a:spcAft>
              <a:buNone/>
            </a:pPr>
            <a:r>
              <a:rPr lang="zh-CN" sz="3300"/>
              <a:t>涉及中药 674 味， 使用频次</a:t>
            </a:r>
            <a:r>
              <a:rPr lang="zh-CN" sz="3300" b="1"/>
              <a:t>前 5 位</a:t>
            </a:r>
            <a:r>
              <a:rPr lang="zh-CN" sz="3300"/>
              <a:t>的药物依次为：</a:t>
            </a:r>
            <a:endParaRPr sz="3500"/>
          </a:p>
        </p:txBody>
      </p:sp>
      <p:pic>
        <p:nvPicPr>
          <p:cNvPr id="359" name="Google Shape;359;p24"/>
          <p:cNvPicPr preferRelativeResize="0"/>
          <p:nvPr/>
        </p:nvPicPr>
        <p:blipFill>
          <a:blip r:embed="rId4">
            <a:alphaModFix/>
          </a:blip>
          <a:stretch>
            <a:fillRect/>
          </a:stretch>
        </p:blipFill>
        <p:spPr>
          <a:xfrm>
            <a:off x="10255350" y="3048000"/>
            <a:ext cx="7874524" cy="6127823"/>
          </a:xfrm>
          <a:prstGeom prst="rect">
            <a:avLst/>
          </a:prstGeom>
          <a:noFill/>
          <a:ln>
            <a:noFill/>
          </a:ln>
        </p:spPr>
      </p:pic>
      <p:sp>
        <p:nvSpPr>
          <p:cNvPr id="360" name="Google Shape;360;p24"/>
          <p:cNvSpPr txBox="1"/>
          <p:nvPr/>
        </p:nvSpPr>
        <p:spPr>
          <a:xfrm>
            <a:off x="3463050" y="4123375"/>
            <a:ext cx="3362400" cy="4486800"/>
          </a:xfrm>
          <a:prstGeom prst="rect">
            <a:avLst/>
          </a:prstGeom>
          <a:noFill/>
          <a:ln>
            <a:noFill/>
          </a:ln>
        </p:spPr>
        <p:txBody>
          <a:bodyPr spcFirstLastPara="1" wrap="square" lIns="91425" tIns="91425" rIns="91425" bIns="91425" anchor="t" anchorCtr="0">
            <a:spAutoFit/>
          </a:bodyPr>
          <a:lstStyle/>
          <a:p>
            <a:pPr marL="457200" lvl="0" indent="0" algn="just" rtl="0">
              <a:lnSpc>
                <a:spcPct val="150000"/>
              </a:lnSpc>
              <a:spcBef>
                <a:spcPts val="0"/>
              </a:spcBef>
              <a:spcAft>
                <a:spcPts val="0"/>
              </a:spcAft>
              <a:buNone/>
            </a:pPr>
            <a:r>
              <a:rPr lang="zh-CN" sz="3300"/>
              <a:t>1）</a:t>
            </a:r>
            <a:r>
              <a:rPr lang="zh-CN" sz="3300" b="1"/>
              <a:t>牛膝</a:t>
            </a:r>
            <a:endParaRPr sz="3300" b="1"/>
          </a:p>
          <a:p>
            <a:pPr marL="457200" lvl="0" indent="0" algn="just" rtl="0">
              <a:lnSpc>
                <a:spcPct val="150000"/>
              </a:lnSpc>
              <a:spcBef>
                <a:spcPts val="0"/>
              </a:spcBef>
              <a:spcAft>
                <a:spcPts val="0"/>
              </a:spcAft>
              <a:buNone/>
            </a:pPr>
            <a:r>
              <a:rPr lang="zh-CN" sz="3300"/>
              <a:t>2）</a:t>
            </a:r>
            <a:r>
              <a:rPr lang="zh-CN" sz="3300" b="1"/>
              <a:t>薏苡仁</a:t>
            </a:r>
            <a:endParaRPr sz="3300" b="1"/>
          </a:p>
          <a:p>
            <a:pPr marL="457200" lvl="0" indent="0" algn="just" rtl="0">
              <a:lnSpc>
                <a:spcPct val="150000"/>
              </a:lnSpc>
              <a:spcBef>
                <a:spcPts val="0"/>
              </a:spcBef>
              <a:spcAft>
                <a:spcPts val="0"/>
              </a:spcAft>
              <a:buNone/>
            </a:pPr>
            <a:r>
              <a:rPr lang="zh-CN" sz="3300"/>
              <a:t>3）</a:t>
            </a:r>
            <a:r>
              <a:rPr lang="zh-CN" sz="3300" b="1"/>
              <a:t>土茯苓</a:t>
            </a:r>
            <a:endParaRPr sz="3300" b="1"/>
          </a:p>
          <a:p>
            <a:pPr marL="457200" lvl="0" indent="0" algn="just" rtl="0">
              <a:lnSpc>
                <a:spcPct val="150000"/>
              </a:lnSpc>
              <a:spcBef>
                <a:spcPts val="0"/>
              </a:spcBef>
              <a:spcAft>
                <a:spcPts val="0"/>
              </a:spcAft>
              <a:buNone/>
            </a:pPr>
            <a:r>
              <a:rPr lang="zh-CN" sz="3300"/>
              <a:t>4）</a:t>
            </a:r>
            <a:r>
              <a:rPr lang="zh-CN" sz="3300" b="1"/>
              <a:t>黄柏</a:t>
            </a:r>
            <a:endParaRPr sz="3300" b="1"/>
          </a:p>
          <a:p>
            <a:pPr marL="457200" lvl="0" indent="0" algn="just" rtl="0">
              <a:lnSpc>
                <a:spcPct val="150000"/>
              </a:lnSpc>
              <a:spcBef>
                <a:spcPts val="0"/>
              </a:spcBef>
              <a:spcAft>
                <a:spcPts val="0"/>
              </a:spcAft>
              <a:buNone/>
            </a:pPr>
            <a:r>
              <a:rPr lang="zh-CN" sz="3300"/>
              <a:t>5）</a:t>
            </a:r>
            <a:r>
              <a:rPr lang="zh-CN" sz="3300" b="1"/>
              <a:t>苍术</a:t>
            </a:r>
            <a:endParaRPr sz="3500" b="1"/>
          </a:p>
          <a:p>
            <a:pPr marL="0" lvl="0" indent="0" algn="l" rtl="0">
              <a:spcBef>
                <a:spcPts val="0"/>
              </a:spcBef>
              <a:spcAft>
                <a:spcPts val="0"/>
              </a:spcAft>
              <a:buNone/>
            </a:pPr>
            <a:endParaRPr sz="3200">
              <a:solidFill>
                <a:schemeClr val="dk1"/>
              </a:solidFill>
              <a:latin typeface="Cormorant Garamond"/>
              <a:ea typeface="Cormorant Garamond"/>
              <a:cs typeface="Cormorant Garamond"/>
              <a:sym typeface="Cormorant Garamond"/>
            </a:endParaRPr>
          </a:p>
        </p:txBody>
      </p:sp>
      <p:sp>
        <p:nvSpPr>
          <p:cNvPr id="361" name="Google Shape;361;p24"/>
          <p:cNvSpPr txBox="1"/>
          <p:nvPr/>
        </p:nvSpPr>
        <p:spPr>
          <a:xfrm>
            <a:off x="0" y="9748025"/>
            <a:ext cx="17136900" cy="47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1900">
                <a:latin typeface="Microsoft Yahei"/>
                <a:ea typeface="Microsoft Yahei"/>
                <a:cs typeface="Microsoft Yahei"/>
                <a:sym typeface="Microsoft Yahei"/>
              </a:rPr>
              <a:t>钱爱,黄传兵,李明,程园园,朱雅文,胡可心.基于多元数据挖掘探析专利中药复方治疗痛风性关节炎的用药规律[J].上海中医药杂志,2024,58(12):16-21.</a:t>
            </a:r>
            <a:endParaRPr sz="1900"/>
          </a:p>
        </p:txBody>
      </p:sp>
      <p:sp>
        <p:nvSpPr>
          <p:cNvPr id="362" name="Google Shape;362;p24"/>
          <p:cNvSpPr/>
          <p:nvPr/>
        </p:nvSpPr>
        <p:spPr>
          <a:xfrm>
            <a:off x="10445875" y="4283425"/>
            <a:ext cx="7490400" cy="2379900"/>
          </a:xfrm>
          <a:prstGeom prst="roundRect">
            <a:avLst>
              <a:gd name="adj" fmla="val 16667"/>
            </a:avLst>
          </a:prstGeom>
          <a:noFill/>
          <a:ln w="28575" cap="flat" cmpd="sng">
            <a:solidFill>
              <a:srgbClr val="F1C23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ormorant Garamond"/>
              <a:ea typeface="Cormorant Garamond"/>
              <a:cs typeface="Cormorant Garamond"/>
              <a:sym typeface="Cormorant Garamond"/>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pic>
        <p:nvPicPr>
          <p:cNvPr id="367" name="Google Shape;367;g3317abfb373_0_12"/>
          <p:cNvPicPr preferRelativeResize="0"/>
          <p:nvPr/>
        </p:nvPicPr>
        <p:blipFill rotWithShape="1">
          <a:blip r:embed="rId3">
            <a:alphaModFix/>
          </a:blip>
          <a:srcRect/>
          <a:stretch/>
        </p:blipFill>
        <p:spPr>
          <a:xfrm>
            <a:off x="0" y="0"/>
            <a:ext cx="18288000" cy="10287000"/>
          </a:xfrm>
          <a:prstGeom prst="rect">
            <a:avLst/>
          </a:prstGeom>
          <a:noFill/>
          <a:ln>
            <a:noFill/>
          </a:ln>
        </p:spPr>
      </p:pic>
      <p:sp>
        <p:nvSpPr>
          <p:cNvPr id="368" name="Google Shape;368;g3317abfb373_0_12"/>
          <p:cNvSpPr txBox="1"/>
          <p:nvPr/>
        </p:nvSpPr>
        <p:spPr>
          <a:xfrm>
            <a:off x="2471100" y="440375"/>
            <a:ext cx="13774200" cy="1767000"/>
          </a:xfrm>
          <a:prstGeom prst="rect">
            <a:avLst/>
          </a:prstGeom>
          <a:noFill/>
          <a:ln>
            <a:noFill/>
          </a:ln>
        </p:spPr>
        <p:txBody>
          <a:bodyPr spcFirstLastPara="1" wrap="square" lIns="0" tIns="0" rIns="0" bIns="0" anchor="t" anchorCtr="0">
            <a:spAutoFit/>
          </a:bodyPr>
          <a:lstStyle/>
          <a:p>
            <a:pPr marL="0" marR="0" lvl="0" indent="0" algn="ctr" rtl="0">
              <a:lnSpc>
                <a:spcPct val="140005"/>
              </a:lnSpc>
              <a:spcBef>
                <a:spcPts val="0"/>
              </a:spcBef>
              <a:spcAft>
                <a:spcPts val="0"/>
              </a:spcAft>
              <a:buClr>
                <a:srgbClr val="000000"/>
              </a:buClr>
              <a:buSzPts val="7200"/>
              <a:buFont typeface="Arial"/>
              <a:buNone/>
            </a:pPr>
            <a:r>
              <a:rPr lang="zh-CN" sz="7200" b="1"/>
              <a:t>中药治疗痛风性关节炎的用药规律</a:t>
            </a:r>
            <a:endParaRPr sz="7200" b="1" i="0" u="none" strike="noStrike" cap="none">
              <a:solidFill>
                <a:srgbClr val="000000"/>
              </a:solidFill>
              <a:latin typeface="Arial"/>
              <a:ea typeface="Arial"/>
              <a:cs typeface="Arial"/>
              <a:sym typeface="Arial"/>
            </a:endParaRPr>
          </a:p>
          <a:p>
            <a:pPr marL="0" marR="0" lvl="0" indent="0" algn="ctr" rtl="0">
              <a:lnSpc>
                <a:spcPct val="140005"/>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9" name="Google Shape;369;g3317abfb373_0_12"/>
          <p:cNvSpPr txBox="1"/>
          <p:nvPr/>
        </p:nvSpPr>
        <p:spPr>
          <a:xfrm>
            <a:off x="2452125" y="6140450"/>
            <a:ext cx="3858600" cy="67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200" b="1">
              <a:solidFill>
                <a:schemeClr val="dk1"/>
              </a:solidFill>
              <a:latin typeface="Cormorant Garamond"/>
              <a:ea typeface="Cormorant Garamond"/>
              <a:cs typeface="Cormorant Garamond"/>
              <a:sym typeface="Cormorant Garamond"/>
            </a:endParaRPr>
          </a:p>
        </p:txBody>
      </p:sp>
      <p:sp>
        <p:nvSpPr>
          <p:cNvPr id="370" name="Google Shape;370;g3317abfb373_0_12"/>
          <p:cNvSpPr txBox="1"/>
          <p:nvPr/>
        </p:nvSpPr>
        <p:spPr>
          <a:xfrm>
            <a:off x="76200" y="1277550"/>
            <a:ext cx="10199100" cy="3205500"/>
          </a:xfrm>
          <a:prstGeom prst="rect">
            <a:avLst/>
          </a:prstGeom>
          <a:noFill/>
          <a:ln>
            <a:noFill/>
          </a:ln>
        </p:spPr>
        <p:txBody>
          <a:bodyPr spcFirstLastPara="1" wrap="square" lIns="0" tIns="0" rIns="0" bIns="0" anchor="t" anchorCtr="0">
            <a:spAutoFit/>
          </a:bodyPr>
          <a:lstStyle/>
          <a:p>
            <a:pPr marL="0" marR="0" lvl="0" indent="0" algn="just" rtl="0">
              <a:lnSpc>
                <a:spcPct val="150000"/>
              </a:lnSpc>
              <a:spcBef>
                <a:spcPts val="0"/>
              </a:spcBef>
              <a:spcAft>
                <a:spcPts val="0"/>
              </a:spcAft>
              <a:buNone/>
            </a:pPr>
            <a:endParaRPr sz="3500"/>
          </a:p>
          <a:p>
            <a:pPr marL="457200" lvl="0" indent="-438150" algn="l" rtl="0">
              <a:lnSpc>
                <a:spcPct val="115000"/>
              </a:lnSpc>
              <a:spcBef>
                <a:spcPts val="0"/>
              </a:spcBef>
              <a:spcAft>
                <a:spcPts val="0"/>
              </a:spcAft>
              <a:buSzPts val="3300"/>
              <a:buFont typeface="Courier New"/>
              <a:buChar char="o"/>
            </a:pPr>
            <a:r>
              <a:rPr lang="zh-CN" sz="3500"/>
              <a:t>药物五味、归经分布</a:t>
            </a:r>
            <a:endParaRPr sz="3500"/>
          </a:p>
          <a:p>
            <a:pPr marL="457200" lvl="0" indent="0" algn="l" rtl="0">
              <a:lnSpc>
                <a:spcPct val="115000"/>
              </a:lnSpc>
              <a:spcBef>
                <a:spcPts val="0"/>
              </a:spcBef>
              <a:spcAft>
                <a:spcPts val="0"/>
              </a:spcAft>
              <a:buNone/>
            </a:pPr>
            <a:r>
              <a:rPr lang="zh-CN" sz="3500"/>
              <a:t>- </a:t>
            </a:r>
            <a:r>
              <a:rPr lang="zh-CN" sz="3500" b="1">
                <a:solidFill>
                  <a:srgbClr val="FF0000"/>
                </a:solidFill>
              </a:rPr>
              <a:t>甘</a:t>
            </a:r>
            <a:r>
              <a:rPr lang="zh-CN" sz="3500"/>
              <a:t>味、</a:t>
            </a:r>
            <a:r>
              <a:rPr lang="zh-CN" sz="3500" b="1">
                <a:solidFill>
                  <a:srgbClr val="FF0000"/>
                </a:solidFill>
              </a:rPr>
              <a:t>苦</a:t>
            </a:r>
            <a:r>
              <a:rPr lang="zh-CN" sz="3500"/>
              <a:t>味、</a:t>
            </a:r>
            <a:r>
              <a:rPr lang="zh-CN" sz="3500" b="1">
                <a:solidFill>
                  <a:srgbClr val="FF0000"/>
                </a:solidFill>
              </a:rPr>
              <a:t>辛</a:t>
            </a:r>
            <a:r>
              <a:rPr lang="zh-CN" sz="3500"/>
              <a:t>味为主</a:t>
            </a:r>
            <a:endParaRPr sz="3500"/>
          </a:p>
          <a:p>
            <a:pPr marL="457200" lvl="0" indent="0" algn="l" rtl="0">
              <a:lnSpc>
                <a:spcPct val="115000"/>
              </a:lnSpc>
              <a:spcBef>
                <a:spcPts val="0"/>
              </a:spcBef>
              <a:spcAft>
                <a:spcPts val="0"/>
              </a:spcAft>
              <a:buNone/>
            </a:pPr>
            <a:r>
              <a:rPr lang="zh-CN" sz="3500"/>
              <a:t>- </a:t>
            </a:r>
            <a:r>
              <a:rPr lang="zh-CN" sz="3500" b="1">
                <a:solidFill>
                  <a:srgbClr val="FF0000"/>
                </a:solidFill>
              </a:rPr>
              <a:t>肝</a:t>
            </a:r>
            <a:r>
              <a:rPr lang="zh-CN" sz="3500"/>
              <a:t>经、</a:t>
            </a:r>
            <a:r>
              <a:rPr lang="zh-CN" sz="3500" b="1">
                <a:solidFill>
                  <a:srgbClr val="FF0000"/>
                </a:solidFill>
              </a:rPr>
              <a:t>脾</a:t>
            </a:r>
            <a:r>
              <a:rPr lang="zh-CN" sz="3500"/>
              <a:t>经、</a:t>
            </a:r>
            <a:r>
              <a:rPr lang="zh-CN" sz="3500" b="1">
                <a:solidFill>
                  <a:srgbClr val="FF0000"/>
                </a:solidFill>
              </a:rPr>
              <a:t>肺</a:t>
            </a:r>
            <a:r>
              <a:rPr lang="zh-CN" sz="3500"/>
              <a:t>经为主</a:t>
            </a:r>
            <a:endParaRPr sz="3500"/>
          </a:p>
          <a:p>
            <a:pPr marL="457200" lvl="0" indent="0" algn="l" rtl="0">
              <a:lnSpc>
                <a:spcPct val="115000"/>
              </a:lnSpc>
              <a:spcBef>
                <a:spcPts val="0"/>
              </a:spcBef>
              <a:spcAft>
                <a:spcPts val="0"/>
              </a:spcAft>
              <a:buNone/>
            </a:pPr>
            <a:endParaRPr sz="3500"/>
          </a:p>
        </p:txBody>
      </p:sp>
      <p:pic>
        <p:nvPicPr>
          <p:cNvPr id="371" name="Google Shape;371;g3317abfb373_0_12"/>
          <p:cNvPicPr preferRelativeResize="0"/>
          <p:nvPr/>
        </p:nvPicPr>
        <p:blipFill rotWithShape="1">
          <a:blip r:embed="rId4">
            <a:alphaModFix/>
          </a:blip>
          <a:srcRect b="2940"/>
          <a:stretch/>
        </p:blipFill>
        <p:spPr>
          <a:xfrm>
            <a:off x="2565100" y="4289900"/>
            <a:ext cx="5978999" cy="5074599"/>
          </a:xfrm>
          <a:prstGeom prst="rect">
            <a:avLst/>
          </a:prstGeom>
          <a:noFill/>
          <a:ln>
            <a:noFill/>
          </a:ln>
        </p:spPr>
      </p:pic>
      <p:pic>
        <p:nvPicPr>
          <p:cNvPr id="372" name="Google Shape;372;g3317abfb373_0_12"/>
          <p:cNvPicPr preferRelativeResize="0"/>
          <p:nvPr/>
        </p:nvPicPr>
        <p:blipFill rotWithShape="1">
          <a:blip r:embed="rId5">
            <a:alphaModFix/>
          </a:blip>
          <a:srcRect/>
          <a:stretch/>
        </p:blipFill>
        <p:spPr>
          <a:xfrm>
            <a:off x="9552825" y="4289900"/>
            <a:ext cx="5979002" cy="5074598"/>
          </a:xfrm>
          <a:prstGeom prst="rect">
            <a:avLst/>
          </a:prstGeom>
          <a:noFill/>
          <a:ln>
            <a:noFill/>
          </a:ln>
        </p:spPr>
      </p:pic>
      <p:sp>
        <p:nvSpPr>
          <p:cNvPr id="373" name="Google Shape;373;g3317abfb373_0_12"/>
          <p:cNvSpPr txBox="1"/>
          <p:nvPr/>
        </p:nvSpPr>
        <p:spPr>
          <a:xfrm>
            <a:off x="0" y="9876550"/>
            <a:ext cx="17136900" cy="769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1900">
                <a:latin typeface="Microsoft Yahei"/>
                <a:ea typeface="Microsoft Yahei"/>
                <a:cs typeface="Microsoft Yahei"/>
                <a:sym typeface="Microsoft Yahei"/>
              </a:rPr>
              <a:t>钱爱,黄传兵,李明,程园园,朱雅文,胡可心.基于多元数据挖掘探析专利中药复方治疗痛风性关节炎的用药规律[J].上海中医药杂志,2024,58(12):16-21.</a:t>
            </a:r>
            <a:endParaRPr sz="1900"/>
          </a:p>
          <a:p>
            <a:pPr marL="0" lvl="0" indent="0" algn="l" rtl="0">
              <a:spcBef>
                <a:spcPts val="0"/>
              </a:spcBef>
              <a:spcAft>
                <a:spcPts val="0"/>
              </a:spcAft>
              <a:buNone/>
            </a:pPr>
            <a:endParaRPr sz="1900">
              <a:solidFill>
                <a:schemeClr val="dk1"/>
              </a:solidFill>
              <a:latin typeface="Cormorant Garamond"/>
              <a:ea typeface="Cormorant Garamond"/>
              <a:cs typeface="Cormorant Garamond"/>
              <a:sym typeface="Cormorant Garamond"/>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pic>
        <p:nvPicPr>
          <p:cNvPr id="378" name="Google Shape;378;g3317abfb373_0_28"/>
          <p:cNvPicPr preferRelativeResize="0"/>
          <p:nvPr/>
        </p:nvPicPr>
        <p:blipFill rotWithShape="1">
          <a:blip r:embed="rId3">
            <a:alphaModFix/>
          </a:blip>
          <a:srcRect/>
          <a:stretch/>
        </p:blipFill>
        <p:spPr>
          <a:xfrm>
            <a:off x="0" y="0"/>
            <a:ext cx="18288000" cy="10287000"/>
          </a:xfrm>
          <a:prstGeom prst="rect">
            <a:avLst/>
          </a:prstGeom>
          <a:noFill/>
          <a:ln>
            <a:noFill/>
          </a:ln>
        </p:spPr>
      </p:pic>
      <p:sp>
        <p:nvSpPr>
          <p:cNvPr id="379" name="Google Shape;379;g3317abfb373_0_28"/>
          <p:cNvSpPr txBox="1"/>
          <p:nvPr/>
        </p:nvSpPr>
        <p:spPr>
          <a:xfrm>
            <a:off x="2471100" y="440375"/>
            <a:ext cx="13774200" cy="1767000"/>
          </a:xfrm>
          <a:prstGeom prst="rect">
            <a:avLst/>
          </a:prstGeom>
          <a:noFill/>
          <a:ln>
            <a:noFill/>
          </a:ln>
        </p:spPr>
        <p:txBody>
          <a:bodyPr spcFirstLastPara="1" wrap="square" lIns="0" tIns="0" rIns="0" bIns="0" anchor="t" anchorCtr="0">
            <a:spAutoFit/>
          </a:bodyPr>
          <a:lstStyle/>
          <a:p>
            <a:pPr marL="0" marR="0" lvl="0" indent="0" algn="ctr" rtl="0">
              <a:lnSpc>
                <a:spcPct val="140005"/>
              </a:lnSpc>
              <a:spcBef>
                <a:spcPts val="0"/>
              </a:spcBef>
              <a:spcAft>
                <a:spcPts val="0"/>
              </a:spcAft>
              <a:buClr>
                <a:srgbClr val="000000"/>
              </a:buClr>
              <a:buSzPts val="7200"/>
              <a:buFont typeface="Arial"/>
              <a:buNone/>
            </a:pPr>
            <a:r>
              <a:rPr lang="zh-CN" sz="7200" b="1"/>
              <a:t>中药治疗痛风性关节炎的用药规律</a:t>
            </a:r>
            <a:endParaRPr sz="7200" b="1" i="0" u="none" strike="noStrike" cap="none">
              <a:solidFill>
                <a:srgbClr val="000000"/>
              </a:solidFill>
              <a:latin typeface="Arial"/>
              <a:ea typeface="Arial"/>
              <a:cs typeface="Arial"/>
              <a:sym typeface="Arial"/>
            </a:endParaRPr>
          </a:p>
          <a:p>
            <a:pPr marL="0" marR="0" lvl="0" indent="0" algn="ctr" rtl="0">
              <a:lnSpc>
                <a:spcPct val="140005"/>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0" name="Google Shape;380;g3317abfb373_0_28"/>
          <p:cNvSpPr txBox="1"/>
          <p:nvPr/>
        </p:nvSpPr>
        <p:spPr>
          <a:xfrm>
            <a:off x="2452125" y="6140450"/>
            <a:ext cx="3858600" cy="67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200" b="1">
              <a:solidFill>
                <a:schemeClr val="dk1"/>
              </a:solidFill>
              <a:latin typeface="Cormorant Garamond"/>
              <a:ea typeface="Cormorant Garamond"/>
              <a:cs typeface="Cormorant Garamond"/>
              <a:sym typeface="Cormorant Garamond"/>
            </a:endParaRPr>
          </a:p>
        </p:txBody>
      </p:sp>
      <p:sp>
        <p:nvSpPr>
          <p:cNvPr id="381" name="Google Shape;381;g3317abfb373_0_28"/>
          <p:cNvSpPr txBox="1"/>
          <p:nvPr/>
        </p:nvSpPr>
        <p:spPr>
          <a:xfrm>
            <a:off x="631050" y="4546000"/>
            <a:ext cx="10806000" cy="1777800"/>
          </a:xfrm>
          <a:prstGeom prst="rect">
            <a:avLst/>
          </a:prstGeom>
          <a:noFill/>
          <a:ln>
            <a:noFill/>
          </a:ln>
        </p:spPr>
        <p:txBody>
          <a:bodyPr spcFirstLastPara="1" wrap="square" lIns="0" tIns="0" rIns="0" bIns="0" anchor="t" anchorCtr="0">
            <a:spAutoFit/>
          </a:bodyPr>
          <a:lstStyle/>
          <a:p>
            <a:pPr marL="0" lvl="0" indent="0" algn="l" rtl="0">
              <a:lnSpc>
                <a:spcPct val="115000"/>
              </a:lnSpc>
              <a:spcBef>
                <a:spcPts val="0"/>
              </a:spcBef>
              <a:spcAft>
                <a:spcPts val="0"/>
              </a:spcAft>
              <a:buNone/>
            </a:pPr>
            <a:r>
              <a:rPr lang="zh-CN" sz="3500"/>
              <a:t>提取治疗痛风性关节炎的专利中药复方的核心药物后， </a:t>
            </a:r>
            <a:endParaRPr sz="3500"/>
          </a:p>
          <a:p>
            <a:pPr marL="0" lvl="0" indent="0" algn="l" rtl="0">
              <a:lnSpc>
                <a:spcPct val="115000"/>
              </a:lnSpc>
              <a:spcBef>
                <a:spcPts val="0"/>
              </a:spcBef>
              <a:spcAft>
                <a:spcPts val="0"/>
              </a:spcAft>
              <a:buNone/>
            </a:pPr>
            <a:r>
              <a:rPr lang="zh-CN" sz="3500"/>
              <a:t>结果显示核心药物网络是由</a:t>
            </a:r>
            <a:r>
              <a:rPr lang="zh-CN" sz="3500" b="1">
                <a:solidFill>
                  <a:srgbClr val="FF0000"/>
                </a:solidFill>
              </a:rPr>
              <a:t>土茯苓</a:t>
            </a:r>
            <a:r>
              <a:rPr lang="zh-CN" sz="3500"/>
              <a:t>、 </a:t>
            </a:r>
            <a:r>
              <a:rPr lang="zh-CN" sz="3500" b="1">
                <a:solidFill>
                  <a:srgbClr val="FF0000"/>
                </a:solidFill>
              </a:rPr>
              <a:t>薏苡仁</a:t>
            </a:r>
            <a:r>
              <a:rPr lang="zh-CN" sz="3500"/>
              <a:t>、</a:t>
            </a:r>
            <a:r>
              <a:rPr lang="zh-CN" sz="3500" b="1">
                <a:solidFill>
                  <a:srgbClr val="FF0000"/>
                </a:solidFill>
              </a:rPr>
              <a:t> 苍术</a:t>
            </a:r>
            <a:r>
              <a:rPr lang="zh-CN" sz="3500"/>
              <a:t>、</a:t>
            </a:r>
            <a:r>
              <a:rPr lang="zh-CN" sz="3500" b="1">
                <a:solidFill>
                  <a:srgbClr val="FF0000"/>
                </a:solidFill>
              </a:rPr>
              <a:t> 牛膝</a:t>
            </a:r>
            <a:r>
              <a:rPr lang="zh-CN" sz="3500"/>
              <a:t>、</a:t>
            </a:r>
            <a:r>
              <a:rPr lang="zh-CN" sz="3500">
                <a:solidFill>
                  <a:schemeClr val="dk1"/>
                </a:solidFill>
              </a:rPr>
              <a:t> </a:t>
            </a:r>
            <a:r>
              <a:rPr lang="zh-CN" sz="3500" b="1">
                <a:solidFill>
                  <a:srgbClr val="FF0000"/>
                </a:solidFill>
              </a:rPr>
              <a:t>黄柏</a:t>
            </a:r>
            <a:r>
              <a:rPr lang="zh-CN" sz="3500"/>
              <a:t>、</a:t>
            </a:r>
            <a:r>
              <a:rPr lang="zh-CN" sz="3500" b="1">
                <a:solidFill>
                  <a:srgbClr val="FF0000"/>
                </a:solidFill>
              </a:rPr>
              <a:t>萆薢</a:t>
            </a:r>
            <a:r>
              <a:rPr lang="zh-CN" sz="3500"/>
              <a:t>6味中药组成</a:t>
            </a:r>
            <a:endParaRPr sz="3500"/>
          </a:p>
        </p:txBody>
      </p:sp>
      <p:sp>
        <p:nvSpPr>
          <p:cNvPr id="382" name="Google Shape;382;g3317abfb373_0_28"/>
          <p:cNvSpPr txBox="1"/>
          <p:nvPr/>
        </p:nvSpPr>
        <p:spPr>
          <a:xfrm>
            <a:off x="0" y="9876550"/>
            <a:ext cx="17136900" cy="769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1900">
                <a:latin typeface="Microsoft Yahei"/>
                <a:ea typeface="Microsoft Yahei"/>
                <a:cs typeface="Microsoft Yahei"/>
                <a:sym typeface="Microsoft Yahei"/>
              </a:rPr>
              <a:t>钱爱,黄传兵,李明,程园园,朱雅文,胡可心.基于多元数据挖掘探析专利中药复方治疗痛风性关节炎的用药规律[J].上海中医药杂志,2024,58(12):16-21.</a:t>
            </a:r>
            <a:endParaRPr sz="1900"/>
          </a:p>
          <a:p>
            <a:pPr marL="0" lvl="0" indent="0" algn="l" rtl="0">
              <a:spcBef>
                <a:spcPts val="0"/>
              </a:spcBef>
              <a:spcAft>
                <a:spcPts val="0"/>
              </a:spcAft>
              <a:buNone/>
            </a:pPr>
            <a:endParaRPr sz="1900">
              <a:solidFill>
                <a:schemeClr val="dk1"/>
              </a:solidFill>
              <a:latin typeface="Cormorant Garamond"/>
              <a:ea typeface="Cormorant Garamond"/>
              <a:cs typeface="Cormorant Garamond"/>
              <a:sym typeface="Cormorant Garamond"/>
            </a:endParaRPr>
          </a:p>
        </p:txBody>
      </p:sp>
      <p:pic>
        <p:nvPicPr>
          <p:cNvPr id="383" name="Google Shape;383;g3317abfb373_0_28"/>
          <p:cNvPicPr preferRelativeResize="0"/>
          <p:nvPr/>
        </p:nvPicPr>
        <p:blipFill>
          <a:blip r:embed="rId4">
            <a:alphaModFix/>
          </a:blip>
          <a:stretch>
            <a:fillRect/>
          </a:stretch>
        </p:blipFill>
        <p:spPr>
          <a:xfrm>
            <a:off x="11533772" y="2029013"/>
            <a:ext cx="4689125" cy="7320127"/>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pic>
        <p:nvPicPr>
          <p:cNvPr id="388" name="Google Shape;388;g3394fa29fc7_2_10"/>
          <p:cNvPicPr preferRelativeResize="0"/>
          <p:nvPr/>
        </p:nvPicPr>
        <p:blipFill rotWithShape="1">
          <a:blip r:embed="rId3">
            <a:alphaModFix/>
          </a:blip>
          <a:srcRect/>
          <a:stretch/>
        </p:blipFill>
        <p:spPr>
          <a:xfrm>
            <a:off x="0" y="0"/>
            <a:ext cx="18288000" cy="10287000"/>
          </a:xfrm>
          <a:prstGeom prst="rect">
            <a:avLst/>
          </a:prstGeom>
          <a:noFill/>
          <a:ln>
            <a:noFill/>
          </a:ln>
        </p:spPr>
      </p:pic>
      <p:sp>
        <p:nvSpPr>
          <p:cNvPr id="389" name="Google Shape;389;g3394fa29fc7_2_10"/>
          <p:cNvSpPr txBox="1"/>
          <p:nvPr/>
        </p:nvSpPr>
        <p:spPr>
          <a:xfrm>
            <a:off x="2471100" y="440375"/>
            <a:ext cx="13774200" cy="1767000"/>
          </a:xfrm>
          <a:prstGeom prst="rect">
            <a:avLst/>
          </a:prstGeom>
          <a:noFill/>
          <a:ln>
            <a:noFill/>
          </a:ln>
        </p:spPr>
        <p:txBody>
          <a:bodyPr spcFirstLastPara="1" wrap="square" lIns="0" tIns="0" rIns="0" bIns="0" anchor="t" anchorCtr="0">
            <a:spAutoFit/>
          </a:bodyPr>
          <a:lstStyle/>
          <a:p>
            <a:pPr marL="0" marR="0" lvl="0" indent="0" algn="ctr" rtl="0">
              <a:lnSpc>
                <a:spcPct val="140005"/>
              </a:lnSpc>
              <a:spcBef>
                <a:spcPts val="0"/>
              </a:spcBef>
              <a:spcAft>
                <a:spcPts val="0"/>
              </a:spcAft>
              <a:buClr>
                <a:srgbClr val="000000"/>
              </a:buClr>
              <a:buSzPts val="7200"/>
              <a:buFont typeface="Arial"/>
              <a:buNone/>
            </a:pPr>
            <a:r>
              <a:rPr lang="zh-CN" sz="7200" b="1"/>
              <a:t>中药治疗痛风性关节炎的用药规律</a:t>
            </a:r>
            <a:endParaRPr sz="7200" b="1" i="0" u="none" strike="noStrike" cap="none">
              <a:solidFill>
                <a:srgbClr val="000000"/>
              </a:solidFill>
              <a:latin typeface="Arial"/>
              <a:ea typeface="Arial"/>
              <a:cs typeface="Arial"/>
              <a:sym typeface="Arial"/>
            </a:endParaRPr>
          </a:p>
          <a:p>
            <a:pPr marL="0" marR="0" lvl="0" indent="0" algn="ctr" rtl="0">
              <a:lnSpc>
                <a:spcPct val="140005"/>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0" name="Google Shape;390;g3394fa29fc7_2_10"/>
          <p:cNvSpPr/>
          <p:nvPr/>
        </p:nvSpPr>
        <p:spPr>
          <a:xfrm>
            <a:off x="9144000" y="2802600"/>
            <a:ext cx="3275100" cy="2713200"/>
          </a:xfrm>
          <a:prstGeom prst="rightArrowCallout">
            <a:avLst>
              <a:gd name="adj1" fmla="val 25000"/>
              <a:gd name="adj2" fmla="val 25000"/>
              <a:gd name="adj3" fmla="val 25000"/>
              <a:gd name="adj4" fmla="val 64977"/>
            </a:avLst>
          </a:prstGeom>
          <a:solidFill>
            <a:srgbClr val="EAD0A9"/>
          </a:solidFill>
          <a:ln w="9525" cap="flat" cmpd="sng">
            <a:solidFill>
              <a:schemeClr val="dk2"/>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endParaRPr>
              <a:latin typeface="Cormorant Garamond"/>
              <a:ea typeface="Cormorant Garamond"/>
              <a:cs typeface="Cormorant Garamond"/>
              <a:sym typeface="Cormorant Garamond"/>
            </a:endParaRPr>
          </a:p>
        </p:txBody>
      </p:sp>
      <p:sp>
        <p:nvSpPr>
          <p:cNvPr id="391" name="Google Shape;391;g3394fa29fc7_2_10"/>
          <p:cNvSpPr txBox="1"/>
          <p:nvPr/>
        </p:nvSpPr>
        <p:spPr>
          <a:xfrm>
            <a:off x="525150" y="3051125"/>
            <a:ext cx="3858600" cy="67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200" b="1">
              <a:solidFill>
                <a:schemeClr val="dk1"/>
              </a:solidFill>
              <a:latin typeface="Cormorant Garamond"/>
              <a:ea typeface="Cormorant Garamond"/>
              <a:cs typeface="Cormorant Garamond"/>
              <a:sym typeface="Cormorant Garamond"/>
            </a:endParaRPr>
          </a:p>
        </p:txBody>
      </p:sp>
      <p:sp>
        <p:nvSpPr>
          <p:cNvPr id="392" name="Google Shape;392;g3394fa29fc7_2_10"/>
          <p:cNvSpPr/>
          <p:nvPr/>
        </p:nvSpPr>
        <p:spPr>
          <a:xfrm>
            <a:off x="103625" y="1606675"/>
            <a:ext cx="8955600" cy="27132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00000"/>
              </a:buClr>
              <a:buSzPts val="3500"/>
              <a:buFont typeface="Arial"/>
              <a:buNone/>
            </a:pPr>
            <a:r>
              <a:rPr lang="zh-CN" sz="4000" b="1" u="sng"/>
              <a:t>慢性痛风性关节炎</a:t>
            </a:r>
            <a:endParaRPr sz="4000" b="1" u="sng"/>
          </a:p>
        </p:txBody>
      </p:sp>
      <p:pic>
        <p:nvPicPr>
          <p:cNvPr id="393" name="Google Shape;393;g3394fa29fc7_2_10"/>
          <p:cNvPicPr preferRelativeResize="0"/>
          <p:nvPr/>
        </p:nvPicPr>
        <p:blipFill>
          <a:blip r:embed="rId4">
            <a:alphaModFix/>
          </a:blip>
          <a:stretch>
            <a:fillRect/>
          </a:stretch>
        </p:blipFill>
        <p:spPr>
          <a:xfrm>
            <a:off x="1129525" y="2559425"/>
            <a:ext cx="7219349" cy="6721448"/>
          </a:xfrm>
          <a:prstGeom prst="rect">
            <a:avLst/>
          </a:prstGeom>
          <a:noFill/>
          <a:ln>
            <a:noFill/>
          </a:ln>
        </p:spPr>
      </p:pic>
      <p:sp>
        <p:nvSpPr>
          <p:cNvPr id="394" name="Google Shape;394;g3394fa29fc7_2_10"/>
          <p:cNvSpPr txBox="1"/>
          <p:nvPr/>
        </p:nvSpPr>
        <p:spPr>
          <a:xfrm>
            <a:off x="0" y="9810000"/>
            <a:ext cx="16455900" cy="47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1900">
                <a:latin typeface="Microsoft Yahei"/>
                <a:ea typeface="Microsoft Yahei"/>
                <a:cs typeface="Microsoft Yahei"/>
                <a:sym typeface="Microsoft Yahei"/>
              </a:rPr>
              <a:t>徐熠,徐玲玲,刘静,年华.中药治疗慢性痛风性关节炎的规律及其Logistic回归分析[J].世界临床药物,2013,34(08):469-472.</a:t>
            </a:r>
            <a:endParaRPr sz="1900"/>
          </a:p>
        </p:txBody>
      </p:sp>
      <p:sp>
        <p:nvSpPr>
          <p:cNvPr id="395" name="Google Shape;395;g3394fa29fc7_2_10"/>
          <p:cNvSpPr/>
          <p:nvPr/>
        </p:nvSpPr>
        <p:spPr>
          <a:xfrm>
            <a:off x="9177925" y="2802600"/>
            <a:ext cx="2496900" cy="2713200"/>
          </a:xfrm>
          <a:prstGeom prst="rect">
            <a:avLst/>
          </a:prstGeom>
          <a:noFill/>
          <a:ln>
            <a:noFill/>
          </a:ln>
        </p:spPr>
        <p:txBody>
          <a:bodyPr spcFirstLastPara="1" wrap="square" lIns="91425" tIns="45700" rIns="91425" bIns="45700" anchor="t" anchorCtr="0">
            <a:noAutofit/>
          </a:bodyPr>
          <a:lstStyle/>
          <a:p>
            <a:pPr marL="0" marR="0" lvl="0" indent="0" algn="l" rtl="0">
              <a:lnSpc>
                <a:spcPct val="150000"/>
              </a:lnSpc>
              <a:spcBef>
                <a:spcPts val="0"/>
              </a:spcBef>
              <a:spcAft>
                <a:spcPts val="0"/>
              </a:spcAft>
              <a:buClr>
                <a:srgbClr val="000000"/>
              </a:buClr>
              <a:buSzPts val="3500"/>
              <a:buFont typeface="Arial"/>
              <a:buNone/>
            </a:pPr>
            <a:r>
              <a:rPr lang="zh-CN" sz="3000"/>
              <a:t>补虚药</a:t>
            </a:r>
            <a:endParaRPr sz="3000"/>
          </a:p>
          <a:p>
            <a:pPr marL="0" marR="0" lvl="0" indent="0" algn="l" rtl="0">
              <a:lnSpc>
                <a:spcPct val="150000"/>
              </a:lnSpc>
              <a:spcBef>
                <a:spcPts val="0"/>
              </a:spcBef>
              <a:spcAft>
                <a:spcPts val="0"/>
              </a:spcAft>
              <a:buClr>
                <a:srgbClr val="000000"/>
              </a:buClr>
              <a:buSzPts val="3500"/>
              <a:buFont typeface="Arial"/>
              <a:buNone/>
            </a:pPr>
            <a:r>
              <a:rPr lang="zh-CN" sz="3000"/>
              <a:t>利水渗湿药</a:t>
            </a:r>
            <a:endParaRPr sz="3000"/>
          </a:p>
          <a:p>
            <a:pPr marL="0" marR="0" lvl="0" indent="0" algn="l" rtl="0">
              <a:lnSpc>
                <a:spcPct val="150000"/>
              </a:lnSpc>
              <a:spcBef>
                <a:spcPts val="0"/>
              </a:spcBef>
              <a:spcAft>
                <a:spcPts val="0"/>
              </a:spcAft>
              <a:buClr>
                <a:srgbClr val="000000"/>
              </a:buClr>
              <a:buSzPts val="3500"/>
              <a:buFont typeface="Arial"/>
              <a:buNone/>
            </a:pPr>
            <a:r>
              <a:rPr lang="zh-CN" sz="3000"/>
              <a:t>活血化瘀药</a:t>
            </a:r>
            <a:endParaRPr sz="3000"/>
          </a:p>
          <a:p>
            <a:pPr marL="0" marR="0" lvl="0" indent="0" algn="l" rtl="0">
              <a:lnSpc>
                <a:spcPct val="150000"/>
              </a:lnSpc>
              <a:spcBef>
                <a:spcPts val="0"/>
              </a:spcBef>
              <a:spcAft>
                <a:spcPts val="0"/>
              </a:spcAft>
              <a:buClr>
                <a:srgbClr val="000000"/>
              </a:buClr>
              <a:buSzPts val="3500"/>
              <a:buFont typeface="Arial"/>
              <a:buNone/>
            </a:pPr>
            <a:r>
              <a:rPr lang="zh-CN" sz="3000"/>
              <a:t>清热药</a:t>
            </a:r>
            <a:endParaRPr sz="3000"/>
          </a:p>
        </p:txBody>
      </p:sp>
      <p:sp>
        <p:nvSpPr>
          <p:cNvPr id="396" name="Google Shape;396;g3394fa29fc7_2_10"/>
          <p:cNvSpPr txBox="1"/>
          <p:nvPr/>
        </p:nvSpPr>
        <p:spPr>
          <a:xfrm>
            <a:off x="12503875" y="3835950"/>
            <a:ext cx="48963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3000"/>
              <a:t>占总频次的70.13%</a:t>
            </a:r>
            <a:endParaRPr sz="3000"/>
          </a:p>
        </p:txBody>
      </p:sp>
      <p:sp>
        <p:nvSpPr>
          <p:cNvPr id="397" name="Google Shape;397;g3394fa29fc7_2_10"/>
          <p:cNvSpPr/>
          <p:nvPr/>
        </p:nvSpPr>
        <p:spPr>
          <a:xfrm>
            <a:off x="9177925" y="6034825"/>
            <a:ext cx="8955600" cy="2622900"/>
          </a:xfrm>
          <a:prstGeom prst="roundRect">
            <a:avLst>
              <a:gd name="adj" fmla="val 16667"/>
            </a:avLst>
          </a:prstGeom>
          <a:solidFill>
            <a:srgbClr val="F1E0C5"/>
          </a:solidFill>
          <a:ln w="9525" cap="flat" cmpd="sng">
            <a:solidFill>
              <a:schemeClr val="dk2"/>
            </a:solidFill>
            <a:prstDash val="solid"/>
            <a:round/>
            <a:headEnd type="none" w="sm" len="sm"/>
            <a:tailEnd type="none" w="sm" len="sm"/>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zh-CN" sz="2700">
                <a:solidFill>
                  <a:srgbClr val="1A171B"/>
                </a:solidFill>
              </a:rPr>
              <a:t>用药规律重视补益肝脾肾， 也强调泄浊利湿及化瘀通络</a:t>
            </a:r>
            <a:endParaRPr sz="2700">
              <a:solidFill>
                <a:srgbClr val="1A171B"/>
              </a:solidFill>
            </a:endParaRPr>
          </a:p>
          <a:p>
            <a:pPr marL="0" lvl="0" indent="0" algn="ctr" rtl="0">
              <a:lnSpc>
                <a:spcPct val="115000"/>
              </a:lnSpc>
              <a:spcBef>
                <a:spcPts val="0"/>
              </a:spcBef>
              <a:spcAft>
                <a:spcPts val="0"/>
              </a:spcAft>
              <a:buNone/>
            </a:pPr>
            <a:endParaRPr sz="2700">
              <a:solidFill>
                <a:srgbClr val="1A171B"/>
              </a:solidFill>
            </a:endParaRPr>
          </a:p>
          <a:p>
            <a:pPr marL="0" lvl="0" indent="0" algn="ctr" rtl="0">
              <a:lnSpc>
                <a:spcPct val="115000"/>
              </a:lnSpc>
              <a:spcBef>
                <a:spcPts val="0"/>
              </a:spcBef>
              <a:spcAft>
                <a:spcPts val="0"/>
              </a:spcAft>
              <a:buNone/>
            </a:pPr>
            <a:r>
              <a:rPr lang="zh-CN" sz="2700">
                <a:solidFill>
                  <a:srgbClr val="1A171B"/>
                </a:solidFill>
              </a:rPr>
              <a:t>病机：</a:t>
            </a:r>
            <a:r>
              <a:rPr lang="zh-CN" sz="2700" b="1">
                <a:solidFill>
                  <a:srgbClr val="1A171B"/>
                </a:solidFill>
              </a:rPr>
              <a:t>肝脾肾亏虚</a:t>
            </a:r>
            <a:r>
              <a:rPr lang="zh-CN" sz="2700">
                <a:solidFill>
                  <a:srgbClr val="1A171B"/>
                </a:solidFill>
              </a:rPr>
              <a:t>为本， </a:t>
            </a:r>
            <a:r>
              <a:rPr lang="zh-CN" sz="2700" b="1">
                <a:solidFill>
                  <a:srgbClr val="1A171B"/>
                </a:solidFill>
              </a:rPr>
              <a:t>痰湿瘀阻滞</a:t>
            </a:r>
            <a:r>
              <a:rPr lang="zh-CN" sz="2700">
                <a:solidFill>
                  <a:srgbClr val="1A171B"/>
                </a:solidFill>
              </a:rPr>
              <a:t>为标</a:t>
            </a:r>
            <a:endParaRPr sz="2700">
              <a:solidFill>
                <a:srgbClr val="1A171B"/>
              </a:solidFill>
            </a:endParaRPr>
          </a:p>
          <a:p>
            <a:pPr marL="0" lvl="0" indent="0" algn="ctr" rtl="0">
              <a:lnSpc>
                <a:spcPct val="115000"/>
              </a:lnSpc>
              <a:spcBef>
                <a:spcPts val="0"/>
              </a:spcBef>
              <a:spcAft>
                <a:spcPts val="0"/>
              </a:spcAft>
              <a:buNone/>
            </a:pPr>
            <a:endParaRPr sz="2700">
              <a:solidFill>
                <a:srgbClr val="1A171B"/>
              </a:solidFill>
            </a:endParaRPr>
          </a:p>
          <a:p>
            <a:pPr marL="0" lvl="0" indent="0" algn="ctr" rtl="0">
              <a:lnSpc>
                <a:spcPct val="115000"/>
              </a:lnSpc>
              <a:spcBef>
                <a:spcPts val="0"/>
              </a:spcBef>
              <a:spcAft>
                <a:spcPts val="0"/>
              </a:spcAft>
              <a:buNone/>
            </a:pPr>
            <a:r>
              <a:rPr lang="zh-CN" sz="2700">
                <a:solidFill>
                  <a:srgbClr val="1A171B"/>
                </a:solidFill>
              </a:rPr>
              <a:t>治疗注重扶正祛邪、 标本兼顾</a:t>
            </a:r>
            <a:endParaRPr sz="2700">
              <a:solidFill>
                <a:srgbClr val="1A171B"/>
              </a:solidFill>
            </a:endParaRPr>
          </a:p>
          <a:p>
            <a:pPr marL="0" lvl="0" indent="0" algn="l" rtl="0">
              <a:lnSpc>
                <a:spcPct val="115000"/>
              </a:lnSpc>
              <a:spcBef>
                <a:spcPts val="0"/>
              </a:spcBef>
              <a:spcAft>
                <a:spcPts val="0"/>
              </a:spcAft>
              <a:buNone/>
            </a:pPr>
            <a:endParaRPr sz="27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pic>
        <p:nvPicPr>
          <p:cNvPr id="402" name="Google Shape;402;g33be137f2cb_0_4"/>
          <p:cNvPicPr preferRelativeResize="0"/>
          <p:nvPr/>
        </p:nvPicPr>
        <p:blipFill rotWithShape="1">
          <a:blip r:embed="rId3">
            <a:alphaModFix/>
          </a:blip>
          <a:srcRect/>
          <a:stretch/>
        </p:blipFill>
        <p:spPr>
          <a:xfrm>
            <a:off x="0" y="0"/>
            <a:ext cx="18288000" cy="10287000"/>
          </a:xfrm>
          <a:prstGeom prst="rect">
            <a:avLst/>
          </a:prstGeom>
          <a:noFill/>
          <a:ln>
            <a:noFill/>
          </a:ln>
        </p:spPr>
      </p:pic>
      <p:pic>
        <p:nvPicPr>
          <p:cNvPr id="403" name="Google Shape;403;g33be137f2cb_0_4"/>
          <p:cNvPicPr preferRelativeResize="0"/>
          <p:nvPr/>
        </p:nvPicPr>
        <p:blipFill rotWithShape="1">
          <a:blip r:embed="rId4">
            <a:alphaModFix/>
          </a:blip>
          <a:srcRect r="17005" b="15009"/>
          <a:stretch/>
        </p:blipFill>
        <p:spPr>
          <a:xfrm>
            <a:off x="13217550" y="1747325"/>
            <a:ext cx="4060925" cy="4485950"/>
          </a:xfrm>
          <a:prstGeom prst="rect">
            <a:avLst/>
          </a:prstGeom>
          <a:noFill/>
          <a:ln>
            <a:noFill/>
          </a:ln>
        </p:spPr>
      </p:pic>
      <p:sp>
        <p:nvSpPr>
          <p:cNvPr id="404" name="Google Shape;404;g33be137f2cb_0_4"/>
          <p:cNvSpPr/>
          <p:nvPr/>
        </p:nvSpPr>
        <p:spPr>
          <a:xfrm>
            <a:off x="2095000" y="536175"/>
            <a:ext cx="10662900" cy="2283900"/>
          </a:xfrm>
          <a:prstGeom prst="wedgeRoundRectCallout">
            <a:avLst>
              <a:gd name="adj1" fmla="val 49999"/>
              <a:gd name="adj2" fmla="val 72960"/>
              <a:gd name="adj3" fmla="val 0"/>
            </a:avLst>
          </a:prstGeom>
          <a:solidFill>
            <a:schemeClr val="lt1"/>
          </a:solidFill>
          <a:ln w="19050" cap="flat" cmpd="sng">
            <a:solidFill>
              <a:srgbClr val="98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ormorant Garamond"/>
              <a:ea typeface="Cormorant Garamond"/>
              <a:cs typeface="Cormorant Garamond"/>
              <a:sym typeface="Cormorant Garamond"/>
            </a:endParaRPr>
          </a:p>
        </p:txBody>
      </p:sp>
      <p:sp>
        <p:nvSpPr>
          <p:cNvPr id="405" name="Google Shape;405;g33be137f2cb_0_4"/>
          <p:cNvSpPr txBox="1"/>
          <p:nvPr/>
        </p:nvSpPr>
        <p:spPr>
          <a:xfrm>
            <a:off x="2653900" y="792675"/>
            <a:ext cx="9770100" cy="17709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zh-CN" sz="4200">
                <a:solidFill>
                  <a:schemeClr val="dk1"/>
                </a:solidFill>
                <a:latin typeface="Cormorant Garamond"/>
                <a:ea typeface="Cormorant Garamond"/>
                <a:cs typeface="Cormorant Garamond"/>
                <a:sym typeface="Cormorant Garamond"/>
              </a:rPr>
              <a:t>那么从西医的角度，中草药是如何发挥其作用的呢？</a:t>
            </a:r>
            <a:endParaRPr sz="4200">
              <a:solidFill>
                <a:schemeClr val="dk1"/>
              </a:solidFill>
              <a:latin typeface="Cormorant Garamond"/>
              <a:ea typeface="Cormorant Garamond"/>
              <a:cs typeface="Cormorant Garamond"/>
              <a:sym typeface="Cormorant Garamond"/>
            </a:endParaRPr>
          </a:p>
        </p:txBody>
      </p:sp>
      <p:sp>
        <p:nvSpPr>
          <p:cNvPr id="406" name="Google Shape;406;g33be137f2cb_0_4"/>
          <p:cNvSpPr/>
          <p:nvPr/>
        </p:nvSpPr>
        <p:spPr>
          <a:xfrm>
            <a:off x="2095000" y="4330875"/>
            <a:ext cx="10662900" cy="3875400"/>
          </a:xfrm>
          <a:prstGeom prst="doubleWave">
            <a:avLst>
              <a:gd name="adj1" fmla="val 6250"/>
              <a:gd name="adj2" fmla="val 0"/>
            </a:avLst>
          </a:prstGeom>
          <a:solidFill>
            <a:schemeClr val="lt1"/>
          </a:solidFill>
          <a:ln w="19050" cap="flat" cmpd="sng">
            <a:solidFill>
              <a:srgbClr val="98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ormorant Garamond"/>
              <a:ea typeface="Cormorant Garamond"/>
              <a:cs typeface="Cormorant Garamond"/>
              <a:sym typeface="Cormorant Garamond"/>
            </a:endParaRPr>
          </a:p>
        </p:txBody>
      </p:sp>
      <p:sp>
        <p:nvSpPr>
          <p:cNvPr id="407" name="Google Shape;407;g33be137f2cb_0_4"/>
          <p:cNvSpPr txBox="1"/>
          <p:nvPr/>
        </p:nvSpPr>
        <p:spPr>
          <a:xfrm>
            <a:off x="3331450" y="5237450"/>
            <a:ext cx="8190000" cy="23955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zh-CN" sz="4200">
                <a:solidFill>
                  <a:srgbClr val="474747"/>
                </a:solidFill>
              </a:rPr>
              <a:t>中草药含有较多不同的有效成分，</a:t>
            </a:r>
            <a:endParaRPr sz="4200">
              <a:solidFill>
                <a:srgbClr val="474747"/>
              </a:solidFill>
            </a:endParaRPr>
          </a:p>
          <a:p>
            <a:pPr marL="0" lvl="0" indent="0" algn="l" rtl="0">
              <a:lnSpc>
                <a:spcPct val="150000"/>
              </a:lnSpc>
              <a:spcBef>
                <a:spcPts val="0"/>
              </a:spcBef>
              <a:spcAft>
                <a:spcPts val="0"/>
              </a:spcAft>
              <a:buNone/>
            </a:pPr>
            <a:r>
              <a:rPr lang="zh-CN" sz="4200">
                <a:solidFill>
                  <a:srgbClr val="474747"/>
                </a:solidFill>
              </a:rPr>
              <a:t>作用机制较复杂。</a:t>
            </a:r>
            <a:endParaRPr sz="4200">
              <a:solidFill>
                <a:schemeClr val="dk1"/>
              </a:solidFill>
              <a:latin typeface="Cormorant Garamond"/>
              <a:ea typeface="Cormorant Garamond"/>
              <a:cs typeface="Cormorant Garamond"/>
              <a:sym typeface="Cormorant Garamon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11"/>
        <p:cNvGrpSpPr/>
        <p:nvPr/>
      </p:nvGrpSpPr>
      <p:grpSpPr>
        <a:xfrm>
          <a:off x="0" y="0"/>
          <a:ext cx="0" cy="0"/>
          <a:chOff x="0" y="0"/>
          <a:chExt cx="0" cy="0"/>
        </a:xfrm>
      </p:grpSpPr>
      <p:pic>
        <p:nvPicPr>
          <p:cNvPr id="412" name="Google Shape;412;p26"/>
          <p:cNvPicPr preferRelativeResize="0"/>
          <p:nvPr/>
        </p:nvPicPr>
        <p:blipFill rotWithShape="1">
          <a:blip r:embed="rId3">
            <a:alphaModFix/>
          </a:blip>
          <a:srcRect/>
          <a:stretch/>
        </p:blipFill>
        <p:spPr>
          <a:xfrm>
            <a:off x="2667000" y="4520"/>
            <a:ext cx="15382066" cy="10289762"/>
          </a:xfrm>
          <a:prstGeom prst="rect">
            <a:avLst/>
          </a:prstGeom>
          <a:noFill/>
          <a:ln>
            <a:noFill/>
          </a:ln>
        </p:spPr>
      </p:pic>
      <p:sp>
        <p:nvSpPr>
          <p:cNvPr id="413" name="Google Shape;413;p26"/>
          <p:cNvSpPr txBox="1"/>
          <p:nvPr/>
        </p:nvSpPr>
        <p:spPr>
          <a:xfrm>
            <a:off x="609600" y="565043"/>
            <a:ext cx="1219200" cy="9047400"/>
          </a:xfrm>
          <a:prstGeom prst="rect">
            <a:avLst/>
          </a:prstGeom>
          <a:noFill/>
          <a:ln>
            <a:noFill/>
          </a:ln>
        </p:spPr>
        <p:txBody>
          <a:bodyPr spcFirstLastPara="1" wrap="square" lIns="0" tIns="0" rIns="0" bIns="0" anchor="t" anchorCtr="0">
            <a:spAutoFit/>
          </a:bodyPr>
          <a:lstStyle/>
          <a:p>
            <a:pPr marL="0" marR="0" lvl="0" indent="0" algn="ctr" rtl="0">
              <a:lnSpc>
                <a:spcPct val="140005"/>
              </a:lnSpc>
              <a:spcBef>
                <a:spcPts val="0"/>
              </a:spcBef>
              <a:spcAft>
                <a:spcPts val="0"/>
              </a:spcAft>
              <a:buClr>
                <a:srgbClr val="000000"/>
              </a:buClr>
              <a:buSzPts val="6999"/>
              <a:buFont typeface="Arial"/>
              <a:buNone/>
            </a:pPr>
            <a:r>
              <a:rPr lang="zh-CN" sz="6999" b="1" i="0" u="none" strike="noStrike" cap="none">
                <a:solidFill>
                  <a:srgbClr val="373236"/>
                </a:solidFill>
                <a:latin typeface="Exo 2"/>
                <a:ea typeface="Exo 2"/>
                <a:cs typeface="Exo 2"/>
                <a:sym typeface="Exo 2"/>
              </a:rPr>
              <a:t>痛风发病机制</a:t>
            </a:r>
            <a:endParaRPr sz="1400" b="0" i="0" u="none" strike="noStrike" cap="none">
              <a:solidFill>
                <a:srgbClr val="000000"/>
              </a:solidFill>
              <a:latin typeface="Arial"/>
              <a:ea typeface="Arial"/>
              <a:cs typeface="Arial"/>
              <a:sym typeface="Arial"/>
            </a:endParaRPr>
          </a:p>
        </p:txBody>
      </p:sp>
      <p:sp>
        <p:nvSpPr>
          <p:cNvPr id="414" name="Google Shape;414;p26"/>
          <p:cNvSpPr/>
          <p:nvPr/>
        </p:nvSpPr>
        <p:spPr>
          <a:xfrm>
            <a:off x="2667001" y="3217772"/>
            <a:ext cx="647400" cy="692700"/>
          </a:xfrm>
          <a:prstGeom prst="star5">
            <a:avLst>
              <a:gd name="adj" fmla="val 19098"/>
              <a:gd name="hf" fmla="val 105146"/>
              <a:gd name="vf" fmla="val 110557"/>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415" name="Google Shape;415;p26"/>
          <p:cNvSpPr/>
          <p:nvPr/>
        </p:nvSpPr>
        <p:spPr>
          <a:xfrm>
            <a:off x="7556526" y="1326722"/>
            <a:ext cx="647400" cy="692700"/>
          </a:xfrm>
          <a:prstGeom prst="star5">
            <a:avLst>
              <a:gd name="adj" fmla="val 19098"/>
              <a:gd name="hf" fmla="val 105146"/>
              <a:gd name="vf" fmla="val 110557"/>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416" name="Google Shape;416;p26"/>
          <p:cNvSpPr/>
          <p:nvPr/>
        </p:nvSpPr>
        <p:spPr>
          <a:xfrm>
            <a:off x="13444576" y="2709822"/>
            <a:ext cx="647400" cy="692700"/>
          </a:xfrm>
          <a:prstGeom prst="star5">
            <a:avLst>
              <a:gd name="adj" fmla="val 19098"/>
              <a:gd name="hf" fmla="val 105146"/>
              <a:gd name="vf" fmla="val 110557"/>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20"/>
        <p:cNvGrpSpPr/>
        <p:nvPr/>
      </p:nvGrpSpPr>
      <p:grpSpPr>
        <a:xfrm>
          <a:off x="0" y="0"/>
          <a:ext cx="0" cy="0"/>
          <a:chOff x="0" y="0"/>
          <a:chExt cx="0" cy="0"/>
        </a:xfrm>
      </p:grpSpPr>
      <p:pic>
        <p:nvPicPr>
          <p:cNvPr id="421" name="Google Shape;421;g3394fa29fc7_1_0"/>
          <p:cNvPicPr preferRelativeResize="0"/>
          <p:nvPr/>
        </p:nvPicPr>
        <p:blipFill rotWithShape="1">
          <a:blip r:embed="rId3">
            <a:alphaModFix/>
          </a:blip>
          <a:srcRect/>
          <a:stretch/>
        </p:blipFill>
        <p:spPr>
          <a:xfrm>
            <a:off x="0" y="0"/>
            <a:ext cx="18288000" cy="10287000"/>
          </a:xfrm>
          <a:prstGeom prst="rect">
            <a:avLst/>
          </a:prstGeom>
          <a:noFill/>
          <a:ln>
            <a:noFill/>
          </a:ln>
        </p:spPr>
      </p:pic>
      <p:sp>
        <p:nvSpPr>
          <p:cNvPr id="422" name="Google Shape;422;g3394fa29fc7_1_0"/>
          <p:cNvSpPr txBox="1"/>
          <p:nvPr/>
        </p:nvSpPr>
        <p:spPr>
          <a:xfrm>
            <a:off x="142625" y="412800"/>
            <a:ext cx="17781900" cy="1154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6300" b="1"/>
          </a:p>
        </p:txBody>
      </p:sp>
      <p:sp>
        <p:nvSpPr>
          <p:cNvPr id="423" name="Google Shape;423;g3394fa29fc7_1_0"/>
          <p:cNvSpPr txBox="1"/>
          <p:nvPr/>
        </p:nvSpPr>
        <p:spPr>
          <a:xfrm>
            <a:off x="41850" y="1262375"/>
            <a:ext cx="18204300" cy="661800"/>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endParaRPr sz="1000"/>
          </a:p>
          <a:p>
            <a:pPr marL="0" lvl="0" indent="0" algn="l" rtl="0">
              <a:lnSpc>
                <a:spcPct val="150000"/>
              </a:lnSpc>
              <a:spcBef>
                <a:spcPts val="0"/>
              </a:spcBef>
              <a:spcAft>
                <a:spcPts val="0"/>
              </a:spcAft>
              <a:buNone/>
            </a:pPr>
            <a:endParaRPr sz="1600"/>
          </a:p>
        </p:txBody>
      </p:sp>
      <p:sp>
        <p:nvSpPr>
          <p:cNvPr id="424" name="Google Shape;424;g3394fa29fc7_1_0"/>
          <p:cNvSpPr/>
          <p:nvPr/>
        </p:nvSpPr>
        <p:spPr>
          <a:xfrm>
            <a:off x="6658813" y="3791250"/>
            <a:ext cx="4608300" cy="2704500"/>
          </a:xfrm>
          <a:prstGeom prst="ellipse">
            <a:avLst/>
          </a:prstGeom>
          <a:solidFill>
            <a:srgbClr val="7A8B6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zh-CN" sz="6300" b="1"/>
              <a:t>虎杖</a:t>
            </a:r>
            <a:endParaRPr>
              <a:latin typeface="Cormorant Garamond"/>
              <a:ea typeface="Cormorant Garamond"/>
              <a:cs typeface="Cormorant Garamond"/>
              <a:sym typeface="Cormorant Garamond"/>
            </a:endParaRPr>
          </a:p>
        </p:txBody>
      </p:sp>
      <p:sp>
        <p:nvSpPr>
          <p:cNvPr id="425" name="Google Shape;425;g3394fa29fc7_1_0"/>
          <p:cNvSpPr/>
          <p:nvPr/>
        </p:nvSpPr>
        <p:spPr>
          <a:xfrm>
            <a:off x="11372850" y="6613200"/>
            <a:ext cx="6252000" cy="2939400"/>
          </a:xfrm>
          <a:prstGeom prst="roundRect">
            <a:avLst>
              <a:gd name="adj" fmla="val 16667"/>
            </a:avLst>
          </a:prstGeom>
          <a:solidFill>
            <a:srgbClr val="C8D0C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50000"/>
              </a:lnSpc>
              <a:spcBef>
                <a:spcPts val="0"/>
              </a:spcBef>
              <a:spcAft>
                <a:spcPts val="0"/>
              </a:spcAft>
              <a:buNone/>
            </a:pPr>
            <a:r>
              <a:rPr lang="zh-CN" sz="3200"/>
              <a:t>现代药理学显示虎杖具有</a:t>
            </a:r>
            <a:r>
              <a:rPr lang="zh-CN" sz="3200" b="1">
                <a:solidFill>
                  <a:srgbClr val="FF0000"/>
                </a:solidFill>
              </a:rPr>
              <a:t>抗菌消炎、抗氧化、抗病毒</a:t>
            </a:r>
            <a:r>
              <a:rPr lang="zh-CN" sz="3200"/>
              <a:t>的功效</a:t>
            </a:r>
            <a:endParaRPr sz="3700"/>
          </a:p>
        </p:txBody>
      </p:sp>
      <p:sp>
        <p:nvSpPr>
          <p:cNvPr id="426" name="Google Shape;426;g3394fa29fc7_1_0"/>
          <p:cNvSpPr/>
          <p:nvPr/>
        </p:nvSpPr>
        <p:spPr>
          <a:xfrm>
            <a:off x="11372850" y="1150175"/>
            <a:ext cx="6185400" cy="2939400"/>
          </a:xfrm>
          <a:prstGeom prst="roundRect">
            <a:avLst>
              <a:gd name="adj" fmla="val 16667"/>
            </a:avLst>
          </a:prstGeom>
          <a:solidFill>
            <a:srgbClr val="C8D0C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50000"/>
              </a:lnSpc>
              <a:spcBef>
                <a:spcPts val="0"/>
              </a:spcBef>
              <a:spcAft>
                <a:spcPts val="0"/>
              </a:spcAft>
              <a:buNone/>
            </a:pPr>
            <a:r>
              <a:rPr lang="zh-CN" sz="3200"/>
              <a:t>现代中医常用</a:t>
            </a:r>
            <a:r>
              <a:rPr lang="zh-CN" sz="3200" b="1">
                <a:solidFill>
                  <a:srgbClr val="FF0000"/>
                </a:solidFill>
              </a:rPr>
              <a:t>虎杖复方制剂</a:t>
            </a:r>
            <a:r>
              <a:rPr lang="zh-CN" sz="3200"/>
              <a:t>治疗急性痛风性关节炎</a:t>
            </a:r>
            <a:endParaRPr sz="3200"/>
          </a:p>
        </p:txBody>
      </p:sp>
      <p:sp>
        <p:nvSpPr>
          <p:cNvPr id="427" name="Google Shape;427;g3394fa29fc7_1_0"/>
          <p:cNvSpPr/>
          <p:nvPr/>
        </p:nvSpPr>
        <p:spPr>
          <a:xfrm>
            <a:off x="526825" y="6613200"/>
            <a:ext cx="6252000" cy="2939400"/>
          </a:xfrm>
          <a:prstGeom prst="roundRect">
            <a:avLst>
              <a:gd name="adj" fmla="val 16667"/>
            </a:avLst>
          </a:prstGeom>
          <a:solidFill>
            <a:srgbClr val="C8D0C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50000"/>
              </a:lnSpc>
              <a:spcBef>
                <a:spcPts val="0"/>
              </a:spcBef>
              <a:spcAft>
                <a:spcPts val="0"/>
              </a:spcAft>
              <a:buNone/>
            </a:pPr>
            <a:r>
              <a:rPr lang="zh-CN" sz="3200"/>
              <a:t>具有</a:t>
            </a:r>
            <a:r>
              <a:rPr lang="zh-CN" sz="3200" b="1">
                <a:solidFill>
                  <a:srgbClr val="FF0000"/>
                </a:solidFill>
              </a:rPr>
              <a:t>利湿</a:t>
            </a:r>
            <a:r>
              <a:rPr lang="zh-CN" sz="3200"/>
              <a:t>退黄、</a:t>
            </a:r>
            <a:r>
              <a:rPr lang="zh-CN" sz="3200" b="1">
                <a:solidFill>
                  <a:srgbClr val="FF0000"/>
                </a:solidFill>
              </a:rPr>
              <a:t>清热</a:t>
            </a:r>
            <a:r>
              <a:rPr lang="zh-CN" sz="3200"/>
              <a:t>解毒、</a:t>
            </a:r>
            <a:endParaRPr sz="3200"/>
          </a:p>
          <a:p>
            <a:pPr marL="0" lvl="0" indent="0" algn="ctr" rtl="0">
              <a:lnSpc>
                <a:spcPct val="150000"/>
              </a:lnSpc>
              <a:spcBef>
                <a:spcPts val="0"/>
              </a:spcBef>
              <a:spcAft>
                <a:spcPts val="0"/>
              </a:spcAft>
              <a:buNone/>
            </a:pPr>
            <a:r>
              <a:rPr lang="zh-CN" sz="3200"/>
              <a:t>散瘀止痛、</a:t>
            </a:r>
            <a:r>
              <a:rPr lang="zh-CN" sz="3200" b="1">
                <a:solidFill>
                  <a:srgbClr val="FF0000"/>
                </a:solidFill>
              </a:rPr>
              <a:t>活血</a:t>
            </a:r>
            <a:r>
              <a:rPr lang="zh-CN" sz="3200"/>
              <a:t>通经的功效</a:t>
            </a:r>
            <a:endParaRPr sz="3200"/>
          </a:p>
        </p:txBody>
      </p:sp>
      <p:sp>
        <p:nvSpPr>
          <p:cNvPr id="428" name="Google Shape;428;g3394fa29fc7_1_0"/>
          <p:cNvSpPr/>
          <p:nvPr/>
        </p:nvSpPr>
        <p:spPr>
          <a:xfrm>
            <a:off x="560125" y="1150175"/>
            <a:ext cx="6185400" cy="2939400"/>
          </a:xfrm>
          <a:prstGeom prst="roundRect">
            <a:avLst>
              <a:gd name="adj" fmla="val 16667"/>
            </a:avLst>
          </a:prstGeom>
          <a:solidFill>
            <a:srgbClr val="C8D0C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50000"/>
              </a:lnSpc>
              <a:spcBef>
                <a:spcPts val="0"/>
              </a:spcBef>
              <a:spcAft>
                <a:spcPts val="0"/>
              </a:spcAft>
              <a:buNone/>
            </a:pPr>
            <a:r>
              <a:rPr lang="zh-CN" sz="3200"/>
              <a:t>味</a:t>
            </a:r>
            <a:r>
              <a:rPr lang="zh-CN" sz="3200" b="1">
                <a:solidFill>
                  <a:srgbClr val="FF0000"/>
                </a:solidFill>
              </a:rPr>
              <a:t>苦</a:t>
            </a:r>
            <a:r>
              <a:rPr lang="zh-CN" sz="3200"/>
              <a:t>，归</a:t>
            </a:r>
            <a:r>
              <a:rPr lang="zh-CN" sz="3200" b="1">
                <a:solidFill>
                  <a:srgbClr val="FF0000"/>
                </a:solidFill>
              </a:rPr>
              <a:t>肝</a:t>
            </a:r>
            <a:r>
              <a:rPr lang="zh-CN" sz="3200"/>
              <a:t>、胆、</a:t>
            </a:r>
            <a:r>
              <a:rPr lang="zh-CN" sz="3200" b="1">
                <a:solidFill>
                  <a:srgbClr val="FF0000"/>
                </a:solidFill>
              </a:rPr>
              <a:t>肺</a:t>
            </a:r>
            <a:r>
              <a:rPr lang="zh-CN" sz="3200"/>
              <a:t>经</a:t>
            </a:r>
            <a:endParaRPr sz="32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pic>
        <p:nvPicPr>
          <p:cNvPr id="433" name="Google Shape;433;g3308420d9c7_0_14"/>
          <p:cNvPicPr preferRelativeResize="0"/>
          <p:nvPr/>
        </p:nvPicPr>
        <p:blipFill rotWithShape="1">
          <a:blip r:embed="rId3">
            <a:alphaModFix/>
          </a:blip>
          <a:srcRect/>
          <a:stretch/>
        </p:blipFill>
        <p:spPr>
          <a:xfrm>
            <a:off x="0" y="0"/>
            <a:ext cx="18288000" cy="10544175"/>
          </a:xfrm>
          <a:prstGeom prst="rect">
            <a:avLst/>
          </a:prstGeom>
          <a:noFill/>
          <a:ln>
            <a:noFill/>
          </a:ln>
        </p:spPr>
      </p:pic>
      <p:pic>
        <p:nvPicPr>
          <p:cNvPr id="434" name="Google Shape;434;g3308420d9c7_0_14"/>
          <p:cNvPicPr preferRelativeResize="0"/>
          <p:nvPr/>
        </p:nvPicPr>
        <p:blipFill>
          <a:blip r:embed="rId4">
            <a:alphaModFix/>
          </a:blip>
          <a:stretch>
            <a:fillRect/>
          </a:stretch>
        </p:blipFill>
        <p:spPr>
          <a:xfrm>
            <a:off x="12471675" y="1626799"/>
            <a:ext cx="5267325" cy="3516701"/>
          </a:xfrm>
          <a:prstGeom prst="rect">
            <a:avLst/>
          </a:prstGeom>
          <a:noFill/>
          <a:ln>
            <a:noFill/>
          </a:ln>
        </p:spPr>
      </p:pic>
      <p:sp>
        <p:nvSpPr>
          <p:cNvPr id="435" name="Google Shape;435;g3308420d9c7_0_14"/>
          <p:cNvSpPr txBox="1"/>
          <p:nvPr/>
        </p:nvSpPr>
        <p:spPr>
          <a:xfrm>
            <a:off x="3419250" y="110950"/>
            <a:ext cx="11449500" cy="1293000"/>
          </a:xfrm>
          <a:prstGeom prst="rect">
            <a:avLst/>
          </a:prstGeom>
          <a:noFill/>
          <a:ln>
            <a:noFill/>
          </a:ln>
        </p:spPr>
        <p:txBody>
          <a:bodyPr spcFirstLastPara="1" wrap="square" lIns="91425" tIns="91425" rIns="91425" bIns="91425" anchor="t" anchorCtr="0">
            <a:spAutoFit/>
          </a:bodyPr>
          <a:lstStyle/>
          <a:p>
            <a:pPr marL="0" lvl="0" indent="0" algn="ctr" rtl="0">
              <a:lnSpc>
                <a:spcPct val="140005"/>
              </a:lnSpc>
              <a:spcBef>
                <a:spcPts val="0"/>
              </a:spcBef>
              <a:spcAft>
                <a:spcPts val="0"/>
              </a:spcAft>
              <a:buNone/>
            </a:pPr>
            <a:r>
              <a:rPr lang="zh-CN" sz="7200" b="1"/>
              <a:t>虎杖苷的降尿酸作用及机制</a:t>
            </a:r>
            <a:endParaRPr sz="7200" b="1"/>
          </a:p>
        </p:txBody>
      </p:sp>
      <p:sp>
        <p:nvSpPr>
          <p:cNvPr id="436" name="Google Shape;436;g3308420d9c7_0_14"/>
          <p:cNvSpPr/>
          <p:nvPr/>
        </p:nvSpPr>
        <p:spPr>
          <a:xfrm>
            <a:off x="275600" y="3287075"/>
            <a:ext cx="5415000" cy="2299200"/>
          </a:xfrm>
          <a:prstGeom prst="roundRect">
            <a:avLst>
              <a:gd name="adj" fmla="val 16667"/>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zh-CN" sz="2500" b="1"/>
              <a:t>抑制</a:t>
            </a:r>
            <a:r>
              <a:rPr lang="zh-CN" sz="2500"/>
              <a:t>尿酸重吸收的转运蛋白</a:t>
            </a:r>
            <a:r>
              <a:rPr lang="zh-CN" sz="2500" b="1"/>
              <a:t>URAT1</a:t>
            </a:r>
            <a:r>
              <a:rPr lang="zh-CN" sz="2500"/>
              <a:t>的mRNA表达</a:t>
            </a:r>
            <a:endParaRPr sz="2500"/>
          </a:p>
          <a:p>
            <a:pPr marL="0" lvl="0" indent="0" algn="l" rtl="0">
              <a:spcBef>
                <a:spcPts val="0"/>
              </a:spcBef>
              <a:spcAft>
                <a:spcPts val="0"/>
              </a:spcAft>
              <a:buClr>
                <a:srgbClr val="000000"/>
              </a:buClr>
              <a:buSzPts val="3500"/>
              <a:buFont typeface="Arial"/>
              <a:buNone/>
            </a:pPr>
            <a:endParaRPr sz="2500"/>
          </a:p>
          <a:p>
            <a:pPr marL="0" lvl="0" indent="0" algn="l" rtl="0">
              <a:lnSpc>
                <a:spcPct val="100000"/>
              </a:lnSpc>
              <a:spcBef>
                <a:spcPts val="0"/>
              </a:spcBef>
              <a:spcAft>
                <a:spcPts val="0"/>
              </a:spcAft>
              <a:buNone/>
            </a:pPr>
            <a:r>
              <a:rPr lang="zh-CN" sz="2500"/>
              <a:t>此作用与丙磺舒 (Probenecid) 相同</a:t>
            </a:r>
            <a:endParaRPr sz="2500"/>
          </a:p>
        </p:txBody>
      </p:sp>
      <p:sp>
        <p:nvSpPr>
          <p:cNvPr id="437" name="Google Shape;437;g3308420d9c7_0_14"/>
          <p:cNvSpPr txBox="1"/>
          <p:nvPr/>
        </p:nvSpPr>
        <p:spPr>
          <a:xfrm>
            <a:off x="275600" y="1781475"/>
            <a:ext cx="9338700" cy="800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4000" b="1" u="sng"/>
              <a:t>增强肾脏对尿酸的排泄作用</a:t>
            </a:r>
            <a:endParaRPr sz="4000" b="1" u="sng"/>
          </a:p>
        </p:txBody>
      </p:sp>
      <p:sp>
        <p:nvSpPr>
          <p:cNvPr id="438" name="Google Shape;438;g3308420d9c7_0_14"/>
          <p:cNvSpPr/>
          <p:nvPr/>
        </p:nvSpPr>
        <p:spPr>
          <a:xfrm>
            <a:off x="5966075" y="3287075"/>
            <a:ext cx="5561100" cy="2299200"/>
          </a:xfrm>
          <a:prstGeom prst="roundRect">
            <a:avLst>
              <a:gd name="adj" fmla="val 16667"/>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3500"/>
              <a:buFont typeface="Arial"/>
              <a:buNone/>
            </a:pPr>
            <a:r>
              <a:rPr lang="zh-CN" sz="2600" b="1"/>
              <a:t>增加</a:t>
            </a:r>
            <a:r>
              <a:rPr lang="zh-CN" sz="2600"/>
              <a:t>尿酸分泌转运蛋白</a:t>
            </a:r>
            <a:endParaRPr sz="2600"/>
          </a:p>
          <a:p>
            <a:pPr marL="0" lvl="0" indent="0" algn="ctr" rtl="0">
              <a:spcBef>
                <a:spcPts val="0"/>
              </a:spcBef>
              <a:spcAft>
                <a:spcPts val="0"/>
              </a:spcAft>
              <a:buClr>
                <a:srgbClr val="000000"/>
              </a:buClr>
              <a:buSzPts val="3500"/>
              <a:buFont typeface="Arial"/>
              <a:buNone/>
            </a:pPr>
            <a:r>
              <a:rPr lang="zh-CN" sz="2600" b="1"/>
              <a:t>OAT1、OAT3</a:t>
            </a:r>
            <a:r>
              <a:rPr lang="zh-CN" sz="2600"/>
              <a:t>的mRNA表达</a:t>
            </a:r>
            <a:endParaRPr sz="2600">
              <a:latin typeface="Cormorant Garamond"/>
              <a:ea typeface="Cormorant Garamond"/>
              <a:cs typeface="Cormorant Garamond"/>
              <a:sym typeface="Cormorant Garamond"/>
            </a:endParaRPr>
          </a:p>
        </p:txBody>
      </p:sp>
      <p:sp>
        <p:nvSpPr>
          <p:cNvPr id="439" name="Google Shape;439;g3308420d9c7_0_14"/>
          <p:cNvSpPr txBox="1"/>
          <p:nvPr/>
        </p:nvSpPr>
        <p:spPr>
          <a:xfrm>
            <a:off x="275600" y="6291475"/>
            <a:ext cx="16002000" cy="1339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4000" b="1" u="sng"/>
              <a:t>抑制肝脏对尿酸的合成作用</a:t>
            </a:r>
            <a:endParaRPr sz="4000" b="1" u="sng"/>
          </a:p>
          <a:p>
            <a:pPr marL="0" lvl="0" indent="0" algn="l" rtl="0">
              <a:spcBef>
                <a:spcPts val="0"/>
              </a:spcBef>
              <a:spcAft>
                <a:spcPts val="0"/>
              </a:spcAft>
              <a:buNone/>
            </a:pPr>
            <a:endParaRPr sz="3500"/>
          </a:p>
        </p:txBody>
      </p:sp>
      <p:sp>
        <p:nvSpPr>
          <p:cNvPr id="440" name="Google Shape;440;g3308420d9c7_0_14"/>
          <p:cNvSpPr/>
          <p:nvPr/>
        </p:nvSpPr>
        <p:spPr>
          <a:xfrm>
            <a:off x="2187400" y="7469400"/>
            <a:ext cx="6291900" cy="2126100"/>
          </a:xfrm>
          <a:prstGeom prst="roundRect">
            <a:avLst>
              <a:gd name="adj" fmla="val 16667"/>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zh-CN" sz="3500" b="1"/>
              <a:t>    </a:t>
            </a:r>
            <a:r>
              <a:rPr lang="zh-CN" sz="2600" b="1"/>
              <a:t>抑制</a:t>
            </a:r>
            <a:r>
              <a:rPr lang="zh-CN" sz="2600"/>
              <a:t>黄嘌呤氧化酶 (XOD) 的活性</a:t>
            </a:r>
            <a:endParaRPr sz="2600"/>
          </a:p>
          <a:p>
            <a:pPr marL="0" lvl="0" indent="0" algn="ctr" rtl="0">
              <a:spcBef>
                <a:spcPts val="0"/>
              </a:spcBef>
              <a:spcAft>
                <a:spcPts val="0"/>
              </a:spcAft>
              <a:buNone/>
            </a:pPr>
            <a:endParaRPr sz="2600"/>
          </a:p>
          <a:p>
            <a:pPr marL="0" lvl="0" indent="0" algn="ctr" rtl="0">
              <a:lnSpc>
                <a:spcPct val="150000"/>
              </a:lnSpc>
              <a:spcBef>
                <a:spcPts val="0"/>
              </a:spcBef>
              <a:spcAft>
                <a:spcPts val="0"/>
              </a:spcAft>
              <a:buNone/>
            </a:pPr>
            <a:r>
              <a:rPr lang="zh-CN" sz="2600"/>
              <a:t>此作用与别嘌醇（Allopurinol）相同</a:t>
            </a:r>
            <a:endParaRPr>
              <a:latin typeface="Cormorant Garamond"/>
              <a:ea typeface="Cormorant Garamond"/>
              <a:cs typeface="Cormorant Garamond"/>
              <a:sym typeface="Cormorant Garamond"/>
            </a:endParaRPr>
          </a:p>
        </p:txBody>
      </p:sp>
      <p:pic>
        <p:nvPicPr>
          <p:cNvPr id="441" name="Google Shape;441;g3308420d9c7_0_14"/>
          <p:cNvPicPr preferRelativeResize="0"/>
          <p:nvPr/>
        </p:nvPicPr>
        <p:blipFill>
          <a:blip r:embed="rId5">
            <a:alphaModFix/>
          </a:blip>
          <a:stretch>
            <a:fillRect/>
          </a:stretch>
        </p:blipFill>
        <p:spPr>
          <a:xfrm>
            <a:off x="10820400" y="5796725"/>
            <a:ext cx="7361000" cy="4382850"/>
          </a:xfrm>
          <a:prstGeom prst="rect">
            <a:avLst/>
          </a:prstGeom>
          <a:noFill/>
          <a:ln>
            <a:noFill/>
          </a:ln>
        </p:spPr>
      </p:pic>
      <p:sp>
        <p:nvSpPr>
          <p:cNvPr id="442" name="Google Shape;442;g3308420d9c7_0_14"/>
          <p:cNvSpPr/>
          <p:nvPr/>
        </p:nvSpPr>
        <p:spPr>
          <a:xfrm>
            <a:off x="0" y="9867900"/>
            <a:ext cx="10820400" cy="523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zh-CN" sz="1400" b="0" i="0" u="none" strike="noStrike" cap="none">
                <a:solidFill>
                  <a:srgbClr val="000000"/>
                </a:solidFill>
                <a:latin typeface="Arial"/>
                <a:ea typeface="Arial"/>
                <a:cs typeface="Arial"/>
                <a:sym typeface="Arial"/>
              </a:rPr>
              <a:t>Xu, W., Chen, Y., Li, F., Zhang, X., Li, C., Wu, C., Huang, Y., &amp; Xia, D. (2023). Polydatin alleviates hyperuricemia combined with gouty arthritis in mice via regulating urate transporters, NLRP3 inflammasome and NF-κB pathway. Journal of Functional Foods.</a:t>
            </a:r>
            <a:endParaRPr sz="1400" b="0" i="0" u="none" strike="noStrike" cap="none">
              <a:solidFill>
                <a:srgbClr val="000000"/>
              </a:solidFill>
              <a:latin typeface="Arial"/>
              <a:ea typeface="Arial"/>
              <a:cs typeface="Arial"/>
              <a:sym typeface="Arial"/>
            </a:endParaRPr>
          </a:p>
        </p:txBody>
      </p:sp>
      <p:pic>
        <p:nvPicPr>
          <p:cNvPr id="443" name="Google Shape;443;g3308420d9c7_0_14"/>
          <p:cNvPicPr preferRelativeResize="0"/>
          <p:nvPr/>
        </p:nvPicPr>
        <p:blipFill>
          <a:blip r:embed="rId6">
            <a:alphaModFix/>
          </a:blip>
          <a:stretch>
            <a:fillRect/>
          </a:stretch>
        </p:blipFill>
        <p:spPr>
          <a:xfrm>
            <a:off x="12471663" y="5366350"/>
            <a:ext cx="5267325" cy="46863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3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4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41"/>
                                        </p:tgtEl>
                                        <p:attrNameLst>
                                          <p:attrName>style.visibility</p:attrName>
                                        </p:attrNameLst>
                                      </p:cBhvr>
                                      <p:to>
                                        <p:strVal val="visible"/>
                                      </p:to>
                                    </p:set>
                                  </p:childTnLst>
                                </p:cTn>
                              </p:par>
                              <p:par>
                                <p:cTn id="11" presetID="1" presetClass="exit" presetSubtype="0" fill="hold" nodeType="withEffect">
                                  <p:stCondLst>
                                    <p:cond delay="0"/>
                                  </p:stCondLst>
                                  <p:childTnLst>
                                    <p:set>
                                      <p:cBhvr>
                                        <p:cTn id="12" dur="1" fill="hold">
                                          <p:stCondLst>
                                            <p:cond delay="0"/>
                                          </p:stCondLst>
                                        </p:cTn>
                                        <p:tgtEl>
                                          <p:spTgt spid="44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pic>
        <p:nvPicPr>
          <p:cNvPr id="448" name="Google Shape;448;g3345d7b2cc9_0_2"/>
          <p:cNvPicPr preferRelativeResize="0"/>
          <p:nvPr/>
        </p:nvPicPr>
        <p:blipFill rotWithShape="1">
          <a:blip r:embed="rId3">
            <a:alphaModFix/>
          </a:blip>
          <a:srcRect/>
          <a:stretch/>
        </p:blipFill>
        <p:spPr>
          <a:xfrm>
            <a:off x="0" y="-168200"/>
            <a:ext cx="18288000" cy="10287000"/>
          </a:xfrm>
          <a:prstGeom prst="rect">
            <a:avLst/>
          </a:prstGeom>
          <a:noFill/>
          <a:ln>
            <a:noFill/>
          </a:ln>
        </p:spPr>
      </p:pic>
      <p:sp>
        <p:nvSpPr>
          <p:cNvPr id="449" name="Google Shape;449;g3345d7b2cc9_0_2"/>
          <p:cNvSpPr txBox="1"/>
          <p:nvPr/>
        </p:nvSpPr>
        <p:spPr>
          <a:xfrm>
            <a:off x="859350" y="419100"/>
            <a:ext cx="16569300" cy="3318600"/>
          </a:xfrm>
          <a:prstGeom prst="rect">
            <a:avLst/>
          </a:prstGeom>
          <a:noFill/>
          <a:ln>
            <a:noFill/>
          </a:ln>
        </p:spPr>
        <p:txBody>
          <a:bodyPr spcFirstLastPara="1" wrap="square" lIns="0" tIns="0" rIns="0" bIns="0" anchor="t" anchorCtr="0">
            <a:spAutoFit/>
          </a:bodyPr>
          <a:lstStyle/>
          <a:p>
            <a:pPr marL="0" lvl="0" indent="0" algn="ctr" rtl="0">
              <a:lnSpc>
                <a:spcPct val="140005"/>
              </a:lnSpc>
              <a:spcBef>
                <a:spcPts val="0"/>
              </a:spcBef>
              <a:spcAft>
                <a:spcPts val="0"/>
              </a:spcAft>
              <a:buClr>
                <a:srgbClr val="000000"/>
              </a:buClr>
              <a:buSzPts val="7200"/>
              <a:buFont typeface="Arial"/>
              <a:buNone/>
            </a:pPr>
            <a:r>
              <a:rPr lang="zh-CN" sz="7200" b="1"/>
              <a:t>虎杖苷对高尿酸血症老鼠的治疗作用</a:t>
            </a:r>
            <a:endParaRPr sz="7200" b="1"/>
          </a:p>
          <a:p>
            <a:pPr marL="0" marR="0" lvl="0" indent="0" algn="ctr" rtl="0">
              <a:lnSpc>
                <a:spcPct val="140005"/>
              </a:lnSpc>
              <a:spcBef>
                <a:spcPts val="0"/>
              </a:spcBef>
              <a:spcAft>
                <a:spcPts val="0"/>
              </a:spcAft>
              <a:buClr>
                <a:srgbClr val="000000"/>
              </a:buClr>
              <a:buSzPts val="7200"/>
              <a:buFont typeface="Arial"/>
              <a:buNone/>
            </a:pPr>
            <a:endParaRPr sz="7200" b="1"/>
          </a:p>
          <a:p>
            <a:pPr marL="0" marR="0" lvl="0" indent="0" algn="ctr" rtl="0">
              <a:lnSpc>
                <a:spcPct val="140005"/>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0" name="Google Shape;450;g3345d7b2cc9_0_2"/>
          <p:cNvSpPr/>
          <p:nvPr/>
        </p:nvSpPr>
        <p:spPr>
          <a:xfrm>
            <a:off x="40925" y="2644750"/>
            <a:ext cx="9024900" cy="6408600"/>
          </a:xfrm>
          <a:prstGeom prst="rect">
            <a:avLst/>
          </a:prstGeom>
          <a:noFill/>
          <a:ln>
            <a:noFill/>
          </a:ln>
        </p:spPr>
        <p:txBody>
          <a:bodyPr spcFirstLastPara="1" wrap="square" lIns="91425" tIns="45700" rIns="91425" bIns="45700" anchor="t" anchorCtr="0">
            <a:noAutofit/>
          </a:bodyPr>
          <a:lstStyle/>
          <a:p>
            <a:pPr marL="0" marR="0" lvl="0" indent="0" algn="l" rtl="0">
              <a:lnSpc>
                <a:spcPct val="150000"/>
              </a:lnSpc>
              <a:spcBef>
                <a:spcPts val="0"/>
              </a:spcBef>
              <a:spcAft>
                <a:spcPts val="0"/>
              </a:spcAft>
              <a:buClr>
                <a:srgbClr val="000000"/>
              </a:buClr>
              <a:buSzPts val="3500"/>
              <a:buFont typeface="Arial"/>
              <a:buNone/>
            </a:pPr>
            <a:r>
              <a:rPr lang="zh-CN" sz="2500"/>
              <a:t>与模型组相比，使用不同剂量的虎杖苷（5、10 和 20 mg/kg）以及阳性对照组（苯溴马隆，26 mg/kg）后，血清尿酸水平</a:t>
            </a:r>
            <a:r>
              <a:rPr lang="zh-CN" sz="2500" b="1"/>
              <a:t>显著降低</a:t>
            </a:r>
            <a:r>
              <a:rPr lang="zh-CN" sz="2500"/>
              <a:t>。</a:t>
            </a:r>
            <a:endParaRPr sz="2500"/>
          </a:p>
          <a:p>
            <a:pPr marL="0" marR="0" lvl="0" indent="0" algn="l" rtl="0">
              <a:lnSpc>
                <a:spcPct val="150000"/>
              </a:lnSpc>
              <a:spcBef>
                <a:spcPts val="0"/>
              </a:spcBef>
              <a:spcAft>
                <a:spcPts val="0"/>
              </a:spcAft>
              <a:buClr>
                <a:srgbClr val="000000"/>
              </a:buClr>
              <a:buSzPts val="3500"/>
              <a:buFont typeface="Arial"/>
              <a:buNone/>
            </a:pPr>
            <a:endParaRPr sz="2500"/>
          </a:p>
          <a:p>
            <a:pPr marL="0" lvl="0" indent="0" algn="l" rtl="0">
              <a:lnSpc>
                <a:spcPct val="150000"/>
              </a:lnSpc>
              <a:spcBef>
                <a:spcPts val="0"/>
              </a:spcBef>
              <a:spcAft>
                <a:spcPts val="0"/>
              </a:spcAft>
              <a:buNone/>
            </a:pPr>
            <a:r>
              <a:rPr lang="zh-CN" sz="2500"/>
              <a:t>虎杖苷实验组的血清尿酸水平高于正常组但低于模型组，</a:t>
            </a:r>
            <a:endParaRPr sz="2500"/>
          </a:p>
          <a:p>
            <a:pPr marL="0" lvl="0" indent="0" algn="l" rtl="0">
              <a:lnSpc>
                <a:spcPct val="150000"/>
              </a:lnSpc>
              <a:spcBef>
                <a:spcPts val="0"/>
              </a:spcBef>
              <a:spcAft>
                <a:spcPts val="0"/>
              </a:spcAft>
              <a:buNone/>
            </a:pPr>
            <a:r>
              <a:rPr lang="zh-CN" sz="2500"/>
              <a:t>并且三种剂量组之间没有统计学差异 (P&gt;0.05):</a:t>
            </a:r>
            <a:endParaRPr sz="2500"/>
          </a:p>
          <a:p>
            <a:pPr marL="0" lvl="0" indent="0" algn="l" rtl="0">
              <a:lnSpc>
                <a:spcPct val="150000"/>
              </a:lnSpc>
              <a:spcBef>
                <a:spcPts val="0"/>
              </a:spcBef>
              <a:spcAft>
                <a:spcPts val="0"/>
              </a:spcAft>
              <a:buNone/>
            </a:pPr>
            <a:r>
              <a:rPr lang="zh-CN" sz="2500"/>
              <a:t>虎杖苷</a:t>
            </a:r>
            <a:r>
              <a:rPr lang="zh-CN" sz="2500" b="1"/>
              <a:t>降低了血清尿酸水平</a:t>
            </a:r>
            <a:r>
              <a:rPr lang="zh-CN" sz="2500"/>
              <a:t>，但在5‑20 mg/kg剂量范围内，其</a:t>
            </a:r>
            <a:r>
              <a:rPr lang="zh-CN" sz="2500" b="1"/>
              <a:t>疗效与剂量之间没有明显关系</a:t>
            </a:r>
            <a:endParaRPr sz="2500" b="1"/>
          </a:p>
        </p:txBody>
      </p:sp>
      <p:pic>
        <p:nvPicPr>
          <p:cNvPr id="451" name="Google Shape;451;g3345d7b2cc9_0_2"/>
          <p:cNvPicPr preferRelativeResize="0"/>
          <p:nvPr/>
        </p:nvPicPr>
        <p:blipFill>
          <a:blip r:embed="rId4">
            <a:alphaModFix/>
          </a:blip>
          <a:stretch>
            <a:fillRect/>
          </a:stretch>
        </p:blipFill>
        <p:spPr>
          <a:xfrm>
            <a:off x="9079125" y="2328149"/>
            <a:ext cx="8826851" cy="6498250"/>
          </a:xfrm>
          <a:prstGeom prst="rect">
            <a:avLst/>
          </a:prstGeom>
          <a:noFill/>
          <a:ln>
            <a:noFill/>
          </a:ln>
        </p:spPr>
      </p:pic>
      <p:sp>
        <p:nvSpPr>
          <p:cNvPr id="452" name="Google Shape;452;g3345d7b2cc9_0_2"/>
          <p:cNvSpPr txBox="1"/>
          <p:nvPr/>
        </p:nvSpPr>
        <p:spPr>
          <a:xfrm>
            <a:off x="9079125" y="8900800"/>
            <a:ext cx="8171100" cy="861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2200">
                <a:solidFill>
                  <a:schemeClr val="dk1"/>
                </a:solidFill>
              </a:rPr>
              <a:t>*: P&lt;0.05 vs 模型组</a:t>
            </a:r>
            <a:endParaRPr sz="2200">
              <a:solidFill>
                <a:schemeClr val="dk1"/>
              </a:solidFill>
            </a:endParaRPr>
          </a:p>
          <a:p>
            <a:pPr marL="0" lvl="0" indent="0" algn="l" rtl="0">
              <a:spcBef>
                <a:spcPts val="0"/>
              </a:spcBef>
              <a:spcAft>
                <a:spcPts val="0"/>
              </a:spcAft>
              <a:buNone/>
            </a:pPr>
            <a:r>
              <a:rPr lang="zh-CN" sz="2200">
                <a:solidFill>
                  <a:schemeClr val="dk1"/>
                </a:solidFill>
              </a:rPr>
              <a:t>**: P&lt;0.01 vs 模型组</a:t>
            </a:r>
            <a:endParaRPr sz="2200">
              <a:solidFill>
                <a:schemeClr val="dk1"/>
              </a:solidFill>
            </a:endParaRPr>
          </a:p>
        </p:txBody>
      </p:sp>
      <p:sp>
        <p:nvSpPr>
          <p:cNvPr id="453" name="Google Shape;453;g3345d7b2cc9_0_2"/>
          <p:cNvSpPr txBox="1"/>
          <p:nvPr/>
        </p:nvSpPr>
        <p:spPr>
          <a:xfrm rot="-5400000">
            <a:off x="7372200" y="4863675"/>
            <a:ext cx="3939600" cy="600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2700">
                <a:solidFill>
                  <a:schemeClr val="dk1"/>
                </a:solidFill>
                <a:highlight>
                  <a:srgbClr val="FFFFFF"/>
                </a:highlight>
                <a:latin typeface="Heiti SC"/>
                <a:ea typeface="Heiti SC"/>
                <a:cs typeface="Heiti SC"/>
                <a:sym typeface="Heiti SC"/>
              </a:rPr>
              <a:t>血清尿酸（mg/L）</a:t>
            </a:r>
            <a:endParaRPr sz="2700">
              <a:solidFill>
                <a:schemeClr val="dk1"/>
              </a:solidFill>
              <a:highlight>
                <a:srgbClr val="FFFFFF"/>
              </a:highlight>
              <a:latin typeface="Heiti SC"/>
              <a:ea typeface="Heiti SC"/>
              <a:cs typeface="Heiti SC"/>
              <a:sym typeface="Heiti SC"/>
            </a:endParaRPr>
          </a:p>
        </p:txBody>
      </p:sp>
      <p:sp>
        <p:nvSpPr>
          <p:cNvPr id="454" name="Google Shape;454;g3345d7b2cc9_0_2"/>
          <p:cNvSpPr/>
          <p:nvPr/>
        </p:nvSpPr>
        <p:spPr>
          <a:xfrm>
            <a:off x="10505875" y="8177800"/>
            <a:ext cx="7182300" cy="648600"/>
          </a:xfrm>
          <a:prstGeom prst="rect">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ormorant Garamond"/>
              <a:ea typeface="Cormorant Garamond"/>
              <a:cs typeface="Cormorant Garamond"/>
              <a:sym typeface="Cormorant Garamond"/>
            </a:endParaRPr>
          </a:p>
        </p:txBody>
      </p:sp>
      <p:sp>
        <p:nvSpPr>
          <p:cNvPr id="455" name="Google Shape;455;g3345d7b2cc9_0_2"/>
          <p:cNvSpPr txBox="1"/>
          <p:nvPr/>
        </p:nvSpPr>
        <p:spPr>
          <a:xfrm>
            <a:off x="10757175" y="8177800"/>
            <a:ext cx="18321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1800">
                <a:solidFill>
                  <a:schemeClr val="dk1"/>
                </a:solidFill>
                <a:highlight>
                  <a:srgbClr val="FFFFFF"/>
                </a:highlight>
                <a:latin typeface="Heiti SC"/>
                <a:ea typeface="Heiti SC"/>
                <a:cs typeface="Heiti SC"/>
                <a:sym typeface="Heiti SC"/>
              </a:rPr>
              <a:t>正常组</a:t>
            </a:r>
            <a:endParaRPr sz="1800">
              <a:solidFill>
                <a:schemeClr val="dk1"/>
              </a:solidFill>
              <a:highlight>
                <a:srgbClr val="FFFFFF"/>
              </a:highlight>
              <a:latin typeface="Heiti SC"/>
              <a:ea typeface="Heiti SC"/>
              <a:cs typeface="Heiti SC"/>
              <a:sym typeface="Heiti SC"/>
            </a:endParaRPr>
          </a:p>
        </p:txBody>
      </p:sp>
      <p:sp>
        <p:nvSpPr>
          <p:cNvPr id="456" name="Google Shape;456;g3345d7b2cc9_0_2"/>
          <p:cNvSpPr txBox="1"/>
          <p:nvPr/>
        </p:nvSpPr>
        <p:spPr>
          <a:xfrm>
            <a:off x="11916350" y="8177800"/>
            <a:ext cx="30000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1800">
                <a:solidFill>
                  <a:schemeClr val="dk1"/>
                </a:solidFill>
                <a:highlight>
                  <a:srgbClr val="FFFFFF"/>
                </a:highlight>
                <a:latin typeface="Heiti SC"/>
                <a:ea typeface="Heiti SC"/>
                <a:cs typeface="Heiti SC"/>
                <a:sym typeface="Heiti SC"/>
              </a:rPr>
              <a:t>模型组</a:t>
            </a:r>
            <a:endParaRPr sz="1800">
              <a:solidFill>
                <a:schemeClr val="dk1"/>
              </a:solidFill>
              <a:highlight>
                <a:srgbClr val="FFFFFF"/>
              </a:highlight>
              <a:latin typeface="Heiti SC"/>
              <a:ea typeface="Heiti SC"/>
              <a:cs typeface="Heiti SC"/>
              <a:sym typeface="Heiti SC"/>
            </a:endParaRPr>
          </a:p>
        </p:txBody>
      </p:sp>
      <p:sp>
        <p:nvSpPr>
          <p:cNvPr id="457" name="Google Shape;457;g3345d7b2cc9_0_2"/>
          <p:cNvSpPr txBox="1"/>
          <p:nvPr/>
        </p:nvSpPr>
        <p:spPr>
          <a:xfrm>
            <a:off x="12869700" y="8177800"/>
            <a:ext cx="18321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1800">
                <a:solidFill>
                  <a:schemeClr val="dk1"/>
                </a:solidFill>
                <a:highlight>
                  <a:srgbClr val="FFFFFF"/>
                </a:highlight>
                <a:latin typeface="Heiti SC"/>
                <a:ea typeface="Heiti SC"/>
                <a:cs typeface="Heiti SC"/>
                <a:sym typeface="Heiti SC"/>
              </a:rPr>
              <a:t>虎杖苷 (高)</a:t>
            </a:r>
            <a:endParaRPr sz="1800">
              <a:solidFill>
                <a:schemeClr val="dk1"/>
              </a:solidFill>
              <a:highlight>
                <a:srgbClr val="FFFFFF"/>
              </a:highlight>
              <a:latin typeface="Heiti SC"/>
              <a:ea typeface="Heiti SC"/>
              <a:cs typeface="Heiti SC"/>
              <a:sym typeface="Heiti SC"/>
            </a:endParaRPr>
          </a:p>
        </p:txBody>
      </p:sp>
      <p:sp>
        <p:nvSpPr>
          <p:cNvPr id="458" name="Google Shape;458;g3345d7b2cc9_0_2"/>
          <p:cNvSpPr txBox="1"/>
          <p:nvPr/>
        </p:nvSpPr>
        <p:spPr>
          <a:xfrm>
            <a:off x="14173200" y="8177800"/>
            <a:ext cx="20217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1800">
                <a:solidFill>
                  <a:schemeClr val="dk1"/>
                </a:solidFill>
                <a:highlight>
                  <a:srgbClr val="FFFFFF"/>
                </a:highlight>
                <a:latin typeface="Heiti SC"/>
                <a:ea typeface="Heiti SC"/>
                <a:cs typeface="Heiti SC"/>
                <a:sym typeface="Heiti SC"/>
              </a:rPr>
              <a:t>虎杖苷 (中)</a:t>
            </a:r>
            <a:endParaRPr sz="1800">
              <a:solidFill>
                <a:schemeClr val="dk1"/>
              </a:solidFill>
              <a:highlight>
                <a:srgbClr val="FFFFFF"/>
              </a:highlight>
              <a:latin typeface="Heiti SC"/>
              <a:ea typeface="Heiti SC"/>
              <a:cs typeface="Heiti SC"/>
              <a:sym typeface="Heiti SC"/>
            </a:endParaRPr>
          </a:p>
        </p:txBody>
      </p:sp>
      <p:sp>
        <p:nvSpPr>
          <p:cNvPr id="459" name="Google Shape;459;g3345d7b2cc9_0_2"/>
          <p:cNvSpPr txBox="1"/>
          <p:nvPr/>
        </p:nvSpPr>
        <p:spPr>
          <a:xfrm>
            <a:off x="15499375" y="8177800"/>
            <a:ext cx="30000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1800">
                <a:solidFill>
                  <a:schemeClr val="dk1"/>
                </a:solidFill>
                <a:highlight>
                  <a:srgbClr val="FFFFFF"/>
                </a:highlight>
                <a:latin typeface="Heiti SC"/>
                <a:ea typeface="Heiti SC"/>
                <a:cs typeface="Heiti SC"/>
                <a:sym typeface="Heiti SC"/>
              </a:rPr>
              <a:t>虎杖苷 (低)</a:t>
            </a:r>
            <a:endParaRPr sz="1800">
              <a:solidFill>
                <a:schemeClr val="dk1"/>
              </a:solidFill>
              <a:highlight>
                <a:srgbClr val="FFFFFF"/>
              </a:highlight>
              <a:latin typeface="Heiti SC"/>
              <a:ea typeface="Heiti SC"/>
              <a:cs typeface="Heiti SC"/>
              <a:sym typeface="Heiti SC"/>
            </a:endParaRPr>
          </a:p>
        </p:txBody>
      </p:sp>
      <p:sp>
        <p:nvSpPr>
          <p:cNvPr id="460" name="Google Shape;460;g3345d7b2cc9_0_2"/>
          <p:cNvSpPr txBox="1"/>
          <p:nvPr/>
        </p:nvSpPr>
        <p:spPr>
          <a:xfrm>
            <a:off x="15796125" y="8177800"/>
            <a:ext cx="30000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zh-CN" sz="1800"/>
              <a:t>苯溴马隆</a:t>
            </a:r>
            <a:endParaRPr sz="1800"/>
          </a:p>
        </p:txBody>
      </p:sp>
      <p:sp>
        <p:nvSpPr>
          <p:cNvPr id="461" name="Google Shape;461;g3345d7b2cc9_0_2"/>
          <p:cNvSpPr txBox="1"/>
          <p:nvPr/>
        </p:nvSpPr>
        <p:spPr>
          <a:xfrm>
            <a:off x="40925" y="9810600"/>
            <a:ext cx="14842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a:t>Wu S, Wu G, Jiang H, Wu H. Polydatin lowers serum uric acid levels by increasing its excretion and suppressing production. Phcog Mag 2022;18:1089-95.</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65"/>
        <p:cNvGrpSpPr/>
        <p:nvPr/>
      </p:nvGrpSpPr>
      <p:grpSpPr>
        <a:xfrm>
          <a:off x="0" y="0"/>
          <a:ext cx="0" cy="0"/>
          <a:chOff x="0" y="0"/>
          <a:chExt cx="0" cy="0"/>
        </a:xfrm>
      </p:grpSpPr>
      <p:pic>
        <p:nvPicPr>
          <p:cNvPr id="466" name="Google Shape;466;g339c4fa95b0_0_57"/>
          <p:cNvPicPr preferRelativeResize="0"/>
          <p:nvPr/>
        </p:nvPicPr>
        <p:blipFill rotWithShape="1">
          <a:blip r:embed="rId3">
            <a:alphaModFix/>
          </a:blip>
          <a:srcRect/>
          <a:stretch/>
        </p:blipFill>
        <p:spPr>
          <a:xfrm>
            <a:off x="0" y="0"/>
            <a:ext cx="18288000" cy="10287000"/>
          </a:xfrm>
          <a:prstGeom prst="rect">
            <a:avLst/>
          </a:prstGeom>
          <a:noFill/>
          <a:ln>
            <a:noFill/>
          </a:ln>
        </p:spPr>
      </p:pic>
      <p:sp>
        <p:nvSpPr>
          <p:cNvPr id="467" name="Google Shape;467;g339c4fa95b0_0_57"/>
          <p:cNvSpPr txBox="1"/>
          <p:nvPr/>
        </p:nvSpPr>
        <p:spPr>
          <a:xfrm>
            <a:off x="506100" y="-5450"/>
            <a:ext cx="17781900" cy="1154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6300" b="1"/>
              <a:t>穿虎痛风合剂治疗急性痛风性关节炎的临床研究</a:t>
            </a:r>
            <a:endParaRPr sz="6300" b="1"/>
          </a:p>
        </p:txBody>
      </p:sp>
      <p:sp>
        <p:nvSpPr>
          <p:cNvPr id="468" name="Google Shape;468;g339c4fa95b0_0_57"/>
          <p:cNvSpPr txBox="1"/>
          <p:nvPr/>
        </p:nvSpPr>
        <p:spPr>
          <a:xfrm>
            <a:off x="41850" y="1018225"/>
            <a:ext cx="18204300" cy="9435600"/>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endParaRPr sz="1000"/>
          </a:p>
          <a:p>
            <a:pPr marL="457200" lvl="0" indent="-406400" algn="l" rtl="0">
              <a:lnSpc>
                <a:spcPct val="150000"/>
              </a:lnSpc>
              <a:spcBef>
                <a:spcPts val="0"/>
              </a:spcBef>
              <a:spcAft>
                <a:spcPts val="0"/>
              </a:spcAft>
              <a:buSzPts val="2800"/>
              <a:buFont typeface="Courier New"/>
              <a:buChar char="o"/>
            </a:pPr>
            <a:r>
              <a:rPr lang="zh-CN" sz="2800"/>
              <a:t>随机、双盲安慰剂、非劣效性研究</a:t>
            </a:r>
            <a:endParaRPr sz="2800"/>
          </a:p>
          <a:p>
            <a:pPr marL="0" lvl="0" indent="0" algn="l" rtl="0">
              <a:lnSpc>
                <a:spcPct val="150000"/>
              </a:lnSpc>
              <a:spcBef>
                <a:spcPts val="0"/>
              </a:spcBef>
              <a:spcAft>
                <a:spcPts val="0"/>
              </a:spcAft>
              <a:buNone/>
            </a:pPr>
            <a:r>
              <a:rPr lang="zh-CN" sz="2800" u="sng"/>
              <a:t>穿虎痛风合剂的药物组成：</a:t>
            </a:r>
            <a:endParaRPr sz="2800" u="sng"/>
          </a:p>
          <a:p>
            <a:pPr marL="457200" lvl="0" indent="0" algn="l" rtl="0">
              <a:lnSpc>
                <a:spcPct val="150000"/>
              </a:lnSpc>
              <a:spcBef>
                <a:spcPts val="0"/>
              </a:spcBef>
              <a:spcAft>
                <a:spcPts val="0"/>
              </a:spcAft>
              <a:buNone/>
            </a:pPr>
            <a:r>
              <a:rPr lang="zh-CN" sz="2800"/>
              <a:t>穿山龙15g、</a:t>
            </a:r>
            <a:r>
              <a:rPr lang="zh-CN" sz="2800" b="1">
                <a:solidFill>
                  <a:srgbClr val="FF0000"/>
                </a:solidFill>
              </a:rPr>
              <a:t>虎杖</a:t>
            </a:r>
            <a:r>
              <a:rPr lang="zh-CN" sz="2800"/>
              <a:t>15g、忍冬藤30g、防风15g、威灵仙15g、</a:t>
            </a:r>
            <a:r>
              <a:rPr lang="zh-CN" sz="2800" b="1">
                <a:solidFill>
                  <a:srgbClr val="FF0000"/>
                </a:solidFill>
              </a:rPr>
              <a:t>土茯苓</a:t>
            </a:r>
            <a:r>
              <a:rPr lang="zh-CN" sz="2800"/>
              <a:t>15g、</a:t>
            </a:r>
            <a:r>
              <a:rPr lang="zh-CN" sz="2800" b="1">
                <a:solidFill>
                  <a:srgbClr val="FF0000"/>
                </a:solidFill>
              </a:rPr>
              <a:t>川牛膝</a:t>
            </a:r>
            <a:r>
              <a:rPr lang="zh-CN" sz="2800"/>
              <a:t>15g、川芎15g、</a:t>
            </a:r>
            <a:r>
              <a:rPr lang="zh-CN" sz="2800" b="1">
                <a:solidFill>
                  <a:srgbClr val="FF0000"/>
                </a:solidFill>
              </a:rPr>
              <a:t>萆薢</a:t>
            </a:r>
            <a:r>
              <a:rPr lang="zh-CN" sz="2800"/>
              <a:t>12g、木瓜15g、海藻酸钠1g、甘草6g</a:t>
            </a:r>
            <a:endParaRPr sz="2800">
              <a:latin typeface="Roboto"/>
              <a:ea typeface="Roboto"/>
              <a:cs typeface="Roboto"/>
              <a:sym typeface="Roboto"/>
            </a:endParaRPr>
          </a:p>
          <a:p>
            <a:pPr marL="0" lvl="0" indent="0" algn="l" rtl="0">
              <a:lnSpc>
                <a:spcPct val="150000"/>
              </a:lnSpc>
              <a:spcBef>
                <a:spcPts val="0"/>
              </a:spcBef>
              <a:spcAft>
                <a:spcPts val="0"/>
              </a:spcAft>
              <a:buNone/>
            </a:pPr>
            <a:endParaRPr sz="2800"/>
          </a:p>
          <a:p>
            <a:pPr marL="0" lvl="0" indent="0" algn="l" rtl="0">
              <a:lnSpc>
                <a:spcPct val="150000"/>
              </a:lnSpc>
              <a:spcBef>
                <a:spcPts val="0"/>
              </a:spcBef>
              <a:spcAft>
                <a:spcPts val="0"/>
              </a:spcAft>
              <a:buNone/>
            </a:pPr>
            <a:r>
              <a:rPr lang="zh-CN" sz="2800"/>
              <a:t>观察对象：</a:t>
            </a:r>
            <a:r>
              <a:rPr lang="zh-CN" sz="2800" b="1"/>
              <a:t>176</a:t>
            </a:r>
            <a:r>
              <a:rPr lang="zh-CN" sz="2800"/>
              <a:t>名受试者，随机分为</a:t>
            </a:r>
            <a:endParaRPr sz="2800"/>
          </a:p>
          <a:p>
            <a:pPr marL="457200" lvl="0" indent="-457200" algn="l" rtl="0">
              <a:lnSpc>
                <a:spcPct val="150000"/>
              </a:lnSpc>
              <a:spcBef>
                <a:spcPts val="0"/>
              </a:spcBef>
              <a:spcAft>
                <a:spcPts val="0"/>
              </a:spcAft>
              <a:buSzPts val="2800"/>
              <a:buFont typeface="Courier New"/>
              <a:buChar char="o"/>
            </a:pPr>
            <a:r>
              <a:rPr lang="zh-CN" sz="2800"/>
              <a:t>治疗组 88例（</a:t>
            </a:r>
            <a:r>
              <a:rPr lang="zh-CN" sz="2800" b="1"/>
              <a:t>穿虎痛风合剂【CH】</a:t>
            </a:r>
            <a:r>
              <a:rPr lang="zh-CN" sz="2800"/>
              <a:t> + 秋水仙碱安慰剂 + 依托考昔）</a:t>
            </a:r>
            <a:endParaRPr sz="2800"/>
          </a:p>
          <a:p>
            <a:pPr marL="457200" lvl="0" indent="-457200" algn="l" rtl="0">
              <a:lnSpc>
                <a:spcPct val="150000"/>
              </a:lnSpc>
              <a:spcBef>
                <a:spcPts val="0"/>
              </a:spcBef>
              <a:spcAft>
                <a:spcPts val="0"/>
              </a:spcAft>
              <a:buSzPts val="2800"/>
              <a:buFont typeface="Courier New"/>
              <a:buChar char="o"/>
            </a:pPr>
            <a:r>
              <a:rPr lang="zh-CN" sz="2800"/>
              <a:t>对照组 88例（</a:t>
            </a:r>
            <a:r>
              <a:rPr lang="zh-CN" sz="2800" b="1"/>
              <a:t>秋水仙碱【Col】</a:t>
            </a:r>
            <a:r>
              <a:rPr lang="zh-CN" sz="2800"/>
              <a:t> + 穿虎痛风合剂 + 依托考昔）</a:t>
            </a:r>
            <a:endParaRPr sz="2800"/>
          </a:p>
          <a:p>
            <a:pPr marL="457200" lvl="0" indent="-457200" algn="l" rtl="0">
              <a:lnSpc>
                <a:spcPct val="150000"/>
              </a:lnSpc>
              <a:spcBef>
                <a:spcPts val="0"/>
              </a:spcBef>
              <a:spcAft>
                <a:spcPts val="0"/>
              </a:spcAft>
              <a:buSzPts val="2800"/>
              <a:buFont typeface="Courier New"/>
              <a:buChar char="o"/>
            </a:pPr>
            <a:r>
              <a:rPr lang="zh-CN" sz="2800"/>
              <a:t>纳入标准：1）符合1977年美国风湿病学会分类标准的痛风成人（18岁及以上）</a:t>
            </a:r>
            <a:endParaRPr sz="2800"/>
          </a:p>
          <a:p>
            <a:pPr marL="457200" lvl="0" indent="0" algn="l" rtl="0">
              <a:lnSpc>
                <a:spcPct val="150000"/>
              </a:lnSpc>
              <a:spcBef>
                <a:spcPts val="0"/>
              </a:spcBef>
              <a:spcAft>
                <a:spcPts val="0"/>
              </a:spcAft>
              <a:buNone/>
            </a:pPr>
            <a:r>
              <a:rPr lang="zh-CN" sz="2800"/>
              <a:t>                  2）疾病发作持续时间不超过48小时</a:t>
            </a:r>
            <a:endParaRPr sz="2800"/>
          </a:p>
          <a:p>
            <a:pPr marL="457200" lvl="0" indent="-457200" algn="l" rtl="0">
              <a:lnSpc>
                <a:spcPct val="150000"/>
              </a:lnSpc>
              <a:spcBef>
                <a:spcPts val="0"/>
              </a:spcBef>
              <a:spcAft>
                <a:spcPts val="0"/>
              </a:spcAft>
              <a:buSzPts val="2800"/>
              <a:buFont typeface="Courier New"/>
              <a:buChar char="o"/>
            </a:pPr>
            <a:r>
              <a:rPr lang="zh-CN" sz="2800"/>
              <a:t>疗程：10天，观察期为12周</a:t>
            </a:r>
            <a:endParaRPr sz="2800"/>
          </a:p>
          <a:p>
            <a:pPr marL="457200" lvl="0" indent="0" algn="l" rtl="0">
              <a:lnSpc>
                <a:spcPct val="150000"/>
              </a:lnSpc>
              <a:spcBef>
                <a:spcPts val="0"/>
              </a:spcBef>
              <a:spcAft>
                <a:spcPts val="0"/>
              </a:spcAft>
              <a:buNone/>
            </a:pPr>
            <a:endParaRPr sz="2800"/>
          </a:p>
          <a:p>
            <a:pPr marL="457200" lvl="0" indent="0" algn="l" rtl="0">
              <a:lnSpc>
                <a:spcPct val="150000"/>
              </a:lnSpc>
              <a:spcBef>
                <a:spcPts val="0"/>
              </a:spcBef>
              <a:spcAft>
                <a:spcPts val="0"/>
              </a:spcAft>
              <a:buNone/>
            </a:pPr>
            <a:endParaRPr sz="2800"/>
          </a:p>
          <a:p>
            <a:pPr marL="0" lvl="0" indent="0" algn="l" rtl="0">
              <a:lnSpc>
                <a:spcPct val="150000"/>
              </a:lnSpc>
              <a:spcBef>
                <a:spcPts val="0"/>
              </a:spcBef>
              <a:spcAft>
                <a:spcPts val="0"/>
              </a:spcAft>
              <a:buNone/>
            </a:pPr>
            <a:r>
              <a:rPr lang="zh-CN" sz="1600"/>
              <a:t>Wang Y, Wang L, Li E, Li Y, Wang Z, Sun X, Yu X, Ma L, Wang Y, Wang Y. Chuanhu anti-gout mixture versus colchicine for acute gouty arthritis: a randomized, double-blind, double-dummy, non-inferiority trial. Int J Med Sci. 2014 Jun 14;11(9):880-5. </a:t>
            </a:r>
            <a:endParaRPr sz="16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72"/>
        <p:cNvGrpSpPr/>
        <p:nvPr/>
      </p:nvGrpSpPr>
      <p:grpSpPr>
        <a:xfrm>
          <a:off x="0" y="0"/>
          <a:ext cx="0" cy="0"/>
          <a:chOff x="0" y="0"/>
          <a:chExt cx="0" cy="0"/>
        </a:xfrm>
      </p:grpSpPr>
      <p:pic>
        <p:nvPicPr>
          <p:cNvPr id="473" name="Google Shape;473;g330d522cec0_0_55"/>
          <p:cNvPicPr preferRelativeResize="0"/>
          <p:nvPr/>
        </p:nvPicPr>
        <p:blipFill rotWithShape="1">
          <a:blip r:embed="rId3">
            <a:alphaModFix/>
          </a:blip>
          <a:srcRect/>
          <a:stretch/>
        </p:blipFill>
        <p:spPr>
          <a:xfrm>
            <a:off x="0" y="0"/>
            <a:ext cx="18288000" cy="10287000"/>
          </a:xfrm>
          <a:prstGeom prst="rect">
            <a:avLst/>
          </a:prstGeom>
          <a:noFill/>
          <a:ln>
            <a:noFill/>
          </a:ln>
        </p:spPr>
      </p:pic>
      <p:sp>
        <p:nvSpPr>
          <p:cNvPr id="474" name="Google Shape;474;g330d522cec0_0_55"/>
          <p:cNvSpPr txBox="1"/>
          <p:nvPr/>
        </p:nvSpPr>
        <p:spPr>
          <a:xfrm>
            <a:off x="506100" y="146950"/>
            <a:ext cx="17781900" cy="1154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6300" b="1"/>
              <a:t>穿虎痛风合剂治疗急性痛风性关节炎的临床研究</a:t>
            </a:r>
            <a:endParaRPr sz="6300" b="1"/>
          </a:p>
        </p:txBody>
      </p:sp>
      <p:sp>
        <p:nvSpPr>
          <p:cNvPr id="475" name="Google Shape;475;g330d522cec0_0_55"/>
          <p:cNvSpPr txBox="1"/>
          <p:nvPr/>
        </p:nvSpPr>
        <p:spPr>
          <a:xfrm>
            <a:off x="41850" y="1301350"/>
            <a:ext cx="18204300" cy="800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4000" b="1" u="sng"/>
              <a:t>痛风性关节炎的复发率</a:t>
            </a:r>
            <a:endParaRPr sz="4000" b="1" u="sng"/>
          </a:p>
        </p:txBody>
      </p:sp>
      <p:pic>
        <p:nvPicPr>
          <p:cNvPr id="476" name="Google Shape;476;g330d522cec0_0_55"/>
          <p:cNvPicPr preferRelativeResize="0"/>
          <p:nvPr/>
        </p:nvPicPr>
        <p:blipFill>
          <a:blip r:embed="rId4">
            <a:alphaModFix/>
          </a:blip>
          <a:stretch>
            <a:fillRect/>
          </a:stretch>
        </p:blipFill>
        <p:spPr>
          <a:xfrm>
            <a:off x="4204100" y="2254143"/>
            <a:ext cx="10385900" cy="4732275"/>
          </a:xfrm>
          <a:prstGeom prst="rect">
            <a:avLst/>
          </a:prstGeom>
          <a:noFill/>
          <a:ln>
            <a:noFill/>
          </a:ln>
        </p:spPr>
      </p:pic>
      <p:sp>
        <p:nvSpPr>
          <p:cNvPr id="477" name="Google Shape;477;g330d522cec0_0_55"/>
          <p:cNvSpPr txBox="1"/>
          <p:nvPr/>
        </p:nvSpPr>
        <p:spPr>
          <a:xfrm>
            <a:off x="2400750" y="7393500"/>
            <a:ext cx="13992600" cy="2586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2600"/>
              <a:t>本研究观察了患者在三个月内出现痛风性关节炎的复发率。</a:t>
            </a:r>
            <a:endParaRPr sz="2600"/>
          </a:p>
          <a:p>
            <a:pPr marL="0" lvl="0" indent="0" algn="l" rtl="0">
              <a:spcBef>
                <a:spcPts val="0"/>
              </a:spcBef>
              <a:spcAft>
                <a:spcPts val="0"/>
              </a:spcAft>
              <a:buNone/>
            </a:pPr>
            <a:endParaRPr sz="2600"/>
          </a:p>
          <a:p>
            <a:pPr marL="0" lvl="0" indent="0" algn="l" rtl="0">
              <a:spcBef>
                <a:spcPts val="0"/>
              </a:spcBef>
              <a:spcAft>
                <a:spcPts val="0"/>
              </a:spcAft>
              <a:buNone/>
            </a:pPr>
            <a:r>
              <a:rPr lang="zh-CN" sz="2600"/>
              <a:t>在意向治疗（ITT）分析中，复发率的差异为 -2.22%（95% 置信区间：-10.78%至6.23%）</a:t>
            </a:r>
            <a:endParaRPr sz="2600"/>
          </a:p>
          <a:p>
            <a:pPr marL="0" lvl="0" indent="0" algn="l" rtl="0">
              <a:spcBef>
                <a:spcPts val="0"/>
              </a:spcBef>
              <a:spcAft>
                <a:spcPts val="0"/>
              </a:spcAft>
              <a:buNone/>
            </a:pPr>
            <a:r>
              <a:rPr lang="zh-CN" sz="2600"/>
              <a:t>在遵循研究方案（PP）分析中，差异为 -3.51%（95% 置信区间：-12.61%至5.59%）</a:t>
            </a:r>
            <a:endParaRPr sz="2600"/>
          </a:p>
          <a:p>
            <a:pPr marL="0" lvl="0" indent="0" algn="l" rtl="0">
              <a:spcBef>
                <a:spcPts val="0"/>
              </a:spcBef>
              <a:spcAft>
                <a:spcPts val="0"/>
              </a:spcAft>
              <a:buNone/>
            </a:pPr>
            <a:endParaRPr sz="2600"/>
          </a:p>
          <a:p>
            <a:pPr marL="0" lvl="0" indent="0" algn="l" rtl="0">
              <a:spcBef>
                <a:spcPts val="0"/>
              </a:spcBef>
              <a:spcAft>
                <a:spcPts val="0"/>
              </a:spcAft>
              <a:buNone/>
            </a:pPr>
            <a:r>
              <a:rPr lang="zh-CN" sz="2600"/>
              <a:t>根据痛风性关节炎的复发率，穿虎痛风合剂的治疗效果</a:t>
            </a:r>
            <a:r>
              <a:rPr lang="zh-CN" sz="2600" b="1"/>
              <a:t>不劣于</a:t>
            </a:r>
            <a:r>
              <a:rPr lang="zh-CN" sz="2600"/>
              <a:t>秋水仙碱治疗</a:t>
            </a:r>
            <a:endParaRPr sz="260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81"/>
        <p:cNvGrpSpPr/>
        <p:nvPr/>
      </p:nvGrpSpPr>
      <p:grpSpPr>
        <a:xfrm>
          <a:off x="0" y="0"/>
          <a:ext cx="0" cy="0"/>
          <a:chOff x="0" y="0"/>
          <a:chExt cx="0" cy="0"/>
        </a:xfrm>
      </p:grpSpPr>
      <p:pic>
        <p:nvPicPr>
          <p:cNvPr id="482" name="Google Shape;482;g334bb7ed342_2_32"/>
          <p:cNvPicPr preferRelativeResize="0"/>
          <p:nvPr/>
        </p:nvPicPr>
        <p:blipFill rotWithShape="1">
          <a:blip r:embed="rId3">
            <a:alphaModFix/>
          </a:blip>
          <a:srcRect/>
          <a:stretch/>
        </p:blipFill>
        <p:spPr>
          <a:xfrm>
            <a:off x="0" y="0"/>
            <a:ext cx="18288000" cy="10287000"/>
          </a:xfrm>
          <a:prstGeom prst="rect">
            <a:avLst/>
          </a:prstGeom>
          <a:noFill/>
          <a:ln>
            <a:noFill/>
          </a:ln>
        </p:spPr>
      </p:pic>
      <p:sp>
        <p:nvSpPr>
          <p:cNvPr id="483" name="Google Shape;483;g334bb7ed342_2_32"/>
          <p:cNvSpPr txBox="1"/>
          <p:nvPr/>
        </p:nvSpPr>
        <p:spPr>
          <a:xfrm>
            <a:off x="506100" y="146950"/>
            <a:ext cx="17781900" cy="1154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6300" b="1"/>
              <a:t>穿虎痛风合剂治疗急性痛风性关节炎的临床研究</a:t>
            </a:r>
            <a:endParaRPr sz="6300" b="1"/>
          </a:p>
        </p:txBody>
      </p:sp>
      <p:sp>
        <p:nvSpPr>
          <p:cNvPr id="484" name="Google Shape;484;g334bb7ed342_2_32"/>
          <p:cNvSpPr txBox="1"/>
          <p:nvPr/>
        </p:nvSpPr>
        <p:spPr>
          <a:xfrm>
            <a:off x="294900" y="1214913"/>
            <a:ext cx="18204300" cy="1031400"/>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endParaRPr sz="1000"/>
          </a:p>
          <a:p>
            <a:pPr marL="0" lvl="0" indent="0" algn="l" rtl="0">
              <a:spcBef>
                <a:spcPts val="0"/>
              </a:spcBef>
              <a:spcAft>
                <a:spcPts val="0"/>
              </a:spcAft>
              <a:buNone/>
            </a:pPr>
            <a:r>
              <a:rPr lang="zh-CN" sz="4000" b="1" u="sng"/>
              <a:t>血尿酸水平</a:t>
            </a:r>
            <a:endParaRPr sz="4000" b="1" u="sng"/>
          </a:p>
        </p:txBody>
      </p:sp>
      <p:sp>
        <p:nvSpPr>
          <p:cNvPr id="485" name="Google Shape;485;g334bb7ed342_2_32"/>
          <p:cNvSpPr txBox="1"/>
          <p:nvPr/>
        </p:nvSpPr>
        <p:spPr>
          <a:xfrm>
            <a:off x="3642600" y="6680075"/>
            <a:ext cx="11226300" cy="585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600"/>
          </a:p>
        </p:txBody>
      </p:sp>
      <p:pic>
        <p:nvPicPr>
          <p:cNvPr id="486" name="Google Shape;486;g334bb7ed342_2_32"/>
          <p:cNvPicPr preferRelativeResize="0"/>
          <p:nvPr/>
        </p:nvPicPr>
        <p:blipFill>
          <a:blip r:embed="rId4">
            <a:alphaModFix/>
          </a:blip>
          <a:stretch>
            <a:fillRect/>
          </a:stretch>
        </p:blipFill>
        <p:spPr>
          <a:xfrm>
            <a:off x="3805207" y="2510325"/>
            <a:ext cx="10901100" cy="6297750"/>
          </a:xfrm>
          <a:prstGeom prst="rect">
            <a:avLst/>
          </a:prstGeom>
          <a:noFill/>
          <a:ln>
            <a:noFill/>
          </a:ln>
        </p:spPr>
      </p:pic>
      <p:sp>
        <p:nvSpPr>
          <p:cNvPr id="487" name="Google Shape;487;g334bb7ed342_2_32"/>
          <p:cNvSpPr txBox="1"/>
          <p:nvPr/>
        </p:nvSpPr>
        <p:spPr>
          <a:xfrm>
            <a:off x="2680650" y="8985650"/>
            <a:ext cx="134328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2800"/>
              <a:t>与秋水仙碱组相比，穿虎痛风合剂组的尿酸水平</a:t>
            </a:r>
            <a:r>
              <a:rPr lang="zh-CN" sz="2800" b="1"/>
              <a:t>下降趋势更加显著</a:t>
            </a:r>
            <a:r>
              <a:rPr lang="zh-CN" sz="2800"/>
              <a:t>（P &lt;0.001）</a:t>
            </a:r>
            <a:endParaRPr sz="2800"/>
          </a:p>
        </p:txBody>
      </p:sp>
      <p:sp>
        <p:nvSpPr>
          <p:cNvPr id="488" name="Google Shape;488;g334bb7ed342_2_32"/>
          <p:cNvSpPr/>
          <p:nvPr/>
        </p:nvSpPr>
        <p:spPr>
          <a:xfrm>
            <a:off x="3845150" y="8100850"/>
            <a:ext cx="10671300" cy="458100"/>
          </a:xfrm>
          <a:prstGeom prst="roundRect">
            <a:avLst>
              <a:gd name="adj" fmla="val 16667"/>
            </a:avLst>
          </a:prstGeom>
          <a:noFill/>
          <a:ln w="7620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ormorant Garamond"/>
              <a:ea typeface="Cormorant Garamond"/>
              <a:cs typeface="Cormorant Garamond"/>
              <a:sym typeface="Cormorant Garamond"/>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pic>
        <p:nvPicPr>
          <p:cNvPr id="493" name="Google Shape;493;g334bb7ed342_2_16"/>
          <p:cNvPicPr preferRelativeResize="0"/>
          <p:nvPr/>
        </p:nvPicPr>
        <p:blipFill rotWithShape="1">
          <a:blip r:embed="rId3">
            <a:alphaModFix/>
          </a:blip>
          <a:srcRect/>
          <a:stretch/>
        </p:blipFill>
        <p:spPr>
          <a:xfrm>
            <a:off x="0" y="0"/>
            <a:ext cx="18288000" cy="10287000"/>
          </a:xfrm>
          <a:prstGeom prst="rect">
            <a:avLst/>
          </a:prstGeom>
          <a:noFill/>
          <a:ln>
            <a:noFill/>
          </a:ln>
        </p:spPr>
      </p:pic>
      <p:sp>
        <p:nvSpPr>
          <p:cNvPr id="494" name="Google Shape;494;g334bb7ed342_2_16"/>
          <p:cNvSpPr txBox="1"/>
          <p:nvPr/>
        </p:nvSpPr>
        <p:spPr>
          <a:xfrm>
            <a:off x="506100" y="146950"/>
            <a:ext cx="17781900" cy="1154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6300" b="1"/>
              <a:t>穿虎痛风合剂治疗急性痛风性关节炎的临床研究</a:t>
            </a:r>
            <a:endParaRPr sz="6300" b="1"/>
          </a:p>
        </p:txBody>
      </p:sp>
      <p:sp>
        <p:nvSpPr>
          <p:cNvPr id="495" name="Google Shape;495;g334bb7ed342_2_16"/>
          <p:cNvSpPr txBox="1"/>
          <p:nvPr/>
        </p:nvSpPr>
        <p:spPr>
          <a:xfrm>
            <a:off x="153600" y="1369113"/>
            <a:ext cx="18204300" cy="1031400"/>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endParaRPr sz="1000"/>
          </a:p>
          <a:p>
            <a:pPr marL="0" lvl="0" indent="0" algn="l" rtl="0">
              <a:spcBef>
                <a:spcPts val="0"/>
              </a:spcBef>
              <a:spcAft>
                <a:spcPts val="0"/>
              </a:spcAft>
              <a:buNone/>
            </a:pPr>
            <a:r>
              <a:rPr lang="zh-CN" sz="4000" b="1" u="sng"/>
              <a:t>安全性评价</a:t>
            </a:r>
            <a:endParaRPr sz="2800"/>
          </a:p>
        </p:txBody>
      </p:sp>
      <p:pic>
        <p:nvPicPr>
          <p:cNvPr id="496" name="Google Shape;496;g334bb7ed342_2_16"/>
          <p:cNvPicPr preferRelativeResize="0"/>
          <p:nvPr/>
        </p:nvPicPr>
        <p:blipFill>
          <a:blip r:embed="rId4">
            <a:alphaModFix/>
          </a:blip>
          <a:stretch>
            <a:fillRect/>
          </a:stretch>
        </p:blipFill>
        <p:spPr>
          <a:xfrm>
            <a:off x="4302338" y="2925475"/>
            <a:ext cx="9906824" cy="3551500"/>
          </a:xfrm>
          <a:prstGeom prst="rect">
            <a:avLst/>
          </a:prstGeom>
          <a:noFill/>
          <a:ln>
            <a:noFill/>
          </a:ln>
        </p:spPr>
      </p:pic>
      <p:sp>
        <p:nvSpPr>
          <p:cNvPr id="497" name="Google Shape;497;g334bb7ed342_2_16"/>
          <p:cNvSpPr txBox="1"/>
          <p:nvPr/>
        </p:nvSpPr>
        <p:spPr>
          <a:xfrm>
            <a:off x="2758325" y="7001925"/>
            <a:ext cx="15767400" cy="147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2800"/>
              <a:t>在秋水仙碱组中，有25例出现不良反应，而在穿虎痛风合剂组中，有2例出现不良反应。</a:t>
            </a:r>
            <a:endParaRPr sz="2800"/>
          </a:p>
          <a:p>
            <a:pPr marL="0" lvl="0" indent="0" algn="l" rtl="0">
              <a:spcBef>
                <a:spcPts val="0"/>
              </a:spcBef>
              <a:spcAft>
                <a:spcPts val="0"/>
              </a:spcAft>
              <a:buNone/>
            </a:pPr>
            <a:endParaRPr sz="2800"/>
          </a:p>
          <a:p>
            <a:pPr marL="0" lvl="0" indent="0" algn="l" rtl="0">
              <a:spcBef>
                <a:spcPts val="0"/>
              </a:spcBef>
              <a:spcAft>
                <a:spcPts val="0"/>
              </a:spcAft>
              <a:buNone/>
            </a:pPr>
            <a:r>
              <a:rPr lang="zh-CN" sz="2800"/>
              <a:t>总不良反应的发生率分别为穿虎痛风合剂组3.27%和秋水仙碱组28.41%。P&lt;0.001</a:t>
            </a:r>
            <a:endParaRPr sz="280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01"/>
        <p:cNvGrpSpPr/>
        <p:nvPr/>
      </p:nvGrpSpPr>
      <p:grpSpPr>
        <a:xfrm>
          <a:off x="0" y="0"/>
          <a:ext cx="0" cy="0"/>
          <a:chOff x="0" y="0"/>
          <a:chExt cx="0" cy="0"/>
        </a:xfrm>
      </p:grpSpPr>
      <p:pic>
        <p:nvPicPr>
          <p:cNvPr id="502" name="Google Shape;502;g2dcbfba3815_1_0"/>
          <p:cNvPicPr preferRelativeResize="0"/>
          <p:nvPr/>
        </p:nvPicPr>
        <p:blipFill rotWithShape="1">
          <a:blip r:embed="rId3">
            <a:alphaModFix/>
          </a:blip>
          <a:srcRect/>
          <a:stretch/>
        </p:blipFill>
        <p:spPr>
          <a:xfrm>
            <a:off x="0" y="0"/>
            <a:ext cx="18288000" cy="10287000"/>
          </a:xfrm>
          <a:prstGeom prst="rect">
            <a:avLst/>
          </a:prstGeom>
          <a:noFill/>
          <a:ln>
            <a:noFill/>
          </a:ln>
        </p:spPr>
      </p:pic>
      <p:sp>
        <p:nvSpPr>
          <p:cNvPr id="503" name="Google Shape;503;g2dcbfba3815_1_0"/>
          <p:cNvSpPr txBox="1"/>
          <p:nvPr/>
        </p:nvSpPr>
        <p:spPr>
          <a:xfrm>
            <a:off x="506100" y="146950"/>
            <a:ext cx="17781900" cy="1154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6300" b="1"/>
              <a:t>穿虎痛风合剂治疗急性痛风性关节炎的临床研究</a:t>
            </a:r>
            <a:endParaRPr sz="6300" b="1"/>
          </a:p>
        </p:txBody>
      </p:sp>
      <p:sp>
        <p:nvSpPr>
          <p:cNvPr id="504" name="Google Shape;504;g2dcbfba3815_1_0"/>
          <p:cNvSpPr txBox="1"/>
          <p:nvPr/>
        </p:nvSpPr>
        <p:spPr>
          <a:xfrm>
            <a:off x="41850" y="1301350"/>
            <a:ext cx="18204300" cy="846600"/>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endParaRPr sz="1000"/>
          </a:p>
          <a:p>
            <a:pPr marL="457200" lvl="0" indent="0" algn="l" rtl="0">
              <a:lnSpc>
                <a:spcPct val="150000"/>
              </a:lnSpc>
              <a:spcBef>
                <a:spcPts val="0"/>
              </a:spcBef>
              <a:spcAft>
                <a:spcPts val="0"/>
              </a:spcAft>
              <a:buNone/>
            </a:pPr>
            <a:endParaRPr sz="2800"/>
          </a:p>
        </p:txBody>
      </p:sp>
      <p:sp>
        <p:nvSpPr>
          <p:cNvPr id="505" name="Google Shape;505;g2dcbfba3815_1_0"/>
          <p:cNvSpPr txBox="1"/>
          <p:nvPr/>
        </p:nvSpPr>
        <p:spPr>
          <a:xfrm>
            <a:off x="3642600" y="6680075"/>
            <a:ext cx="11226300" cy="585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600"/>
          </a:p>
        </p:txBody>
      </p:sp>
      <p:sp>
        <p:nvSpPr>
          <p:cNvPr id="506" name="Google Shape;506;g2dcbfba3815_1_0"/>
          <p:cNvSpPr txBox="1"/>
          <p:nvPr/>
        </p:nvSpPr>
        <p:spPr>
          <a:xfrm>
            <a:off x="550525" y="1499800"/>
            <a:ext cx="17348400" cy="7789800"/>
          </a:xfrm>
          <a:prstGeom prst="rect">
            <a:avLst/>
          </a:prstGeom>
          <a:noFill/>
          <a:ln w="38100" cap="flat" cmpd="sng">
            <a:solidFill>
              <a:srgbClr val="999999"/>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zh-CN" sz="3500" b="1">
                <a:solidFill>
                  <a:schemeClr val="dk1"/>
                </a:solidFill>
              </a:rPr>
              <a:t>小结</a:t>
            </a:r>
            <a:endParaRPr sz="3500">
              <a:solidFill>
                <a:schemeClr val="dk1"/>
              </a:solidFill>
            </a:endParaRPr>
          </a:p>
          <a:p>
            <a:pPr marL="457200" lvl="0" indent="-419100" algn="l" rtl="0">
              <a:lnSpc>
                <a:spcPct val="150000"/>
              </a:lnSpc>
              <a:spcBef>
                <a:spcPts val="1000"/>
              </a:spcBef>
              <a:spcAft>
                <a:spcPts val="0"/>
              </a:spcAft>
              <a:buSzPts val="3000"/>
              <a:buFont typeface="Courier New"/>
              <a:buChar char="●"/>
            </a:pPr>
            <a:r>
              <a:rPr lang="zh-CN" sz="3000"/>
              <a:t>本研究是一项</a:t>
            </a:r>
            <a:r>
              <a:rPr lang="zh-CN" sz="3000" b="1"/>
              <a:t>随机、双盲安慰剂、非劣效性研究</a:t>
            </a:r>
            <a:r>
              <a:rPr lang="zh-CN" sz="3000"/>
              <a:t>，避免数据收集和评价过程中带来的可能的偏倚。</a:t>
            </a:r>
            <a:endParaRPr sz="3000"/>
          </a:p>
          <a:p>
            <a:pPr marL="457200" lvl="0" indent="-419100" algn="l" rtl="0">
              <a:lnSpc>
                <a:spcPct val="150000"/>
              </a:lnSpc>
              <a:spcBef>
                <a:spcPts val="0"/>
              </a:spcBef>
              <a:spcAft>
                <a:spcPts val="0"/>
              </a:spcAft>
              <a:buSzPts val="3000"/>
              <a:buChar char="●"/>
            </a:pPr>
            <a:r>
              <a:rPr lang="zh-CN" sz="3000"/>
              <a:t>单用穿虎痛风合剂可改善中医证候, 对降尿酸水平显著, </a:t>
            </a:r>
            <a:r>
              <a:rPr lang="zh-CN" sz="3000" b="1"/>
              <a:t>不劣于</a:t>
            </a:r>
            <a:r>
              <a:rPr lang="zh-CN" sz="3000"/>
              <a:t>单用秋水仙碱</a:t>
            </a:r>
            <a:endParaRPr sz="3000"/>
          </a:p>
          <a:p>
            <a:pPr marL="457200" lvl="0" indent="-419100" algn="l" rtl="0">
              <a:lnSpc>
                <a:spcPct val="150000"/>
              </a:lnSpc>
              <a:spcBef>
                <a:spcPts val="1000"/>
              </a:spcBef>
              <a:spcAft>
                <a:spcPts val="0"/>
              </a:spcAft>
              <a:buSzPts val="3000"/>
              <a:buChar char="●"/>
            </a:pPr>
            <a:r>
              <a:rPr lang="zh-CN" sz="3000"/>
              <a:t>秋水仙碱是临床上用于治疗痛风的常用药物， 但严重的副作用使其临床应用受到一定限制，中药方剂如穿虎痛风合剂</a:t>
            </a:r>
            <a:r>
              <a:rPr lang="zh-CN" sz="3000" b="1"/>
              <a:t>临床疗效好，不良反应发生率低</a:t>
            </a:r>
            <a:r>
              <a:rPr lang="zh-CN" sz="3000"/>
              <a:t>，或可提供临床应用价值</a:t>
            </a:r>
            <a:endParaRPr sz="3000"/>
          </a:p>
          <a:p>
            <a:pPr marL="457200" lvl="0" indent="-419100" algn="l" rtl="0">
              <a:lnSpc>
                <a:spcPct val="150000"/>
              </a:lnSpc>
              <a:spcBef>
                <a:spcPts val="1000"/>
              </a:spcBef>
              <a:spcAft>
                <a:spcPts val="0"/>
              </a:spcAft>
              <a:buSzPts val="3000"/>
              <a:buChar char="●"/>
            </a:pPr>
            <a:r>
              <a:rPr lang="zh-CN" sz="3000"/>
              <a:t>研究</a:t>
            </a:r>
            <a:r>
              <a:rPr lang="zh-CN" sz="3000" b="1"/>
              <a:t>重视观察</a:t>
            </a:r>
            <a:r>
              <a:rPr lang="zh-CN" sz="3000"/>
              <a:t>痛风性关节炎的</a:t>
            </a:r>
            <a:r>
              <a:rPr lang="zh-CN" sz="3000" b="1"/>
              <a:t>复发率</a:t>
            </a:r>
            <a:r>
              <a:rPr lang="zh-CN" sz="3000"/>
              <a:t>，有利于对受试合剂有效性的观察</a:t>
            </a:r>
            <a:endParaRPr sz="3000"/>
          </a:p>
          <a:p>
            <a:pPr marL="457200" lvl="0" indent="-419100" algn="l" rtl="0">
              <a:lnSpc>
                <a:spcPct val="150000"/>
              </a:lnSpc>
              <a:spcBef>
                <a:spcPts val="1000"/>
              </a:spcBef>
              <a:spcAft>
                <a:spcPts val="0"/>
              </a:spcAft>
              <a:buSzPts val="3000"/>
              <a:buChar char="●"/>
            </a:pPr>
            <a:r>
              <a:rPr lang="zh-CN" sz="3000"/>
              <a:t>虽然研究有记录患者关节疼痛、肿胀、活动受限等分数，但</a:t>
            </a:r>
            <a:r>
              <a:rPr lang="zh-CN" sz="3000" b="1"/>
              <a:t>未公布相关结果</a:t>
            </a:r>
            <a:r>
              <a:rPr lang="zh-CN" sz="3000"/>
              <a:t>，不便于进行痛风急性发作的评估</a:t>
            </a:r>
            <a:endParaRPr sz="3000"/>
          </a:p>
          <a:p>
            <a:pPr marL="457200" lvl="0" indent="-419100" algn="l" rtl="0">
              <a:lnSpc>
                <a:spcPct val="150000"/>
              </a:lnSpc>
              <a:spcBef>
                <a:spcPts val="1000"/>
              </a:spcBef>
              <a:spcAft>
                <a:spcPts val="0"/>
              </a:spcAft>
              <a:buSzPts val="3000"/>
              <a:buChar char="●"/>
            </a:pPr>
            <a:r>
              <a:rPr lang="zh-CN" sz="3000"/>
              <a:t>穿虎通风合剂治疗急性痛风性关节炎的</a:t>
            </a:r>
            <a:r>
              <a:rPr lang="zh-CN" sz="3000" b="1"/>
              <a:t>作用机理</a:t>
            </a:r>
            <a:r>
              <a:rPr lang="zh-CN" sz="3000"/>
              <a:t>还需进一步探讨研究，以便该合剂的临床应用提供科学依据</a:t>
            </a:r>
            <a:endParaRPr sz="3000"/>
          </a:p>
          <a:p>
            <a:pPr marL="457200" lvl="0" indent="0" algn="l" rtl="0">
              <a:lnSpc>
                <a:spcPct val="115000"/>
              </a:lnSpc>
              <a:spcBef>
                <a:spcPts val="1000"/>
              </a:spcBef>
              <a:spcAft>
                <a:spcPts val="0"/>
              </a:spcAft>
              <a:buNone/>
            </a:pPr>
            <a:endParaRPr sz="2700"/>
          </a:p>
          <a:p>
            <a:pPr marL="0" lvl="0" indent="0" algn="l" rtl="0">
              <a:lnSpc>
                <a:spcPct val="150000"/>
              </a:lnSpc>
              <a:spcBef>
                <a:spcPts val="1000"/>
              </a:spcBef>
              <a:spcAft>
                <a:spcPts val="0"/>
              </a:spcAft>
              <a:buNone/>
            </a:pPr>
            <a:endParaRPr sz="2600">
              <a:solidFill>
                <a:schemeClr val="dk1"/>
              </a:solidFill>
            </a:endParaRPr>
          </a:p>
          <a:p>
            <a:pPr marL="0" lvl="0" indent="0" algn="l" rtl="0">
              <a:lnSpc>
                <a:spcPct val="150000"/>
              </a:lnSpc>
              <a:spcBef>
                <a:spcPts val="1000"/>
              </a:spcBef>
              <a:spcAft>
                <a:spcPts val="0"/>
              </a:spcAft>
              <a:buNone/>
            </a:pPr>
            <a:endParaRPr sz="2600">
              <a:solidFill>
                <a:schemeClr val="dk1"/>
              </a:solidFill>
            </a:endParaRPr>
          </a:p>
          <a:p>
            <a:pPr marL="0" lvl="0" indent="0" algn="l" rtl="0">
              <a:lnSpc>
                <a:spcPct val="150000"/>
              </a:lnSpc>
              <a:spcBef>
                <a:spcPts val="1000"/>
              </a:spcBef>
              <a:spcAft>
                <a:spcPts val="0"/>
              </a:spcAft>
              <a:buNone/>
            </a:pPr>
            <a:endParaRPr sz="2600">
              <a:solidFill>
                <a:schemeClr val="dk1"/>
              </a:solidFill>
            </a:endParaRPr>
          </a:p>
          <a:p>
            <a:pPr marL="0" lvl="0" indent="0" algn="l" rtl="0">
              <a:lnSpc>
                <a:spcPct val="150000"/>
              </a:lnSpc>
              <a:spcBef>
                <a:spcPts val="1000"/>
              </a:spcBef>
              <a:spcAft>
                <a:spcPts val="0"/>
              </a:spcAft>
              <a:buNone/>
            </a:pPr>
            <a:endParaRPr sz="2600">
              <a:solidFill>
                <a:schemeClr val="dk1"/>
              </a:solidFill>
            </a:endParaRPr>
          </a:p>
          <a:p>
            <a:pPr marL="0" lvl="0" indent="0" algn="l" rtl="0">
              <a:lnSpc>
                <a:spcPct val="150000"/>
              </a:lnSpc>
              <a:spcBef>
                <a:spcPts val="1000"/>
              </a:spcBef>
              <a:spcAft>
                <a:spcPts val="0"/>
              </a:spcAft>
              <a:buNone/>
            </a:pPr>
            <a:endParaRPr sz="3200">
              <a:solidFill>
                <a:schemeClr val="dk1"/>
              </a:solidFill>
              <a:latin typeface="Cormorant Garamond"/>
              <a:ea typeface="Cormorant Garamond"/>
              <a:cs typeface="Cormorant Garamond"/>
              <a:sym typeface="Cormorant Garamond"/>
            </a:endParaRPr>
          </a:p>
          <a:p>
            <a:pPr marL="0" lvl="0" indent="0" algn="l" rtl="0">
              <a:lnSpc>
                <a:spcPct val="150000"/>
              </a:lnSpc>
              <a:spcBef>
                <a:spcPts val="1000"/>
              </a:spcBef>
              <a:spcAft>
                <a:spcPts val="1000"/>
              </a:spcAft>
              <a:buNone/>
            </a:pPr>
            <a:endParaRPr sz="3200">
              <a:solidFill>
                <a:schemeClr val="dk1"/>
              </a:solidFill>
              <a:latin typeface="Cormorant Garamond"/>
              <a:ea typeface="Cormorant Garamond"/>
              <a:cs typeface="Cormorant Garamond"/>
              <a:sym typeface="Cormorant Garamond"/>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10"/>
        <p:cNvGrpSpPr/>
        <p:nvPr/>
      </p:nvGrpSpPr>
      <p:grpSpPr>
        <a:xfrm>
          <a:off x="0" y="0"/>
          <a:ext cx="0" cy="0"/>
          <a:chOff x="0" y="0"/>
          <a:chExt cx="0" cy="0"/>
        </a:xfrm>
      </p:grpSpPr>
      <p:pic>
        <p:nvPicPr>
          <p:cNvPr id="511" name="Google Shape;511;g3318f009e64_0_0"/>
          <p:cNvPicPr preferRelativeResize="0"/>
          <p:nvPr/>
        </p:nvPicPr>
        <p:blipFill rotWithShape="1">
          <a:blip r:embed="rId3">
            <a:alphaModFix/>
          </a:blip>
          <a:srcRect/>
          <a:stretch/>
        </p:blipFill>
        <p:spPr>
          <a:xfrm>
            <a:off x="0" y="0"/>
            <a:ext cx="18288000" cy="10287000"/>
          </a:xfrm>
          <a:prstGeom prst="rect">
            <a:avLst/>
          </a:prstGeom>
          <a:noFill/>
          <a:ln>
            <a:noFill/>
          </a:ln>
        </p:spPr>
      </p:pic>
      <p:sp>
        <p:nvSpPr>
          <p:cNvPr id="512" name="Google Shape;512;g3318f009e64_0_0"/>
          <p:cNvSpPr txBox="1"/>
          <p:nvPr/>
        </p:nvSpPr>
        <p:spPr>
          <a:xfrm>
            <a:off x="1915050" y="471825"/>
            <a:ext cx="14457900" cy="18471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7200"/>
              <a:buFont typeface="Arial"/>
              <a:buNone/>
            </a:pPr>
            <a:r>
              <a:rPr lang="zh-CN" sz="6000" b="1"/>
              <a:t>妙苓仙子汤治疗湿热蕴结型痛风性关节炎急性发作期的疗效观察</a:t>
            </a:r>
            <a:endParaRPr sz="6000" b="0" i="0" u="none" strike="noStrike" cap="none">
              <a:solidFill>
                <a:srgbClr val="000000"/>
              </a:solidFill>
              <a:latin typeface="Arial"/>
              <a:ea typeface="Arial"/>
              <a:cs typeface="Arial"/>
              <a:sym typeface="Arial"/>
            </a:endParaRPr>
          </a:p>
        </p:txBody>
      </p:sp>
      <p:sp>
        <p:nvSpPr>
          <p:cNvPr id="513" name="Google Shape;513;g3318f009e64_0_0"/>
          <p:cNvSpPr txBox="1"/>
          <p:nvPr/>
        </p:nvSpPr>
        <p:spPr>
          <a:xfrm>
            <a:off x="103825" y="9689300"/>
            <a:ext cx="16946700" cy="47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1900"/>
              <a:t>杨淑芬, 陈岚, 王运超, 等. 妙苓仙子汤治疗湿热蕴结型痛风性关节炎急性发作期的疗效观察 [J]. 上海中医药杂志, 2020, 54:87-92 .</a:t>
            </a:r>
            <a:endParaRPr sz="1900"/>
          </a:p>
        </p:txBody>
      </p:sp>
      <p:sp>
        <p:nvSpPr>
          <p:cNvPr id="514" name="Google Shape;514;g3318f009e64_0_0"/>
          <p:cNvSpPr txBox="1"/>
          <p:nvPr/>
        </p:nvSpPr>
        <p:spPr>
          <a:xfrm>
            <a:off x="3512850" y="2834388"/>
            <a:ext cx="11262300" cy="1253400"/>
          </a:xfrm>
          <a:prstGeom prst="rect">
            <a:avLst/>
          </a:prstGeom>
          <a:no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lvl="0" indent="0" algn="ctr" rtl="0">
              <a:lnSpc>
                <a:spcPct val="115000"/>
              </a:lnSpc>
              <a:spcBef>
                <a:spcPts val="1000"/>
              </a:spcBef>
              <a:spcAft>
                <a:spcPts val="0"/>
              </a:spcAft>
              <a:buNone/>
            </a:pPr>
            <a:r>
              <a:rPr lang="zh-CN" sz="2700">
                <a:solidFill>
                  <a:schemeClr val="dk1"/>
                </a:solidFill>
              </a:rPr>
              <a:t>共</a:t>
            </a:r>
            <a:r>
              <a:rPr lang="zh-CN" sz="2700" b="1">
                <a:solidFill>
                  <a:srgbClr val="FF0000"/>
                </a:solidFill>
              </a:rPr>
              <a:t>90</a:t>
            </a:r>
            <a:r>
              <a:rPr lang="zh-CN" sz="2700" b="1">
                <a:solidFill>
                  <a:schemeClr val="dk1"/>
                </a:solidFill>
              </a:rPr>
              <a:t>例</a:t>
            </a:r>
            <a:r>
              <a:rPr lang="zh-CN" sz="2700">
                <a:solidFill>
                  <a:schemeClr val="dk1"/>
                </a:solidFill>
              </a:rPr>
              <a:t>，随机分为</a:t>
            </a:r>
            <a:r>
              <a:rPr lang="zh-CN" sz="2700" b="1">
                <a:solidFill>
                  <a:srgbClr val="FF0000"/>
                </a:solidFill>
              </a:rPr>
              <a:t>3</a:t>
            </a:r>
            <a:r>
              <a:rPr lang="zh-CN" sz="2700" b="1">
                <a:solidFill>
                  <a:schemeClr val="dk1"/>
                </a:solidFill>
              </a:rPr>
              <a:t>组</a:t>
            </a:r>
            <a:r>
              <a:rPr lang="zh-CN" sz="2700">
                <a:solidFill>
                  <a:schemeClr val="dk1"/>
                </a:solidFill>
              </a:rPr>
              <a:t>：中药组，对照组与联合组，</a:t>
            </a:r>
            <a:r>
              <a:rPr lang="zh-CN" sz="2700" b="1">
                <a:solidFill>
                  <a:schemeClr val="dk1"/>
                </a:solidFill>
              </a:rPr>
              <a:t>各</a:t>
            </a:r>
            <a:r>
              <a:rPr lang="zh-CN" sz="2700" b="1">
                <a:solidFill>
                  <a:srgbClr val="FF0000"/>
                </a:solidFill>
              </a:rPr>
              <a:t>30</a:t>
            </a:r>
            <a:r>
              <a:rPr lang="zh-CN" sz="2700" b="1">
                <a:solidFill>
                  <a:schemeClr val="dk1"/>
                </a:solidFill>
              </a:rPr>
              <a:t>例</a:t>
            </a:r>
            <a:endParaRPr sz="2700" b="1">
              <a:solidFill>
                <a:schemeClr val="dk1"/>
              </a:solidFill>
            </a:endParaRPr>
          </a:p>
          <a:p>
            <a:pPr marL="0" lvl="0" indent="0" algn="ctr" rtl="0">
              <a:lnSpc>
                <a:spcPct val="115000"/>
              </a:lnSpc>
              <a:spcBef>
                <a:spcPts val="1000"/>
              </a:spcBef>
              <a:spcAft>
                <a:spcPts val="0"/>
              </a:spcAft>
              <a:buNone/>
            </a:pPr>
            <a:r>
              <a:rPr lang="zh-CN" sz="2700">
                <a:solidFill>
                  <a:schemeClr val="dk1"/>
                </a:solidFill>
              </a:rPr>
              <a:t>3组性别、年龄及病程差异均无统计学意义（P&gt;0.05），具有可比性</a:t>
            </a:r>
            <a:endParaRPr sz="2700">
              <a:solidFill>
                <a:schemeClr val="dk1"/>
              </a:solidFill>
            </a:endParaRPr>
          </a:p>
        </p:txBody>
      </p:sp>
      <p:pic>
        <p:nvPicPr>
          <p:cNvPr id="515" name="Google Shape;515;g3318f009e64_0_0"/>
          <p:cNvPicPr preferRelativeResize="0"/>
          <p:nvPr/>
        </p:nvPicPr>
        <p:blipFill>
          <a:blip r:embed="rId4">
            <a:alphaModFix/>
          </a:blip>
          <a:stretch>
            <a:fillRect/>
          </a:stretch>
        </p:blipFill>
        <p:spPr>
          <a:xfrm>
            <a:off x="3912023" y="4540350"/>
            <a:ext cx="10463957" cy="3859138"/>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19"/>
        <p:cNvGrpSpPr/>
        <p:nvPr/>
      </p:nvGrpSpPr>
      <p:grpSpPr>
        <a:xfrm>
          <a:off x="0" y="0"/>
          <a:ext cx="0" cy="0"/>
          <a:chOff x="0" y="0"/>
          <a:chExt cx="0" cy="0"/>
        </a:xfrm>
      </p:grpSpPr>
      <p:pic>
        <p:nvPicPr>
          <p:cNvPr id="520" name="Google Shape;520;g3318f009e64_0_9"/>
          <p:cNvPicPr preferRelativeResize="0"/>
          <p:nvPr/>
        </p:nvPicPr>
        <p:blipFill rotWithShape="1">
          <a:blip r:embed="rId3">
            <a:alphaModFix/>
          </a:blip>
          <a:srcRect/>
          <a:stretch/>
        </p:blipFill>
        <p:spPr>
          <a:xfrm>
            <a:off x="0" y="0"/>
            <a:ext cx="18288000" cy="10287000"/>
          </a:xfrm>
          <a:prstGeom prst="rect">
            <a:avLst/>
          </a:prstGeom>
          <a:noFill/>
          <a:ln>
            <a:noFill/>
          </a:ln>
        </p:spPr>
      </p:pic>
      <p:sp>
        <p:nvSpPr>
          <p:cNvPr id="521" name="Google Shape;521;g3318f009e64_0_9"/>
          <p:cNvSpPr txBox="1"/>
          <p:nvPr/>
        </p:nvSpPr>
        <p:spPr>
          <a:xfrm>
            <a:off x="103825" y="9689300"/>
            <a:ext cx="16946700" cy="47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1900"/>
              <a:t>杨淑芬, 陈岚, 王运超, 等. 妙苓仙子汤治疗湿热蕴结型痛风性关节炎急性发作期的疗效观察 [J]. 上海中医药杂志, 2020, 54:87-92 .</a:t>
            </a:r>
            <a:endParaRPr sz="1900"/>
          </a:p>
        </p:txBody>
      </p:sp>
      <p:sp>
        <p:nvSpPr>
          <p:cNvPr id="522" name="Google Shape;522;g3318f009e64_0_9"/>
          <p:cNvSpPr txBox="1"/>
          <p:nvPr/>
        </p:nvSpPr>
        <p:spPr>
          <a:xfrm>
            <a:off x="418400" y="499800"/>
            <a:ext cx="14457900" cy="6003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7200"/>
              <a:buFont typeface="Arial"/>
              <a:buNone/>
            </a:pPr>
            <a:r>
              <a:rPr lang="zh-CN" sz="3900" b="1"/>
              <a:t>妙苓仙子汤治疗湿热蕴结型痛风性关节炎急性发作期的疗效观察</a:t>
            </a:r>
            <a:endParaRPr sz="3900" b="0" i="0" u="none" strike="noStrike" cap="none">
              <a:solidFill>
                <a:srgbClr val="000000"/>
              </a:solidFill>
              <a:latin typeface="Arial"/>
              <a:ea typeface="Arial"/>
              <a:cs typeface="Arial"/>
              <a:sym typeface="Arial"/>
            </a:endParaRPr>
          </a:p>
        </p:txBody>
      </p:sp>
      <p:grpSp>
        <p:nvGrpSpPr>
          <p:cNvPr id="523" name="Google Shape;523;g3318f009e64_0_9"/>
          <p:cNvGrpSpPr/>
          <p:nvPr/>
        </p:nvGrpSpPr>
        <p:grpSpPr>
          <a:xfrm>
            <a:off x="2013350" y="1696950"/>
            <a:ext cx="6456817" cy="6924002"/>
            <a:chOff x="187249" y="2280134"/>
            <a:chExt cx="5867700" cy="6580500"/>
          </a:xfrm>
        </p:grpSpPr>
        <p:sp>
          <p:nvSpPr>
            <p:cNvPr id="524" name="Google Shape;524;g3318f009e64_0_9"/>
            <p:cNvSpPr/>
            <p:nvPr/>
          </p:nvSpPr>
          <p:spPr>
            <a:xfrm>
              <a:off x="187249" y="2280134"/>
              <a:ext cx="5867700" cy="6580500"/>
            </a:xfrm>
            <a:prstGeom prst="foldedCorner">
              <a:avLst>
                <a:gd name="adj" fmla="val 16667"/>
              </a:avLst>
            </a:prstGeom>
            <a:solidFill>
              <a:srgbClr val="F0EBD7"/>
            </a:solidFill>
            <a:ln w="25400" cap="flat" cmpd="sng">
              <a:solidFill>
                <a:srgbClr val="56465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25" name="Google Shape;525;g3318f009e64_0_9"/>
            <p:cNvSpPr txBox="1"/>
            <p:nvPr/>
          </p:nvSpPr>
          <p:spPr>
            <a:xfrm>
              <a:off x="686063" y="2568704"/>
              <a:ext cx="1284600" cy="600300"/>
            </a:xfrm>
            <a:prstGeom prst="rect">
              <a:avLst/>
            </a:prstGeom>
            <a:no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lvl="0" indent="0" algn="l" rtl="0">
                <a:lnSpc>
                  <a:spcPct val="115000"/>
                </a:lnSpc>
                <a:spcBef>
                  <a:spcPts val="1000"/>
                </a:spcBef>
                <a:spcAft>
                  <a:spcPts val="0"/>
                </a:spcAft>
                <a:buNone/>
              </a:pPr>
              <a:r>
                <a:rPr lang="zh-CN" sz="2700" b="1">
                  <a:solidFill>
                    <a:srgbClr val="4D5156"/>
                  </a:solidFill>
                </a:rPr>
                <a:t>中药组</a:t>
              </a:r>
              <a:endParaRPr sz="2700" b="1">
                <a:solidFill>
                  <a:srgbClr val="4D5156"/>
                </a:solidFill>
              </a:endParaRPr>
            </a:p>
          </p:txBody>
        </p:sp>
        <p:sp>
          <p:nvSpPr>
            <p:cNvPr id="526" name="Google Shape;526;g3318f009e64_0_9"/>
            <p:cNvSpPr txBox="1"/>
            <p:nvPr/>
          </p:nvSpPr>
          <p:spPr>
            <a:xfrm>
              <a:off x="443150" y="3431800"/>
              <a:ext cx="5383200" cy="51249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000"/>
                </a:spcBef>
                <a:spcAft>
                  <a:spcPts val="0"/>
                </a:spcAft>
                <a:buNone/>
              </a:pPr>
              <a:r>
                <a:rPr lang="zh-CN" sz="2600">
                  <a:solidFill>
                    <a:srgbClr val="4D5156"/>
                  </a:solidFill>
                </a:rPr>
                <a:t>给予</a:t>
              </a:r>
              <a:r>
                <a:rPr lang="zh-CN" sz="2600" b="1">
                  <a:solidFill>
                    <a:srgbClr val="4D5156"/>
                  </a:solidFill>
                </a:rPr>
                <a:t>妙苓仙子汤</a:t>
              </a:r>
              <a:r>
                <a:rPr lang="zh-CN" sz="2600">
                  <a:solidFill>
                    <a:srgbClr val="4D5156"/>
                  </a:solidFill>
                </a:rPr>
                <a:t>口服。</a:t>
              </a:r>
              <a:endParaRPr sz="2600">
                <a:solidFill>
                  <a:srgbClr val="4D5156"/>
                </a:solidFill>
              </a:endParaRPr>
            </a:p>
            <a:p>
              <a:pPr marL="0" lvl="0" indent="0" algn="l" rtl="0">
                <a:lnSpc>
                  <a:spcPct val="115000"/>
                </a:lnSpc>
                <a:spcBef>
                  <a:spcPts val="1000"/>
                </a:spcBef>
                <a:spcAft>
                  <a:spcPts val="0"/>
                </a:spcAft>
                <a:buNone/>
              </a:pPr>
              <a:r>
                <a:rPr lang="zh-CN" sz="2600">
                  <a:solidFill>
                    <a:srgbClr val="4D5156"/>
                  </a:solidFill>
                </a:rPr>
                <a:t>方药: </a:t>
              </a:r>
              <a:endParaRPr sz="2600">
                <a:solidFill>
                  <a:srgbClr val="4D5156"/>
                </a:solidFill>
              </a:endParaRPr>
            </a:p>
            <a:p>
              <a:pPr marL="0" lvl="0" indent="0" algn="l" rtl="0">
                <a:lnSpc>
                  <a:spcPct val="115000"/>
                </a:lnSpc>
                <a:spcBef>
                  <a:spcPts val="1000"/>
                </a:spcBef>
                <a:spcAft>
                  <a:spcPts val="0"/>
                </a:spcAft>
                <a:buNone/>
              </a:pPr>
              <a:r>
                <a:rPr lang="zh-CN" sz="2600" b="1">
                  <a:solidFill>
                    <a:srgbClr val="FF0000"/>
                  </a:solidFill>
                </a:rPr>
                <a:t>苍术</a:t>
              </a:r>
              <a:r>
                <a:rPr lang="zh-CN" sz="2600">
                  <a:solidFill>
                    <a:srgbClr val="4D5156"/>
                  </a:solidFill>
                </a:rPr>
                <a:t>10g，</a:t>
              </a:r>
              <a:r>
                <a:rPr lang="zh-CN" sz="2600" b="1">
                  <a:solidFill>
                    <a:srgbClr val="FF0000"/>
                  </a:solidFill>
                </a:rPr>
                <a:t>黄柏</a:t>
              </a:r>
              <a:r>
                <a:rPr lang="zh-CN" sz="2600">
                  <a:solidFill>
                    <a:srgbClr val="4D5156"/>
                  </a:solidFill>
                </a:rPr>
                <a:t> 12g，</a:t>
              </a:r>
              <a:r>
                <a:rPr lang="zh-CN" sz="2600" b="1">
                  <a:solidFill>
                    <a:srgbClr val="FF0000"/>
                  </a:solidFill>
                </a:rPr>
                <a:t>生薏苡仁</a:t>
              </a:r>
              <a:r>
                <a:rPr lang="zh-CN" sz="2600">
                  <a:solidFill>
                    <a:srgbClr val="4D5156"/>
                  </a:solidFill>
                </a:rPr>
                <a:t> 30g，</a:t>
              </a:r>
              <a:r>
                <a:rPr lang="zh-CN" sz="2600" b="1">
                  <a:solidFill>
                    <a:srgbClr val="FF0000"/>
                  </a:solidFill>
                </a:rPr>
                <a:t>川牛膝</a:t>
              </a:r>
              <a:r>
                <a:rPr lang="zh-CN" sz="2600">
                  <a:solidFill>
                    <a:srgbClr val="4D5156"/>
                  </a:solidFill>
                </a:rPr>
                <a:t> 15g，</a:t>
              </a:r>
              <a:r>
                <a:rPr lang="zh-CN" sz="2600">
                  <a:solidFill>
                    <a:schemeClr val="dk1"/>
                  </a:solidFill>
                </a:rPr>
                <a:t>怀牛膝</a:t>
              </a:r>
              <a:r>
                <a:rPr lang="zh-CN" sz="2600">
                  <a:solidFill>
                    <a:srgbClr val="4D5156"/>
                  </a:solidFill>
                </a:rPr>
                <a:t>15g，</a:t>
              </a:r>
              <a:r>
                <a:rPr lang="zh-CN" sz="2600" b="1">
                  <a:solidFill>
                    <a:srgbClr val="FF0000"/>
                  </a:solidFill>
                </a:rPr>
                <a:t>土茯苓</a:t>
              </a:r>
              <a:r>
                <a:rPr lang="zh-CN" sz="2600">
                  <a:solidFill>
                    <a:srgbClr val="4D5156"/>
                  </a:solidFill>
                </a:rPr>
                <a:t> 30g，威灵仙 10g，车前子( 包煎) 10g，</a:t>
              </a:r>
              <a:r>
                <a:rPr lang="zh-CN" sz="2600" b="1">
                  <a:solidFill>
                    <a:srgbClr val="FF0000"/>
                  </a:solidFill>
                </a:rPr>
                <a:t>萆薢</a:t>
              </a:r>
              <a:r>
                <a:rPr lang="zh-CN" sz="2600">
                  <a:solidFill>
                    <a:srgbClr val="4D5156"/>
                  </a:solidFill>
                </a:rPr>
                <a:t> 15g，赤芍 15g，牡丹皮 12g，忍冬藤 15g。</a:t>
              </a:r>
              <a:endParaRPr sz="2600">
                <a:solidFill>
                  <a:srgbClr val="4D5156"/>
                </a:solidFill>
              </a:endParaRPr>
            </a:p>
            <a:p>
              <a:pPr marL="0" lvl="0" indent="0" algn="l" rtl="0">
                <a:lnSpc>
                  <a:spcPct val="115000"/>
                </a:lnSpc>
                <a:spcBef>
                  <a:spcPts val="1000"/>
                </a:spcBef>
                <a:spcAft>
                  <a:spcPts val="0"/>
                </a:spcAft>
                <a:buNone/>
              </a:pPr>
              <a:r>
                <a:rPr lang="zh-CN" sz="2600">
                  <a:solidFill>
                    <a:srgbClr val="4D5156"/>
                  </a:solidFill>
                </a:rPr>
                <a:t>上述药物均来自上海中医药大学附属曙光医院中药房。</a:t>
              </a:r>
              <a:endParaRPr sz="2600">
                <a:solidFill>
                  <a:srgbClr val="4D5156"/>
                </a:solidFill>
              </a:endParaRPr>
            </a:p>
            <a:p>
              <a:pPr marL="0" lvl="0" indent="0" algn="l" rtl="0">
                <a:lnSpc>
                  <a:spcPct val="115000"/>
                </a:lnSpc>
                <a:spcBef>
                  <a:spcPts val="1000"/>
                </a:spcBef>
                <a:spcAft>
                  <a:spcPts val="0"/>
                </a:spcAft>
                <a:buNone/>
              </a:pPr>
              <a:r>
                <a:rPr lang="zh-CN" sz="2600" b="1">
                  <a:solidFill>
                    <a:srgbClr val="4D5156"/>
                  </a:solidFill>
                </a:rPr>
                <a:t>每日1剂</a:t>
              </a:r>
              <a:r>
                <a:rPr lang="zh-CN" sz="2600">
                  <a:solidFill>
                    <a:srgbClr val="4D5156"/>
                  </a:solidFill>
                </a:rPr>
                <a:t>，水煎，早晚分服。</a:t>
              </a:r>
              <a:endParaRPr sz="2600">
                <a:solidFill>
                  <a:srgbClr val="4D5156"/>
                </a:solidFill>
              </a:endParaRPr>
            </a:p>
          </p:txBody>
        </p:sp>
      </p:grpSp>
      <p:grpSp>
        <p:nvGrpSpPr>
          <p:cNvPr id="527" name="Google Shape;527;g3318f009e64_0_9"/>
          <p:cNvGrpSpPr/>
          <p:nvPr/>
        </p:nvGrpSpPr>
        <p:grpSpPr>
          <a:xfrm>
            <a:off x="9282950" y="1696950"/>
            <a:ext cx="5739000" cy="4355400"/>
            <a:chOff x="6332800" y="2266700"/>
            <a:chExt cx="5739000" cy="4355400"/>
          </a:xfrm>
        </p:grpSpPr>
        <p:sp>
          <p:nvSpPr>
            <p:cNvPr id="528" name="Google Shape;528;g3318f009e64_0_9"/>
            <p:cNvSpPr/>
            <p:nvPr/>
          </p:nvSpPr>
          <p:spPr>
            <a:xfrm>
              <a:off x="6332800" y="2266700"/>
              <a:ext cx="5739000" cy="4355400"/>
            </a:xfrm>
            <a:prstGeom prst="foldedCorner">
              <a:avLst>
                <a:gd name="adj" fmla="val 16667"/>
              </a:avLst>
            </a:prstGeom>
            <a:solidFill>
              <a:srgbClr val="F0EBD7"/>
            </a:solidFill>
            <a:ln w="25400" cap="flat" cmpd="sng">
              <a:solidFill>
                <a:srgbClr val="56465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29" name="Google Shape;529;g3318f009e64_0_9"/>
            <p:cNvSpPr txBox="1"/>
            <p:nvPr/>
          </p:nvSpPr>
          <p:spPr>
            <a:xfrm>
              <a:off x="6716400" y="2489600"/>
              <a:ext cx="1284600" cy="600300"/>
            </a:xfrm>
            <a:prstGeom prst="rect">
              <a:avLst/>
            </a:prstGeom>
            <a:no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lvl="0" indent="0" algn="l" rtl="0">
                <a:lnSpc>
                  <a:spcPct val="115000"/>
                </a:lnSpc>
                <a:spcBef>
                  <a:spcPts val="1000"/>
                </a:spcBef>
                <a:spcAft>
                  <a:spcPts val="0"/>
                </a:spcAft>
                <a:buNone/>
              </a:pPr>
              <a:r>
                <a:rPr lang="zh-CN" sz="2700" b="1">
                  <a:solidFill>
                    <a:srgbClr val="4D5156"/>
                  </a:solidFill>
                </a:rPr>
                <a:t>对照组</a:t>
              </a:r>
              <a:endParaRPr sz="2700" b="1">
                <a:solidFill>
                  <a:srgbClr val="4D5156"/>
                </a:solidFill>
              </a:endParaRPr>
            </a:p>
          </p:txBody>
        </p:sp>
        <p:sp>
          <p:nvSpPr>
            <p:cNvPr id="530" name="Google Shape;530;g3318f009e64_0_9"/>
            <p:cNvSpPr txBox="1"/>
            <p:nvPr/>
          </p:nvSpPr>
          <p:spPr>
            <a:xfrm>
              <a:off x="6510700" y="3203200"/>
              <a:ext cx="5383200" cy="29859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000"/>
                </a:spcBef>
                <a:spcAft>
                  <a:spcPts val="0"/>
                </a:spcAft>
                <a:buNone/>
              </a:pPr>
              <a:r>
                <a:rPr lang="zh-CN" sz="2600" b="1">
                  <a:solidFill>
                    <a:srgbClr val="4D5156"/>
                  </a:solidFill>
                </a:rPr>
                <a:t>秋水仙碱</a:t>
              </a:r>
              <a:r>
                <a:rPr lang="zh-CN" sz="2600">
                  <a:solidFill>
                    <a:srgbClr val="4D5156"/>
                  </a:solidFill>
                </a:rPr>
                <a:t>( 西双版纳版纳药业，国药准字: H53021369) ，</a:t>
              </a:r>
              <a:r>
                <a:rPr lang="zh-CN" sz="2600" b="1">
                  <a:solidFill>
                    <a:srgbClr val="FF0000"/>
                  </a:solidFill>
                </a:rPr>
                <a:t>0.5 mg /次，2 次/d</a:t>
              </a:r>
              <a:r>
                <a:rPr lang="zh-CN" sz="2600">
                  <a:solidFill>
                    <a:srgbClr val="4D5156"/>
                  </a:solidFill>
                </a:rPr>
                <a:t>，口服。</a:t>
              </a:r>
              <a:endParaRPr sz="2600">
                <a:solidFill>
                  <a:srgbClr val="4D5156"/>
                </a:solidFill>
              </a:endParaRPr>
            </a:p>
            <a:p>
              <a:pPr marL="0" lvl="0" indent="0" algn="l" rtl="0">
                <a:lnSpc>
                  <a:spcPct val="115000"/>
                </a:lnSpc>
                <a:spcBef>
                  <a:spcPts val="1000"/>
                </a:spcBef>
                <a:spcAft>
                  <a:spcPts val="0"/>
                </a:spcAft>
                <a:buNone/>
              </a:pPr>
              <a:r>
                <a:rPr lang="zh-CN" sz="2600" b="1">
                  <a:solidFill>
                    <a:srgbClr val="4D5156"/>
                  </a:solidFill>
                </a:rPr>
                <a:t>疼痛缓解后</a:t>
              </a:r>
              <a:r>
                <a:rPr lang="zh-CN" sz="2600">
                  <a:solidFill>
                    <a:srgbClr val="4D5156"/>
                  </a:solidFill>
                </a:rPr>
                <a:t>［疼痛视觉模拟评分法( visual analogue score，VAS) ≤3分］减量为 </a:t>
              </a:r>
              <a:r>
                <a:rPr lang="zh-CN" sz="2600" b="1">
                  <a:solidFill>
                    <a:srgbClr val="FF0000"/>
                  </a:solidFill>
                </a:rPr>
                <a:t>0.5 mg /次，1 次/d</a:t>
              </a:r>
              <a:r>
                <a:rPr lang="zh-CN" sz="2600">
                  <a:solidFill>
                    <a:srgbClr val="4D5156"/>
                  </a:solidFill>
                </a:rPr>
                <a:t>。</a:t>
              </a:r>
              <a:endParaRPr sz="2600">
                <a:solidFill>
                  <a:srgbClr val="4D5156"/>
                </a:solidFill>
              </a:endParaRPr>
            </a:p>
          </p:txBody>
        </p:sp>
      </p:grpSp>
      <p:grpSp>
        <p:nvGrpSpPr>
          <p:cNvPr id="531" name="Google Shape;531;g3318f009e64_0_9"/>
          <p:cNvGrpSpPr/>
          <p:nvPr/>
        </p:nvGrpSpPr>
        <p:grpSpPr>
          <a:xfrm>
            <a:off x="9282950" y="6406975"/>
            <a:ext cx="5739000" cy="2214300"/>
            <a:chOff x="12349700" y="2536100"/>
            <a:chExt cx="5739000" cy="2214300"/>
          </a:xfrm>
        </p:grpSpPr>
        <p:sp>
          <p:nvSpPr>
            <p:cNvPr id="532" name="Google Shape;532;g3318f009e64_0_9"/>
            <p:cNvSpPr/>
            <p:nvPr/>
          </p:nvSpPr>
          <p:spPr>
            <a:xfrm>
              <a:off x="12349700" y="2536100"/>
              <a:ext cx="5739000" cy="2214300"/>
            </a:xfrm>
            <a:prstGeom prst="foldedCorner">
              <a:avLst>
                <a:gd name="adj" fmla="val 16667"/>
              </a:avLst>
            </a:prstGeom>
            <a:solidFill>
              <a:srgbClr val="F0EBD7"/>
            </a:solidFill>
            <a:ln w="25400" cap="flat" cmpd="sng">
              <a:solidFill>
                <a:srgbClr val="56465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33" name="Google Shape;533;g3318f009e64_0_9"/>
            <p:cNvSpPr txBox="1"/>
            <p:nvPr/>
          </p:nvSpPr>
          <p:spPr>
            <a:xfrm>
              <a:off x="12759600" y="2718200"/>
              <a:ext cx="1284600" cy="600300"/>
            </a:xfrm>
            <a:prstGeom prst="rect">
              <a:avLst/>
            </a:prstGeom>
            <a:no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lvl="0" indent="0" algn="l" rtl="0">
                <a:lnSpc>
                  <a:spcPct val="115000"/>
                </a:lnSpc>
                <a:spcBef>
                  <a:spcPts val="1000"/>
                </a:spcBef>
                <a:spcAft>
                  <a:spcPts val="0"/>
                </a:spcAft>
                <a:buNone/>
              </a:pPr>
              <a:r>
                <a:rPr lang="zh-CN" sz="2700" b="1">
                  <a:solidFill>
                    <a:srgbClr val="4D5156"/>
                  </a:solidFill>
                </a:rPr>
                <a:t>联合组</a:t>
              </a:r>
              <a:endParaRPr sz="2700" b="1">
                <a:solidFill>
                  <a:srgbClr val="4D5156"/>
                </a:solidFill>
              </a:endParaRPr>
            </a:p>
          </p:txBody>
        </p:sp>
        <p:sp>
          <p:nvSpPr>
            <p:cNvPr id="534" name="Google Shape;534;g3318f009e64_0_9"/>
            <p:cNvSpPr txBox="1"/>
            <p:nvPr/>
          </p:nvSpPr>
          <p:spPr>
            <a:xfrm>
              <a:off x="12578250" y="3431800"/>
              <a:ext cx="5383200" cy="10512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000"/>
                </a:spcBef>
                <a:spcAft>
                  <a:spcPts val="0"/>
                </a:spcAft>
                <a:buNone/>
              </a:pPr>
              <a:r>
                <a:rPr lang="zh-CN" sz="2600">
                  <a:solidFill>
                    <a:srgbClr val="4D5156"/>
                  </a:solidFill>
                </a:rPr>
                <a:t>给予</a:t>
              </a:r>
              <a:r>
                <a:rPr lang="zh-CN" sz="2600" b="1">
                  <a:solidFill>
                    <a:srgbClr val="4D5156"/>
                  </a:solidFill>
                </a:rPr>
                <a:t>秋水仙碱</a:t>
              </a:r>
              <a:r>
                <a:rPr lang="zh-CN" sz="2600">
                  <a:solidFill>
                    <a:srgbClr val="4D5156"/>
                  </a:solidFill>
                </a:rPr>
                <a:t>及</a:t>
              </a:r>
              <a:r>
                <a:rPr lang="zh-CN" sz="2600" b="1">
                  <a:solidFill>
                    <a:srgbClr val="4D5156"/>
                  </a:solidFill>
                </a:rPr>
                <a:t>妙苓仙子汤</a:t>
              </a:r>
              <a:r>
                <a:rPr lang="zh-CN" sz="2600">
                  <a:solidFill>
                    <a:srgbClr val="4D5156"/>
                  </a:solidFill>
                </a:rPr>
                <a:t>口服</a:t>
              </a:r>
              <a:r>
                <a:rPr lang="zh-CN" sz="2600" b="1">
                  <a:solidFill>
                    <a:srgbClr val="4D5156"/>
                  </a:solidFill>
                </a:rPr>
                <a:t>，服用剂量与方法同中药组、对照组</a:t>
              </a:r>
              <a:endParaRPr sz="2600" b="1">
                <a:solidFill>
                  <a:srgbClr val="4D5156"/>
                </a:solidFill>
              </a:endParaRPr>
            </a:p>
          </p:txBody>
        </p:sp>
      </p:grpSp>
      <p:sp>
        <p:nvSpPr>
          <p:cNvPr id="535" name="Google Shape;535;g3318f009e64_0_9"/>
          <p:cNvSpPr txBox="1"/>
          <p:nvPr/>
        </p:nvSpPr>
        <p:spPr>
          <a:xfrm>
            <a:off x="4071300" y="8924275"/>
            <a:ext cx="10145400" cy="461700"/>
          </a:xfrm>
          <a:prstGeom prst="rect">
            <a:avLst/>
          </a:prstGeom>
          <a:noFill/>
          <a:ln w="19050" cap="flat" cmpd="sng">
            <a:solidFill>
              <a:srgbClr val="B7B7B7"/>
            </a:solidFill>
            <a:prstDash val="solid"/>
            <a:round/>
            <a:headEnd type="none" w="sm" len="sm"/>
            <a:tailEnd type="none" w="sm" len="sm"/>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7200"/>
              <a:buFont typeface="Arial"/>
              <a:buNone/>
            </a:pPr>
            <a:r>
              <a:rPr lang="zh-CN" sz="3000" b="1"/>
              <a:t>各 组 疗 程 均 为 1 个月。</a:t>
            </a:r>
            <a:endParaRPr sz="3000" b="1"/>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pic>
        <p:nvPicPr>
          <p:cNvPr id="540" name="Google Shape;540;g3318f009e64_0_39"/>
          <p:cNvPicPr preferRelativeResize="0"/>
          <p:nvPr/>
        </p:nvPicPr>
        <p:blipFill rotWithShape="1">
          <a:blip r:embed="rId3">
            <a:alphaModFix/>
          </a:blip>
          <a:srcRect/>
          <a:stretch/>
        </p:blipFill>
        <p:spPr>
          <a:xfrm>
            <a:off x="0" y="0"/>
            <a:ext cx="18288000" cy="10287000"/>
          </a:xfrm>
          <a:prstGeom prst="rect">
            <a:avLst/>
          </a:prstGeom>
          <a:noFill/>
          <a:ln>
            <a:noFill/>
          </a:ln>
        </p:spPr>
      </p:pic>
      <p:sp>
        <p:nvSpPr>
          <p:cNvPr id="541" name="Google Shape;541;g3318f009e64_0_39"/>
          <p:cNvSpPr txBox="1"/>
          <p:nvPr/>
        </p:nvSpPr>
        <p:spPr>
          <a:xfrm>
            <a:off x="103825" y="9689300"/>
            <a:ext cx="16946700" cy="47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1900"/>
              <a:t>杨淑芬, 陈岚, 王运超, 等. 妙苓仙子汤治疗湿热蕴结型痛风性关节炎急性发作期的疗效观察 [J]. 上海中医药杂志, 2020, 54:87-92 .</a:t>
            </a:r>
            <a:endParaRPr sz="1900"/>
          </a:p>
        </p:txBody>
      </p:sp>
      <p:pic>
        <p:nvPicPr>
          <p:cNvPr id="542" name="Google Shape;542;g3318f009e64_0_39"/>
          <p:cNvPicPr preferRelativeResize="0"/>
          <p:nvPr/>
        </p:nvPicPr>
        <p:blipFill>
          <a:blip r:embed="rId4">
            <a:alphaModFix/>
          </a:blip>
          <a:stretch>
            <a:fillRect/>
          </a:stretch>
        </p:blipFill>
        <p:spPr>
          <a:xfrm>
            <a:off x="164025" y="648150"/>
            <a:ext cx="8971326" cy="5400950"/>
          </a:xfrm>
          <a:prstGeom prst="rect">
            <a:avLst/>
          </a:prstGeom>
          <a:noFill/>
          <a:ln>
            <a:noFill/>
          </a:ln>
        </p:spPr>
      </p:pic>
      <p:graphicFrame>
        <p:nvGraphicFramePr>
          <p:cNvPr id="543" name="Google Shape;543;g3318f009e64_0_39"/>
          <p:cNvGraphicFramePr/>
          <p:nvPr/>
        </p:nvGraphicFramePr>
        <p:xfrm>
          <a:off x="9251325" y="384000"/>
          <a:ext cx="3000000" cy="3000000"/>
        </p:xfrm>
        <a:graphic>
          <a:graphicData uri="http://schemas.openxmlformats.org/drawingml/2006/table">
            <a:tbl>
              <a:tblPr>
                <a:noFill/>
                <a:tableStyleId>{FA89EAFD-7456-4721-AD6F-43734C62CD50}</a:tableStyleId>
              </a:tblPr>
              <a:tblGrid>
                <a:gridCol w="2123000">
                  <a:extLst>
                    <a:ext uri="{9D8B030D-6E8A-4147-A177-3AD203B41FA5}">
                      <a16:colId xmlns:a16="http://schemas.microsoft.com/office/drawing/2014/main" val="20000"/>
                    </a:ext>
                  </a:extLst>
                </a:gridCol>
                <a:gridCol w="1584875">
                  <a:extLst>
                    <a:ext uri="{9D8B030D-6E8A-4147-A177-3AD203B41FA5}">
                      <a16:colId xmlns:a16="http://schemas.microsoft.com/office/drawing/2014/main" val="20001"/>
                    </a:ext>
                  </a:extLst>
                </a:gridCol>
                <a:gridCol w="1678850">
                  <a:extLst>
                    <a:ext uri="{9D8B030D-6E8A-4147-A177-3AD203B41FA5}">
                      <a16:colId xmlns:a16="http://schemas.microsoft.com/office/drawing/2014/main" val="20002"/>
                    </a:ext>
                  </a:extLst>
                </a:gridCol>
                <a:gridCol w="1827525">
                  <a:extLst>
                    <a:ext uri="{9D8B030D-6E8A-4147-A177-3AD203B41FA5}">
                      <a16:colId xmlns:a16="http://schemas.microsoft.com/office/drawing/2014/main" val="20003"/>
                    </a:ext>
                  </a:extLst>
                </a:gridCol>
                <a:gridCol w="1667025">
                  <a:extLst>
                    <a:ext uri="{9D8B030D-6E8A-4147-A177-3AD203B41FA5}">
                      <a16:colId xmlns:a16="http://schemas.microsoft.com/office/drawing/2014/main" val="20004"/>
                    </a:ext>
                  </a:extLst>
                </a:gridCol>
              </a:tblGrid>
              <a:tr h="645250">
                <a:tc rowSpan="2">
                  <a:txBody>
                    <a:bodyPr/>
                    <a:lstStyle/>
                    <a:p>
                      <a:pPr marL="0" lvl="0" indent="0" algn="l" rtl="0">
                        <a:spcBef>
                          <a:spcPts val="0"/>
                        </a:spcBef>
                        <a:spcAft>
                          <a:spcPts val="0"/>
                        </a:spcAft>
                        <a:buNone/>
                      </a:pPr>
                      <a:endParaRPr sz="2500"/>
                    </a:p>
                  </a:txBody>
                  <a:tcPr marL="91425" marR="91425" marT="91425" marB="91425">
                    <a:lnL w="19050" cap="flat" cmpd="sng">
                      <a:solidFill>
                        <a:srgbClr val="9E9E9E"/>
                      </a:solidFill>
                      <a:prstDash val="solid"/>
                      <a:round/>
                      <a:headEnd type="none" w="sm" len="sm"/>
                      <a:tailEnd type="none" w="sm" len="sm"/>
                    </a:lnL>
                    <a:lnR w="19050" cap="flat" cmpd="sng">
                      <a:solidFill>
                        <a:srgbClr val="9E9E9E"/>
                      </a:solidFill>
                      <a:prstDash val="solid"/>
                      <a:round/>
                      <a:headEnd type="none" w="sm" len="sm"/>
                      <a:tailEnd type="none" w="sm" len="sm"/>
                    </a:lnR>
                    <a:lnT w="19050" cap="flat" cmpd="sng">
                      <a:solidFill>
                        <a:srgbClr val="9E9E9E"/>
                      </a:solidFill>
                      <a:prstDash val="solid"/>
                      <a:round/>
                      <a:headEnd type="none" w="sm" len="sm"/>
                      <a:tailEnd type="none" w="sm" len="sm"/>
                    </a:lnT>
                    <a:lnB w="19050" cap="flat" cmpd="sng">
                      <a:solidFill>
                        <a:srgbClr val="9E9E9E"/>
                      </a:solidFill>
                      <a:prstDash val="solid"/>
                      <a:round/>
                      <a:headEnd type="none" w="sm" len="sm"/>
                      <a:tailEnd type="none" w="sm" len="sm"/>
                    </a:lnB>
                  </a:tcPr>
                </a:tc>
                <a:tc gridSpan="4">
                  <a:txBody>
                    <a:bodyPr/>
                    <a:lstStyle/>
                    <a:p>
                      <a:pPr marL="0" lvl="0" indent="0" algn="l" rtl="0">
                        <a:spcBef>
                          <a:spcPts val="0"/>
                        </a:spcBef>
                        <a:spcAft>
                          <a:spcPts val="0"/>
                        </a:spcAft>
                        <a:buNone/>
                      </a:pPr>
                      <a:r>
                        <a:rPr lang="zh-CN" sz="2500"/>
                        <a:t>VAS评分</a:t>
                      </a:r>
                      <a:endParaRPr sz="2500"/>
                    </a:p>
                  </a:txBody>
                  <a:tcPr marL="91425" marR="91425" marT="91425" marB="91425">
                    <a:lnL w="19050" cap="flat" cmpd="sng">
                      <a:solidFill>
                        <a:srgbClr val="9E9E9E"/>
                      </a:solidFill>
                      <a:prstDash val="solid"/>
                      <a:round/>
                      <a:headEnd type="none" w="sm" len="sm"/>
                      <a:tailEnd type="none" w="sm" len="sm"/>
                    </a:lnL>
                    <a:lnR w="19050" cap="flat" cmpd="sng">
                      <a:solidFill>
                        <a:srgbClr val="9E9E9E"/>
                      </a:solidFill>
                      <a:prstDash val="solid"/>
                      <a:round/>
                      <a:headEnd type="none" w="sm" len="sm"/>
                      <a:tailEnd type="none" w="sm" len="sm"/>
                    </a:lnR>
                    <a:lnT w="19050" cap="flat" cmpd="sng">
                      <a:solidFill>
                        <a:srgbClr val="9E9E9E"/>
                      </a:solidFill>
                      <a:prstDash val="solid"/>
                      <a:round/>
                      <a:headEnd type="none" w="sm" len="sm"/>
                      <a:tailEnd type="none" w="sm" len="sm"/>
                    </a:lnT>
                    <a:lnB w="19050" cap="flat" cmpd="sng">
                      <a:solidFill>
                        <a:srgbClr val="9E9E9E"/>
                      </a:solidFill>
                      <a:prstDash val="solid"/>
                      <a:round/>
                      <a:headEnd type="none" w="sm" len="sm"/>
                      <a:tailEnd type="none" w="sm" len="sm"/>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645250">
                <a:tc vMerge="1">
                  <a:txBody>
                    <a:bodyPr/>
                    <a:lstStyle/>
                    <a:p>
                      <a:endParaRPr lang="en-US"/>
                    </a:p>
                  </a:txBody>
                  <a:tcPr/>
                </a:tc>
                <a:tc>
                  <a:txBody>
                    <a:bodyPr/>
                    <a:lstStyle/>
                    <a:p>
                      <a:pPr marL="0" lvl="0" indent="0" algn="l" rtl="0">
                        <a:spcBef>
                          <a:spcPts val="0"/>
                        </a:spcBef>
                        <a:spcAft>
                          <a:spcPts val="0"/>
                        </a:spcAft>
                        <a:buNone/>
                      </a:pPr>
                      <a:r>
                        <a:rPr lang="zh-CN" sz="2500"/>
                        <a:t>0分</a:t>
                      </a:r>
                      <a:endParaRPr sz="2500"/>
                    </a:p>
                  </a:txBody>
                  <a:tcPr marL="91425" marR="91425" marT="91425" marB="91425">
                    <a:lnL w="19050" cap="flat" cmpd="sng">
                      <a:solidFill>
                        <a:srgbClr val="9E9E9E"/>
                      </a:solidFill>
                      <a:prstDash val="solid"/>
                      <a:round/>
                      <a:headEnd type="none" w="sm" len="sm"/>
                      <a:tailEnd type="none" w="sm" len="sm"/>
                    </a:lnL>
                    <a:lnR w="19050" cap="flat" cmpd="sng">
                      <a:solidFill>
                        <a:srgbClr val="9E9E9E"/>
                      </a:solidFill>
                      <a:prstDash val="solid"/>
                      <a:round/>
                      <a:headEnd type="none" w="sm" len="sm"/>
                      <a:tailEnd type="none" w="sm" len="sm"/>
                    </a:lnR>
                    <a:lnT w="19050" cap="flat" cmpd="sng">
                      <a:solidFill>
                        <a:srgbClr val="9E9E9E"/>
                      </a:solidFill>
                      <a:prstDash val="solid"/>
                      <a:round/>
                      <a:headEnd type="none" w="sm" len="sm"/>
                      <a:tailEnd type="none" w="sm" len="sm"/>
                    </a:lnT>
                    <a:lnB w="19050"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zh-CN" sz="2500"/>
                        <a:t>1~3分</a:t>
                      </a:r>
                      <a:endParaRPr sz="2500"/>
                    </a:p>
                  </a:txBody>
                  <a:tcPr marL="91425" marR="91425" marT="91425" marB="91425">
                    <a:lnL w="19050" cap="flat" cmpd="sng">
                      <a:solidFill>
                        <a:srgbClr val="9E9E9E"/>
                      </a:solidFill>
                      <a:prstDash val="solid"/>
                      <a:round/>
                      <a:headEnd type="none" w="sm" len="sm"/>
                      <a:tailEnd type="none" w="sm" len="sm"/>
                    </a:lnL>
                    <a:lnR w="19050" cap="flat" cmpd="sng">
                      <a:solidFill>
                        <a:srgbClr val="9E9E9E"/>
                      </a:solidFill>
                      <a:prstDash val="solid"/>
                      <a:round/>
                      <a:headEnd type="none" w="sm" len="sm"/>
                      <a:tailEnd type="none" w="sm" len="sm"/>
                    </a:lnR>
                    <a:lnT w="19050" cap="flat" cmpd="sng">
                      <a:solidFill>
                        <a:srgbClr val="9E9E9E"/>
                      </a:solidFill>
                      <a:prstDash val="solid"/>
                      <a:round/>
                      <a:headEnd type="none" w="sm" len="sm"/>
                      <a:tailEnd type="none" w="sm" len="sm"/>
                    </a:lnT>
                    <a:lnB w="19050"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zh-CN" sz="2500"/>
                        <a:t>4~6分</a:t>
                      </a:r>
                      <a:endParaRPr sz="2500"/>
                    </a:p>
                  </a:txBody>
                  <a:tcPr marL="91425" marR="91425" marT="91425" marB="91425">
                    <a:lnL w="19050" cap="flat" cmpd="sng">
                      <a:solidFill>
                        <a:srgbClr val="9E9E9E"/>
                      </a:solidFill>
                      <a:prstDash val="solid"/>
                      <a:round/>
                      <a:headEnd type="none" w="sm" len="sm"/>
                      <a:tailEnd type="none" w="sm" len="sm"/>
                    </a:lnL>
                    <a:lnR w="19050" cap="flat" cmpd="sng">
                      <a:solidFill>
                        <a:srgbClr val="9E9E9E"/>
                      </a:solidFill>
                      <a:prstDash val="solid"/>
                      <a:round/>
                      <a:headEnd type="none" w="sm" len="sm"/>
                      <a:tailEnd type="none" w="sm" len="sm"/>
                    </a:lnR>
                    <a:lnT w="19050" cap="flat" cmpd="sng">
                      <a:solidFill>
                        <a:srgbClr val="9E9E9E"/>
                      </a:solidFill>
                      <a:prstDash val="solid"/>
                      <a:round/>
                      <a:headEnd type="none" w="sm" len="sm"/>
                      <a:tailEnd type="none" w="sm" len="sm"/>
                    </a:lnT>
                    <a:lnB w="19050"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zh-CN" sz="2500"/>
                        <a:t>7~10分</a:t>
                      </a:r>
                      <a:endParaRPr sz="2500"/>
                    </a:p>
                  </a:txBody>
                  <a:tcPr marL="91425" marR="91425" marT="91425" marB="91425">
                    <a:lnL w="19050" cap="flat" cmpd="sng">
                      <a:solidFill>
                        <a:srgbClr val="9E9E9E"/>
                      </a:solidFill>
                      <a:prstDash val="solid"/>
                      <a:round/>
                      <a:headEnd type="none" w="sm" len="sm"/>
                      <a:tailEnd type="none" w="sm" len="sm"/>
                    </a:lnL>
                    <a:lnR w="19050" cap="flat" cmpd="sng">
                      <a:solidFill>
                        <a:srgbClr val="9E9E9E"/>
                      </a:solidFill>
                      <a:prstDash val="solid"/>
                      <a:round/>
                      <a:headEnd type="none" w="sm" len="sm"/>
                      <a:tailEnd type="none" w="sm" len="sm"/>
                    </a:lnR>
                    <a:lnT w="19050" cap="flat" cmpd="sng">
                      <a:solidFill>
                        <a:srgbClr val="9E9E9E"/>
                      </a:solidFill>
                      <a:prstDash val="solid"/>
                      <a:round/>
                      <a:headEnd type="none" w="sm" len="sm"/>
                      <a:tailEnd type="none" w="sm" len="sm"/>
                    </a:lnT>
                    <a:lnB w="19050"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2675300">
                <a:tc>
                  <a:txBody>
                    <a:bodyPr/>
                    <a:lstStyle/>
                    <a:p>
                      <a:pPr marL="0" lvl="0" indent="0" algn="l" rtl="0">
                        <a:spcBef>
                          <a:spcPts val="0"/>
                        </a:spcBef>
                        <a:spcAft>
                          <a:spcPts val="0"/>
                        </a:spcAft>
                        <a:buNone/>
                      </a:pPr>
                      <a:r>
                        <a:rPr lang="zh-CN" sz="2500"/>
                        <a:t>关节疼痛评分（患者评分）</a:t>
                      </a:r>
                      <a:endParaRPr sz="2500"/>
                    </a:p>
                  </a:txBody>
                  <a:tcPr marL="91425" marR="91425" marT="91425" marB="91425">
                    <a:lnL w="19050" cap="flat" cmpd="sng">
                      <a:solidFill>
                        <a:srgbClr val="9E9E9E"/>
                      </a:solidFill>
                      <a:prstDash val="solid"/>
                      <a:round/>
                      <a:headEnd type="none" w="sm" len="sm"/>
                      <a:tailEnd type="none" w="sm" len="sm"/>
                    </a:lnL>
                    <a:lnR w="19050" cap="flat" cmpd="sng">
                      <a:solidFill>
                        <a:srgbClr val="9E9E9E"/>
                      </a:solidFill>
                      <a:prstDash val="solid"/>
                      <a:round/>
                      <a:headEnd type="none" w="sm" len="sm"/>
                      <a:tailEnd type="none" w="sm" len="sm"/>
                    </a:lnR>
                    <a:lnT w="19050" cap="flat" cmpd="sng">
                      <a:solidFill>
                        <a:srgbClr val="9E9E9E"/>
                      </a:solidFill>
                      <a:prstDash val="solid"/>
                      <a:round/>
                      <a:headEnd type="none" w="sm" len="sm"/>
                      <a:tailEnd type="none" w="sm" len="sm"/>
                    </a:lnT>
                    <a:lnB w="19050"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zh-CN" sz="2500" b="1"/>
                        <a:t>无痛</a:t>
                      </a:r>
                      <a:r>
                        <a:rPr lang="zh-CN" sz="2500"/>
                        <a:t>,无任何疼痛感觉;</a:t>
                      </a:r>
                      <a:endParaRPr sz="2500"/>
                    </a:p>
                  </a:txBody>
                  <a:tcPr marL="91425" marR="91425" marT="91425" marB="91425">
                    <a:lnL w="19050" cap="flat" cmpd="sng">
                      <a:solidFill>
                        <a:srgbClr val="9E9E9E"/>
                      </a:solidFill>
                      <a:prstDash val="solid"/>
                      <a:round/>
                      <a:headEnd type="none" w="sm" len="sm"/>
                      <a:tailEnd type="none" w="sm" len="sm"/>
                    </a:lnL>
                    <a:lnR w="19050" cap="flat" cmpd="sng">
                      <a:solidFill>
                        <a:srgbClr val="9E9E9E"/>
                      </a:solidFill>
                      <a:prstDash val="solid"/>
                      <a:round/>
                      <a:headEnd type="none" w="sm" len="sm"/>
                      <a:tailEnd type="none" w="sm" len="sm"/>
                    </a:lnR>
                    <a:lnT w="19050" cap="flat" cmpd="sng">
                      <a:solidFill>
                        <a:srgbClr val="9E9E9E"/>
                      </a:solidFill>
                      <a:prstDash val="solid"/>
                      <a:round/>
                      <a:headEnd type="none" w="sm" len="sm"/>
                      <a:tailEnd type="none" w="sm" len="sm"/>
                    </a:lnT>
                    <a:lnB w="19050"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zh-CN" sz="2500" b="1"/>
                        <a:t>轻度疼痛</a:t>
                      </a:r>
                      <a:r>
                        <a:rPr lang="zh-CN" sz="2500"/>
                        <a:t>,不影响工作、生活;</a:t>
                      </a:r>
                      <a:endParaRPr sz="2500"/>
                    </a:p>
                  </a:txBody>
                  <a:tcPr marL="91425" marR="91425" marT="91425" marB="91425">
                    <a:lnL w="19050" cap="flat" cmpd="sng">
                      <a:solidFill>
                        <a:srgbClr val="9E9E9E"/>
                      </a:solidFill>
                      <a:prstDash val="solid"/>
                      <a:round/>
                      <a:headEnd type="none" w="sm" len="sm"/>
                      <a:tailEnd type="none" w="sm" len="sm"/>
                    </a:lnL>
                    <a:lnR w="19050" cap="flat" cmpd="sng">
                      <a:solidFill>
                        <a:srgbClr val="9E9E9E"/>
                      </a:solidFill>
                      <a:prstDash val="solid"/>
                      <a:round/>
                      <a:headEnd type="none" w="sm" len="sm"/>
                      <a:tailEnd type="none" w="sm" len="sm"/>
                    </a:lnR>
                    <a:lnT w="19050" cap="flat" cmpd="sng">
                      <a:solidFill>
                        <a:srgbClr val="9E9E9E"/>
                      </a:solidFill>
                      <a:prstDash val="solid"/>
                      <a:round/>
                      <a:headEnd type="none" w="sm" len="sm"/>
                      <a:tailEnd type="none" w="sm" len="sm"/>
                    </a:lnT>
                    <a:lnB w="19050"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zh-CN" sz="2500" b="1"/>
                        <a:t>中度疼痛</a:t>
                      </a:r>
                      <a:r>
                        <a:rPr lang="zh-CN" sz="2500"/>
                        <a:t>,影响工作,不影响生活;</a:t>
                      </a:r>
                      <a:endParaRPr sz="2500"/>
                    </a:p>
                  </a:txBody>
                  <a:tcPr marL="91425" marR="91425" marT="91425" marB="91425">
                    <a:lnL w="19050" cap="flat" cmpd="sng">
                      <a:solidFill>
                        <a:srgbClr val="9E9E9E"/>
                      </a:solidFill>
                      <a:prstDash val="solid"/>
                      <a:round/>
                      <a:headEnd type="none" w="sm" len="sm"/>
                      <a:tailEnd type="none" w="sm" len="sm"/>
                    </a:lnL>
                    <a:lnR w="19050" cap="flat" cmpd="sng">
                      <a:solidFill>
                        <a:srgbClr val="9E9E9E"/>
                      </a:solidFill>
                      <a:prstDash val="solid"/>
                      <a:round/>
                      <a:headEnd type="none" w="sm" len="sm"/>
                      <a:tailEnd type="none" w="sm" len="sm"/>
                    </a:lnR>
                    <a:lnT w="19050" cap="flat" cmpd="sng">
                      <a:solidFill>
                        <a:srgbClr val="9E9E9E"/>
                      </a:solidFill>
                      <a:prstDash val="solid"/>
                      <a:round/>
                      <a:headEnd type="none" w="sm" len="sm"/>
                      <a:tailEnd type="none" w="sm" len="sm"/>
                    </a:lnT>
                    <a:lnB w="19050"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zh-CN" sz="2500" b="1"/>
                        <a:t>重度疼痛</a:t>
                      </a:r>
                      <a:r>
                        <a:rPr lang="zh-CN" sz="2500"/>
                        <a:t>,疼痛剧烈,影响工作及生活。</a:t>
                      </a:r>
                      <a:endParaRPr sz="2500"/>
                    </a:p>
                  </a:txBody>
                  <a:tcPr marL="91425" marR="91425" marT="91425" marB="91425">
                    <a:lnL w="19050" cap="flat" cmpd="sng">
                      <a:solidFill>
                        <a:srgbClr val="9E9E9E"/>
                      </a:solidFill>
                      <a:prstDash val="solid"/>
                      <a:round/>
                      <a:headEnd type="none" w="sm" len="sm"/>
                      <a:tailEnd type="none" w="sm" len="sm"/>
                    </a:lnL>
                    <a:lnR w="19050" cap="flat" cmpd="sng">
                      <a:solidFill>
                        <a:srgbClr val="9E9E9E"/>
                      </a:solidFill>
                      <a:prstDash val="solid"/>
                      <a:round/>
                      <a:headEnd type="none" w="sm" len="sm"/>
                      <a:tailEnd type="none" w="sm" len="sm"/>
                    </a:lnR>
                    <a:lnT w="19050" cap="flat" cmpd="sng">
                      <a:solidFill>
                        <a:srgbClr val="9E9E9E"/>
                      </a:solidFill>
                      <a:prstDash val="solid"/>
                      <a:round/>
                      <a:headEnd type="none" w="sm" len="sm"/>
                      <a:tailEnd type="none" w="sm" len="sm"/>
                    </a:lnT>
                    <a:lnB w="19050"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r h="1793650">
                <a:tc>
                  <a:txBody>
                    <a:bodyPr/>
                    <a:lstStyle/>
                    <a:p>
                      <a:pPr marL="0" lvl="0" indent="0" algn="l" rtl="0">
                        <a:spcBef>
                          <a:spcPts val="0"/>
                        </a:spcBef>
                        <a:spcAft>
                          <a:spcPts val="0"/>
                        </a:spcAft>
                        <a:buNone/>
                      </a:pPr>
                      <a:r>
                        <a:rPr lang="zh-CN" sz="2500"/>
                        <a:t>关节肿胀评分（医师评分）</a:t>
                      </a:r>
                      <a:endParaRPr sz="2500"/>
                    </a:p>
                  </a:txBody>
                  <a:tcPr marL="91425" marR="91425" marT="91425" marB="91425">
                    <a:lnL w="19050" cap="flat" cmpd="sng">
                      <a:solidFill>
                        <a:srgbClr val="9E9E9E"/>
                      </a:solidFill>
                      <a:prstDash val="solid"/>
                      <a:round/>
                      <a:headEnd type="none" w="sm" len="sm"/>
                      <a:tailEnd type="none" w="sm" len="sm"/>
                    </a:lnL>
                    <a:lnR w="19050" cap="flat" cmpd="sng">
                      <a:solidFill>
                        <a:srgbClr val="9E9E9E"/>
                      </a:solidFill>
                      <a:prstDash val="solid"/>
                      <a:round/>
                      <a:headEnd type="none" w="sm" len="sm"/>
                      <a:tailEnd type="none" w="sm" len="sm"/>
                    </a:lnR>
                    <a:lnT w="19050" cap="flat" cmpd="sng">
                      <a:solidFill>
                        <a:srgbClr val="9E9E9E"/>
                      </a:solidFill>
                      <a:prstDash val="solid"/>
                      <a:round/>
                      <a:headEnd type="none" w="sm" len="sm"/>
                      <a:tailEnd type="none" w="sm" len="sm"/>
                    </a:lnT>
                    <a:lnB w="19050"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zh-CN" sz="2500"/>
                        <a:t>关节</a:t>
                      </a:r>
                      <a:r>
                        <a:rPr lang="zh-CN" sz="2500" b="1"/>
                        <a:t>无</a:t>
                      </a:r>
                      <a:r>
                        <a:rPr lang="zh-CN" sz="2500"/>
                        <a:t>明显肿胀;</a:t>
                      </a:r>
                      <a:endParaRPr sz="2500"/>
                    </a:p>
                  </a:txBody>
                  <a:tcPr marL="91425" marR="91425" marT="91425" marB="91425">
                    <a:lnL w="19050" cap="flat" cmpd="sng">
                      <a:solidFill>
                        <a:srgbClr val="9E9E9E"/>
                      </a:solidFill>
                      <a:prstDash val="solid"/>
                      <a:round/>
                      <a:headEnd type="none" w="sm" len="sm"/>
                      <a:tailEnd type="none" w="sm" len="sm"/>
                    </a:lnL>
                    <a:lnR w="19050" cap="flat" cmpd="sng">
                      <a:solidFill>
                        <a:srgbClr val="9E9E9E"/>
                      </a:solidFill>
                      <a:prstDash val="solid"/>
                      <a:round/>
                      <a:headEnd type="none" w="sm" len="sm"/>
                      <a:tailEnd type="none" w="sm" len="sm"/>
                    </a:lnR>
                    <a:lnT w="19050" cap="flat" cmpd="sng">
                      <a:solidFill>
                        <a:srgbClr val="9E9E9E"/>
                      </a:solidFill>
                      <a:prstDash val="solid"/>
                      <a:round/>
                      <a:headEnd type="none" w="sm" len="sm"/>
                      <a:tailEnd type="none" w="sm" len="sm"/>
                    </a:lnT>
                    <a:lnB w="19050"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zh-CN" sz="2500"/>
                        <a:t>关节</a:t>
                      </a:r>
                      <a:r>
                        <a:rPr lang="zh-CN" sz="2500" b="1"/>
                        <a:t>轻度</a:t>
                      </a:r>
                      <a:r>
                        <a:rPr lang="zh-CN" sz="2500"/>
                        <a:t>肿胀;</a:t>
                      </a:r>
                      <a:endParaRPr sz="2500"/>
                    </a:p>
                  </a:txBody>
                  <a:tcPr marL="91425" marR="91425" marT="91425" marB="91425">
                    <a:lnL w="19050" cap="flat" cmpd="sng">
                      <a:solidFill>
                        <a:srgbClr val="9E9E9E"/>
                      </a:solidFill>
                      <a:prstDash val="solid"/>
                      <a:round/>
                      <a:headEnd type="none" w="sm" len="sm"/>
                      <a:tailEnd type="none" w="sm" len="sm"/>
                    </a:lnL>
                    <a:lnR w="19050" cap="flat" cmpd="sng">
                      <a:solidFill>
                        <a:srgbClr val="9E9E9E"/>
                      </a:solidFill>
                      <a:prstDash val="solid"/>
                      <a:round/>
                      <a:headEnd type="none" w="sm" len="sm"/>
                      <a:tailEnd type="none" w="sm" len="sm"/>
                    </a:lnR>
                    <a:lnT w="19050" cap="flat" cmpd="sng">
                      <a:solidFill>
                        <a:srgbClr val="9E9E9E"/>
                      </a:solidFill>
                      <a:prstDash val="solid"/>
                      <a:round/>
                      <a:headEnd type="none" w="sm" len="sm"/>
                      <a:tailEnd type="none" w="sm" len="sm"/>
                    </a:lnT>
                    <a:lnB w="19050"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zh-CN" sz="2500"/>
                        <a:t>关节</a:t>
                      </a:r>
                      <a:r>
                        <a:rPr lang="zh-CN" sz="2500" b="1"/>
                        <a:t>显著</a:t>
                      </a:r>
                      <a:r>
                        <a:rPr lang="zh-CN" sz="2500"/>
                        <a:t>肿胀;</a:t>
                      </a:r>
                      <a:endParaRPr sz="2500"/>
                    </a:p>
                  </a:txBody>
                  <a:tcPr marL="91425" marR="91425" marT="91425" marB="91425">
                    <a:lnL w="19050" cap="flat" cmpd="sng">
                      <a:solidFill>
                        <a:srgbClr val="9E9E9E"/>
                      </a:solidFill>
                      <a:prstDash val="solid"/>
                      <a:round/>
                      <a:headEnd type="none" w="sm" len="sm"/>
                      <a:tailEnd type="none" w="sm" len="sm"/>
                    </a:lnL>
                    <a:lnR w="19050" cap="flat" cmpd="sng">
                      <a:solidFill>
                        <a:srgbClr val="9E9E9E"/>
                      </a:solidFill>
                      <a:prstDash val="solid"/>
                      <a:round/>
                      <a:headEnd type="none" w="sm" len="sm"/>
                      <a:tailEnd type="none" w="sm" len="sm"/>
                    </a:lnR>
                    <a:lnT w="19050" cap="flat" cmpd="sng">
                      <a:solidFill>
                        <a:srgbClr val="9E9E9E"/>
                      </a:solidFill>
                      <a:prstDash val="solid"/>
                      <a:round/>
                      <a:headEnd type="none" w="sm" len="sm"/>
                      <a:tailEnd type="none" w="sm" len="sm"/>
                    </a:lnT>
                    <a:lnB w="19050"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zh-CN" sz="2500"/>
                        <a:t>关节</a:t>
                      </a:r>
                      <a:r>
                        <a:rPr lang="zh-CN" sz="2500" b="1"/>
                        <a:t>高度</a:t>
                      </a:r>
                      <a:r>
                        <a:rPr lang="zh-CN" sz="2500"/>
                        <a:t>肿胀。</a:t>
                      </a:r>
                      <a:endParaRPr sz="2500"/>
                    </a:p>
                  </a:txBody>
                  <a:tcPr marL="91425" marR="91425" marT="91425" marB="91425">
                    <a:lnL w="19050" cap="flat" cmpd="sng">
                      <a:solidFill>
                        <a:srgbClr val="9E9E9E"/>
                      </a:solidFill>
                      <a:prstDash val="solid"/>
                      <a:round/>
                      <a:headEnd type="none" w="sm" len="sm"/>
                      <a:tailEnd type="none" w="sm" len="sm"/>
                    </a:lnL>
                    <a:lnR w="19050" cap="flat" cmpd="sng">
                      <a:solidFill>
                        <a:srgbClr val="9E9E9E"/>
                      </a:solidFill>
                      <a:prstDash val="solid"/>
                      <a:round/>
                      <a:headEnd type="none" w="sm" len="sm"/>
                      <a:tailEnd type="none" w="sm" len="sm"/>
                    </a:lnR>
                    <a:lnT w="19050" cap="flat" cmpd="sng">
                      <a:solidFill>
                        <a:srgbClr val="9E9E9E"/>
                      </a:solidFill>
                      <a:prstDash val="solid"/>
                      <a:round/>
                      <a:headEnd type="none" w="sm" len="sm"/>
                      <a:tailEnd type="none" w="sm" len="sm"/>
                    </a:lnT>
                    <a:lnB w="19050" cap="flat" cmpd="sng">
                      <a:solidFill>
                        <a:srgbClr val="9E9E9E"/>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graphicFrame>
        <p:nvGraphicFramePr>
          <p:cNvPr id="544" name="Google Shape;544;g3318f009e64_0_39"/>
          <p:cNvGraphicFramePr/>
          <p:nvPr/>
        </p:nvGraphicFramePr>
        <p:xfrm>
          <a:off x="164025" y="6343713"/>
          <a:ext cx="3000000" cy="3000000"/>
        </p:xfrm>
        <a:graphic>
          <a:graphicData uri="http://schemas.openxmlformats.org/drawingml/2006/table">
            <a:tbl>
              <a:tblPr>
                <a:noFill/>
                <a:tableStyleId>{FA89EAFD-7456-4721-AD6F-43734C62CD50}</a:tableStyleId>
              </a:tblPr>
              <a:tblGrid>
                <a:gridCol w="2161900">
                  <a:extLst>
                    <a:ext uri="{9D8B030D-6E8A-4147-A177-3AD203B41FA5}">
                      <a16:colId xmlns:a16="http://schemas.microsoft.com/office/drawing/2014/main" val="20000"/>
                    </a:ext>
                  </a:extLst>
                </a:gridCol>
                <a:gridCol w="3874450">
                  <a:extLst>
                    <a:ext uri="{9D8B030D-6E8A-4147-A177-3AD203B41FA5}">
                      <a16:colId xmlns:a16="http://schemas.microsoft.com/office/drawing/2014/main" val="20001"/>
                    </a:ext>
                  </a:extLst>
                </a:gridCol>
                <a:gridCol w="3891525">
                  <a:extLst>
                    <a:ext uri="{9D8B030D-6E8A-4147-A177-3AD203B41FA5}">
                      <a16:colId xmlns:a16="http://schemas.microsoft.com/office/drawing/2014/main" val="20002"/>
                    </a:ext>
                  </a:extLst>
                </a:gridCol>
                <a:gridCol w="4070050">
                  <a:extLst>
                    <a:ext uri="{9D8B030D-6E8A-4147-A177-3AD203B41FA5}">
                      <a16:colId xmlns:a16="http://schemas.microsoft.com/office/drawing/2014/main" val="20003"/>
                    </a:ext>
                  </a:extLst>
                </a:gridCol>
                <a:gridCol w="3962000">
                  <a:extLst>
                    <a:ext uri="{9D8B030D-6E8A-4147-A177-3AD203B41FA5}">
                      <a16:colId xmlns:a16="http://schemas.microsoft.com/office/drawing/2014/main" val="20004"/>
                    </a:ext>
                  </a:extLst>
                </a:gridCol>
              </a:tblGrid>
              <a:tr h="651000">
                <a:tc rowSpan="2">
                  <a:txBody>
                    <a:bodyPr/>
                    <a:lstStyle/>
                    <a:p>
                      <a:pPr marL="0" lvl="0" indent="0" algn="l" rtl="0">
                        <a:spcBef>
                          <a:spcPts val="0"/>
                        </a:spcBef>
                        <a:spcAft>
                          <a:spcPts val="0"/>
                        </a:spcAft>
                        <a:buNone/>
                      </a:pPr>
                      <a:endParaRPr sz="2500"/>
                    </a:p>
                  </a:txBody>
                  <a:tcPr marL="91425" marR="91425" marT="91425" marB="91425">
                    <a:lnL w="19050" cap="flat" cmpd="sng">
                      <a:solidFill>
                        <a:srgbClr val="9E9E9E"/>
                      </a:solidFill>
                      <a:prstDash val="solid"/>
                      <a:round/>
                      <a:headEnd type="none" w="sm" len="sm"/>
                      <a:tailEnd type="none" w="sm" len="sm"/>
                    </a:lnL>
                    <a:lnR w="19050" cap="flat" cmpd="sng">
                      <a:solidFill>
                        <a:srgbClr val="9E9E9E"/>
                      </a:solidFill>
                      <a:prstDash val="solid"/>
                      <a:round/>
                      <a:headEnd type="none" w="sm" len="sm"/>
                      <a:tailEnd type="none" w="sm" len="sm"/>
                    </a:lnR>
                    <a:lnT w="19050" cap="flat" cmpd="sng">
                      <a:solidFill>
                        <a:srgbClr val="9E9E9E"/>
                      </a:solidFill>
                      <a:prstDash val="solid"/>
                      <a:round/>
                      <a:headEnd type="none" w="sm" len="sm"/>
                      <a:tailEnd type="none" w="sm" len="sm"/>
                    </a:lnT>
                    <a:lnB w="19050" cap="flat" cmpd="sng">
                      <a:solidFill>
                        <a:srgbClr val="9E9E9E"/>
                      </a:solidFill>
                      <a:prstDash val="solid"/>
                      <a:round/>
                      <a:headEnd type="none" w="sm" len="sm"/>
                      <a:tailEnd type="none" w="sm" len="sm"/>
                    </a:lnB>
                  </a:tcPr>
                </a:tc>
                <a:tc gridSpan="4">
                  <a:txBody>
                    <a:bodyPr/>
                    <a:lstStyle/>
                    <a:p>
                      <a:pPr marL="0" lvl="0" indent="0" algn="l" rtl="0">
                        <a:spcBef>
                          <a:spcPts val="0"/>
                        </a:spcBef>
                        <a:spcAft>
                          <a:spcPts val="0"/>
                        </a:spcAft>
                        <a:buNone/>
                      </a:pPr>
                      <a:r>
                        <a:rPr lang="zh-CN" sz="2500"/>
                        <a:t>分别于治疗前后,采用 4 级分级评分法</a:t>
                      </a:r>
                      <a:endParaRPr sz="2500"/>
                    </a:p>
                  </a:txBody>
                  <a:tcPr marL="91425" marR="91425" marT="91425" marB="91425">
                    <a:lnL w="19050" cap="flat" cmpd="sng">
                      <a:solidFill>
                        <a:srgbClr val="9E9E9E"/>
                      </a:solidFill>
                      <a:prstDash val="solid"/>
                      <a:round/>
                      <a:headEnd type="none" w="sm" len="sm"/>
                      <a:tailEnd type="none" w="sm" len="sm"/>
                    </a:lnL>
                    <a:lnR w="19050" cap="flat" cmpd="sng">
                      <a:solidFill>
                        <a:srgbClr val="9E9E9E"/>
                      </a:solidFill>
                      <a:prstDash val="solid"/>
                      <a:round/>
                      <a:headEnd type="none" w="sm" len="sm"/>
                      <a:tailEnd type="none" w="sm" len="sm"/>
                    </a:lnR>
                    <a:lnT w="19050" cap="flat" cmpd="sng">
                      <a:solidFill>
                        <a:srgbClr val="9E9E9E"/>
                      </a:solidFill>
                      <a:prstDash val="solid"/>
                      <a:round/>
                      <a:headEnd type="none" w="sm" len="sm"/>
                      <a:tailEnd type="none" w="sm" len="sm"/>
                    </a:lnT>
                    <a:lnB w="19050" cap="flat" cmpd="sng">
                      <a:solidFill>
                        <a:srgbClr val="9E9E9E"/>
                      </a:solidFill>
                      <a:prstDash val="solid"/>
                      <a:round/>
                      <a:headEnd type="none" w="sm" len="sm"/>
                      <a:tailEnd type="none" w="sm" len="sm"/>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490500">
                <a:tc vMerge="1">
                  <a:txBody>
                    <a:bodyPr/>
                    <a:lstStyle/>
                    <a:p>
                      <a:endParaRPr lang="en-US"/>
                    </a:p>
                  </a:txBody>
                  <a:tcPr/>
                </a:tc>
                <a:tc>
                  <a:txBody>
                    <a:bodyPr/>
                    <a:lstStyle/>
                    <a:p>
                      <a:pPr marL="0" lvl="0" indent="0" algn="l" rtl="0">
                        <a:spcBef>
                          <a:spcPts val="0"/>
                        </a:spcBef>
                        <a:spcAft>
                          <a:spcPts val="0"/>
                        </a:spcAft>
                        <a:buNone/>
                      </a:pPr>
                      <a:r>
                        <a:rPr lang="zh-CN" sz="2500"/>
                        <a:t>I 级( 0 分)</a:t>
                      </a:r>
                      <a:endParaRPr sz="2500"/>
                    </a:p>
                  </a:txBody>
                  <a:tcPr marL="91425" marR="91425" marT="108000" marB="91425">
                    <a:lnL w="19050" cap="flat" cmpd="sng">
                      <a:solidFill>
                        <a:srgbClr val="9E9E9E"/>
                      </a:solidFill>
                      <a:prstDash val="solid"/>
                      <a:round/>
                      <a:headEnd type="none" w="sm" len="sm"/>
                      <a:tailEnd type="none" w="sm" len="sm"/>
                    </a:lnL>
                    <a:lnR w="19050" cap="flat" cmpd="sng">
                      <a:solidFill>
                        <a:srgbClr val="9E9E9E"/>
                      </a:solidFill>
                      <a:prstDash val="solid"/>
                      <a:round/>
                      <a:headEnd type="none" w="sm" len="sm"/>
                      <a:tailEnd type="none" w="sm" len="sm"/>
                    </a:lnR>
                    <a:lnT w="19050" cap="flat" cmpd="sng">
                      <a:solidFill>
                        <a:srgbClr val="9E9E9E"/>
                      </a:solidFill>
                      <a:prstDash val="solid"/>
                      <a:round/>
                      <a:headEnd type="none" w="sm" len="sm"/>
                      <a:tailEnd type="none" w="sm" len="sm"/>
                    </a:lnT>
                    <a:lnB w="19050"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zh-CN" sz="2500"/>
                        <a:t>II 级( 1 分)</a:t>
                      </a:r>
                      <a:endParaRPr sz="2500"/>
                    </a:p>
                  </a:txBody>
                  <a:tcPr marL="91425" marR="91425" marT="108000" marB="91425">
                    <a:lnL w="19050" cap="flat" cmpd="sng">
                      <a:solidFill>
                        <a:srgbClr val="9E9E9E"/>
                      </a:solidFill>
                      <a:prstDash val="solid"/>
                      <a:round/>
                      <a:headEnd type="none" w="sm" len="sm"/>
                      <a:tailEnd type="none" w="sm" len="sm"/>
                    </a:lnL>
                    <a:lnR w="19050" cap="flat" cmpd="sng">
                      <a:solidFill>
                        <a:srgbClr val="9E9E9E"/>
                      </a:solidFill>
                      <a:prstDash val="solid"/>
                      <a:round/>
                      <a:headEnd type="none" w="sm" len="sm"/>
                      <a:tailEnd type="none" w="sm" len="sm"/>
                    </a:lnR>
                    <a:lnT w="19050" cap="flat" cmpd="sng">
                      <a:solidFill>
                        <a:srgbClr val="9E9E9E"/>
                      </a:solidFill>
                      <a:prstDash val="solid"/>
                      <a:round/>
                      <a:headEnd type="none" w="sm" len="sm"/>
                      <a:tailEnd type="none" w="sm" len="sm"/>
                    </a:lnT>
                    <a:lnB w="19050"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zh-CN" sz="2500"/>
                        <a:t>III 级( 2 分)</a:t>
                      </a:r>
                      <a:endParaRPr sz="2500"/>
                    </a:p>
                  </a:txBody>
                  <a:tcPr marL="91425" marR="91425" marT="108000" marB="91425">
                    <a:lnL w="19050" cap="flat" cmpd="sng">
                      <a:solidFill>
                        <a:srgbClr val="9E9E9E"/>
                      </a:solidFill>
                      <a:prstDash val="solid"/>
                      <a:round/>
                      <a:headEnd type="none" w="sm" len="sm"/>
                      <a:tailEnd type="none" w="sm" len="sm"/>
                    </a:lnL>
                    <a:lnR w="19050" cap="flat" cmpd="sng">
                      <a:solidFill>
                        <a:srgbClr val="9E9E9E"/>
                      </a:solidFill>
                      <a:prstDash val="solid"/>
                      <a:round/>
                      <a:headEnd type="none" w="sm" len="sm"/>
                      <a:tailEnd type="none" w="sm" len="sm"/>
                    </a:lnR>
                    <a:lnT w="19050" cap="flat" cmpd="sng">
                      <a:solidFill>
                        <a:srgbClr val="9E9E9E"/>
                      </a:solidFill>
                      <a:prstDash val="solid"/>
                      <a:round/>
                      <a:headEnd type="none" w="sm" len="sm"/>
                      <a:tailEnd type="none" w="sm" len="sm"/>
                    </a:lnT>
                    <a:lnB w="19050"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zh-CN" sz="2500"/>
                        <a:t>IV 级( 3分)</a:t>
                      </a:r>
                      <a:endParaRPr sz="2500"/>
                    </a:p>
                  </a:txBody>
                  <a:tcPr marL="91425" marR="91425" marT="108000" marB="91425">
                    <a:lnL w="19050" cap="flat" cmpd="sng">
                      <a:solidFill>
                        <a:srgbClr val="9E9E9E"/>
                      </a:solidFill>
                      <a:prstDash val="solid"/>
                      <a:round/>
                      <a:headEnd type="none" w="sm" len="sm"/>
                      <a:tailEnd type="none" w="sm" len="sm"/>
                    </a:lnL>
                    <a:lnR w="19050" cap="flat" cmpd="sng">
                      <a:solidFill>
                        <a:srgbClr val="9E9E9E"/>
                      </a:solidFill>
                      <a:prstDash val="solid"/>
                      <a:round/>
                      <a:headEnd type="none" w="sm" len="sm"/>
                      <a:tailEnd type="none" w="sm" len="sm"/>
                    </a:lnR>
                    <a:lnT w="19050" cap="flat" cmpd="sng">
                      <a:solidFill>
                        <a:srgbClr val="9E9E9E"/>
                      </a:solidFill>
                      <a:prstDash val="solid"/>
                      <a:round/>
                      <a:headEnd type="none" w="sm" len="sm"/>
                      <a:tailEnd type="none" w="sm" len="sm"/>
                    </a:lnT>
                    <a:lnB w="19050"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1181275">
                <a:tc>
                  <a:txBody>
                    <a:bodyPr/>
                    <a:lstStyle/>
                    <a:p>
                      <a:pPr marL="0" lvl="0" indent="0" algn="l" rtl="0">
                        <a:spcBef>
                          <a:spcPts val="0"/>
                        </a:spcBef>
                        <a:spcAft>
                          <a:spcPts val="0"/>
                        </a:spcAft>
                        <a:buNone/>
                      </a:pPr>
                      <a:r>
                        <a:rPr lang="zh-CN" sz="2500"/>
                        <a:t>关节功能评分</a:t>
                      </a:r>
                      <a:endParaRPr sz="2500"/>
                    </a:p>
                  </a:txBody>
                  <a:tcPr marL="91425" marR="91425" marT="91425" marB="91425">
                    <a:lnL w="19050" cap="flat" cmpd="sng">
                      <a:solidFill>
                        <a:srgbClr val="9E9E9E"/>
                      </a:solidFill>
                      <a:prstDash val="solid"/>
                      <a:round/>
                      <a:headEnd type="none" w="sm" len="sm"/>
                      <a:tailEnd type="none" w="sm" len="sm"/>
                    </a:lnL>
                    <a:lnR w="19050" cap="flat" cmpd="sng">
                      <a:solidFill>
                        <a:srgbClr val="9E9E9E"/>
                      </a:solidFill>
                      <a:prstDash val="solid"/>
                      <a:round/>
                      <a:headEnd type="none" w="sm" len="sm"/>
                      <a:tailEnd type="none" w="sm" len="sm"/>
                    </a:lnR>
                    <a:lnT w="19050" cap="flat" cmpd="sng">
                      <a:solidFill>
                        <a:srgbClr val="9E9E9E"/>
                      </a:solidFill>
                      <a:prstDash val="solid"/>
                      <a:round/>
                      <a:headEnd type="none" w="sm" len="sm"/>
                      <a:tailEnd type="none" w="sm" len="sm"/>
                    </a:lnT>
                    <a:lnB w="19050"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zh-CN" sz="2500"/>
                        <a:t>完全能够进行日常生活( 生活自理、职业、业余爱好)</a:t>
                      </a:r>
                      <a:endParaRPr sz="2500"/>
                    </a:p>
                    <a:p>
                      <a:pPr marL="0" lvl="0" indent="0" algn="l" rtl="0">
                        <a:spcBef>
                          <a:spcPts val="0"/>
                        </a:spcBef>
                        <a:spcAft>
                          <a:spcPts val="0"/>
                        </a:spcAft>
                        <a:buNone/>
                      </a:pPr>
                      <a:endParaRPr sz="2500"/>
                    </a:p>
                  </a:txBody>
                  <a:tcPr marL="91425" marR="91425" marT="108000" marB="91425">
                    <a:lnL w="19050" cap="flat" cmpd="sng">
                      <a:solidFill>
                        <a:srgbClr val="9E9E9E"/>
                      </a:solidFill>
                      <a:prstDash val="solid"/>
                      <a:round/>
                      <a:headEnd type="none" w="sm" len="sm"/>
                      <a:tailEnd type="none" w="sm" len="sm"/>
                    </a:lnL>
                    <a:lnR w="19050" cap="flat" cmpd="sng">
                      <a:solidFill>
                        <a:srgbClr val="9E9E9E"/>
                      </a:solidFill>
                      <a:prstDash val="solid"/>
                      <a:round/>
                      <a:headEnd type="none" w="sm" len="sm"/>
                      <a:tailEnd type="none" w="sm" len="sm"/>
                    </a:lnR>
                    <a:lnT w="19050" cap="flat" cmpd="sng">
                      <a:solidFill>
                        <a:srgbClr val="9E9E9E"/>
                      </a:solidFill>
                      <a:prstDash val="solid"/>
                      <a:round/>
                      <a:headEnd type="none" w="sm" len="sm"/>
                      <a:tailEnd type="none" w="sm" len="sm"/>
                    </a:lnT>
                    <a:lnB w="19050"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zh-CN" sz="2500"/>
                        <a:t>能够进行职业活动,生活自理,但是业余爱好活动受限;</a:t>
                      </a:r>
                      <a:endParaRPr sz="2500"/>
                    </a:p>
                  </a:txBody>
                  <a:tcPr marL="91425" marR="91425" marT="108000" marB="91425">
                    <a:lnL w="19050" cap="flat" cmpd="sng">
                      <a:solidFill>
                        <a:srgbClr val="9E9E9E"/>
                      </a:solidFill>
                      <a:prstDash val="solid"/>
                      <a:round/>
                      <a:headEnd type="none" w="sm" len="sm"/>
                      <a:tailEnd type="none" w="sm" len="sm"/>
                    </a:lnL>
                    <a:lnR w="19050" cap="flat" cmpd="sng">
                      <a:solidFill>
                        <a:srgbClr val="9E9E9E"/>
                      </a:solidFill>
                      <a:prstDash val="solid"/>
                      <a:round/>
                      <a:headEnd type="none" w="sm" len="sm"/>
                      <a:tailEnd type="none" w="sm" len="sm"/>
                    </a:lnR>
                    <a:lnT w="19050" cap="flat" cmpd="sng">
                      <a:solidFill>
                        <a:srgbClr val="9E9E9E"/>
                      </a:solidFill>
                      <a:prstDash val="solid"/>
                      <a:round/>
                      <a:headEnd type="none" w="sm" len="sm"/>
                      <a:tailEnd type="none" w="sm" len="sm"/>
                    </a:lnT>
                    <a:lnB w="19050"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zh-CN" sz="2500"/>
                        <a:t>生活自理,但是职业和业余爱好活动受限;</a:t>
                      </a:r>
                      <a:endParaRPr sz="2500"/>
                    </a:p>
                  </a:txBody>
                  <a:tcPr marL="91425" marR="91425" marT="108000" marB="91425">
                    <a:lnL w="19050" cap="flat" cmpd="sng">
                      <a:solidFill>
                        <a:srgbClr val="9E9E9E"/>
                      </a:solidFill>
                      <a:prstDash val="solid"/>
                      <a:round/>
                      <a:headEnd type="none" w="sm" len="sm"/>
                      <a:tailEnd type="none" w="sm" len="sm"/>
                    </a:lnL>
                    <a:lnR w="19050" cap="flat" cmpd="sng">
                      <a:solidFill>
                        <a:srgbClr val="9E9E9E"/>
                      </a:solidFill>
                      <a:prstDash val="solid"/>
                      <a:round/>
                      <a:headEnd type="none" w="sm" len="sm"/>
                      <a:tailEnd type="none" w="sm" len="sm"/>
                    </a:lnR>
                    <a:lnT w="19050" cap="flat" cmpd="sng">
                      <a:solidFill>
                        <a:srgbClr val="9E9E9E"/>
                      </a:solidFill>
                      <a:prstDash val="solid"/>
                      <a:round/>
                      <a:headEnd type="none" w="sm" len="sm"/>
                      <a:tailEnd type="none" w="sm" len="sm"/>
                    </a:lnT>
                    <a:lnB w="19050"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zh-CN" sz="2500"/>
                        <a:t>生活不能自理,职业和业余爱好活动受限。</a:t>
                      </a:r>
                      <a:endParaRPr sz="2500"/>
                    </a:p>
                  </a:txBody>
                  <a:tcPr marL="91425" marR="91425" marT="108000" marB="91425">
                    <a:lnL w="19050" cap="flat" cmpd="sng">
                      <a:solidFill>
                        <a:srgbClr val="9E9E9E"/>
                      </a:solidFill>
                      <a:prstDash val="solid"/>
                      <a:round/>
                      <a:headEnd type="none" w="sm" len="sm"/>
                      <a:tailEnd type="none" w="sm" len="sm"/>
                    </a:lnL>
                    <a:lnR w="19050" cap="flat" cmpd="sng">
                      <a:solidFill>
                        <a:srgbClr val="9E9E9E"/>
                      </a:solidFill>
                      <a:prstDash val="solid"/>
                      <a:round/>
                      <a:headEnd type="none" w="sm" len="sm"/>
                      <a:tailEnd type="none" w="sm" len="sm"/>
                    </a:lnR>
                    <a:lnT w="19050" cap="flat" cmpd="sng">
                      <a:solidFill>
                        <a:srgbClr val="9E9E9E"/>
                      </a:solidFill>
                      <a:prstDash val="solid"/>
                      <a:round/>
                      <a:headEnd type="none" w="sm" len="sm"/>
                      <a:tailEnd type="none" w="sm" len="sm"/>
                    </a:lnT>
                    <a:lnB w="19050"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545" name="Google Shape;545;g3318f009e64_0_39"/>
          <p:cNvSpPr/>
          <p:nvPr/>
        </p:nvSpPr>
        <p:spPr>
          <a:xfrm>
            <a:off x="334100" y="2368050"/>
            <a:ext cx="8651700" cy="966900"/>
          </a:xfrm>
          <a:prstGeom prst="roundRect">
            <a:avLst>
              <a:gd name="adj" fmla="val 16667"/>
            </a:avLst>
          </a:prstGeom>
          <a:noFill/>
          <a:ln w="381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ormorant Garamond"/>
              <a:ea typeface="Cormorant Garamond"/>
              <a:cs typeface="Cormorant Garamond"/>
              <a:sym typeface="Cormorant Garamond"/>
            </a:endParaRPr>
          </a:p>
        </p:txBody>
      </p:sp>
      <p:sp>
        <p:nvSpPr>
          <p:cNvPr id="546" name="Google Shape;546;g3318f009e64_0_39"/>
          <p:cNvSpPr/>
          <p:nvPr/>
        </p:nvSpPr>
        <p:spPr>
          <a:xfrm>
            <a:off x="334100" y="3455538"/>
            <a:ext cx="8651700" cy="966900"/>
          </a:xfrm>
          <a:prstGeom prst="roundRect">
            <a:avLst>
              <a:gd name="adj" fmla="val 16667"/>
            </a:avLst>
          </a:prstGeom>
          <a:noFill/>
          <a:ln w="381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ormorant Garamond"/>
              <a:ea typeface="Cormorant Garamond"/>
              <a:cs typeface="Cormorant Garamond"/>
              <a:sym typeface="Cormorant Garamond"/>
            </a:endParaRPr>
          </a:p>
        </p:txBody>
      </p:sp>
      <p:sp>
        <p:nvSpPr>
          <p:cNvPr id="547" name="Google Shape;547;g3318f009e64_0_39"/>
          <p:cNvSpPr/>
          <p:nvPr/>
        </p:nvSpPr>
        <p:spPr>
          <a:xfrm>
            <a:off x="323825" y="4543051"/>
            <a:ext cx="8651700" cy="966900"/>
          </a:xfrm>
          <a:prstGeom prst="roundRect">
            <a:avLst>
              <a:gd name="adj" fmla="val 16667"/>
            </a:avLst>
          </a:prstGeom>
          <a:noFill/>
          <a:ln w="38100" cap="flat" cmpd="sng">
            <a:solidFill>
              <a:srgbClr val="99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ormorant Garamond"/>
              <a:ea typeface="Cormorant Garamond"/>
              <a:cs typeface="Cormorant Garamond"/>
              <a:sym typeface="Cormorant Garamond"/>
            </a:endParaRPr>
          </a:p>
        </p:txBody>
      </p:sp>
      <p:sp>
        <p:nvSpPr>
          <p:cNvPr id="548" name="Google Shape;548;g3318f009e64_0_39"/>
          <p:cNvSpPr/>
          <p:nvPr/>
        </p:nvSpPr>
        <p:spPr>
          <a:xfrm>
            <a:off x="2754925" y="5164025"/>
            <a:ext cx="246300" cy="222000"/>
          </a:xfrm>
          <a:prstGeom prst="rightArrow">
            <a:avLst>
              <a:gd name="adj1" fmla="val 50000"/>
              <a:gd name="adj2" fmla="val 50000"/>
            </a:avLst>
          </a:prstGeom>
          <a:solidFill>
            <a:srgbClr val="FF0000"/>
          </a:solid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ormorant Garamond"/>
              <a:ea typeface="Cormorant Garamond"/>
              <a:cs typeface="Cormorant Garamond"/>
              <a:sym typeface="Cormorant Garamond"/>
            </a:endParaRPr>
          </a:p>
        </p:txBody>
      </p:sp>
      <p:sp>
        <p:nvSpPr>
          <p:cNvPr id="549" name="Google Shape;549;g3318f009e64_0_39"/>
          <p:cNvSpPr/>
          <p:nvPr/>
        </p:nvSpPr>
        <p:spPr>
          <a:xfrm>
            <a:off x="6869725" y="5164025"/>
            <a:ext cx="246300" cy="222000"/>
          </a:xfrm>
          <a:prstGeom prst="rightArrow">
            <a:avLst>
              <a:gd name="adj1" fmla="val 50000"/>
              <a:gd name="adj2" fmla="val 50000"/>
            </a:avLst>
          </a:prstGeom>
          <a:solidFill>
            <a:srgbClr val="FF0000"/>
          </a:solid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ormorant Garamond"/>
              <a:ea typeface="Cormorant Garamond"/>
              <a:cs typeface="Cormorant Garamond"/>
              <a:sym typeface="Cormorant Garamond"/>
            </a:endParaRPr>
          </a:p>
        </p:txBody>
      </p:sp>
      <p:sp>
        <p:nvSpPr>
          <p:cNvPr id="550" name="Google Shape;550;g3318f009e64_0_39"/>
          <p:cNvSpPr/>
          <p:nvPr/>
        </p:nvSpPr>
        <p:spPr>
          <a:xfrm>
            <a:off x="4888525" y="5164025"/>
            <a:ext cx="246300" cy="222000"/>
          </a:xfrm>
          <a:prstGeom prst="rightArrow">
            <a:avLst>
              <a:gd name="adj1" fmla="val 50000"/>
              <a:gd name="adj2" fmla="val 50000"/>
            </a:avLst>
          </a:prstGeom>
          <a:solidFill>
            <a:srgbClr val="FF0000"/>
          </a:solid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ormorant Garamond"/>
              <a:ea typeface="Cormorant Garamond"/>
              <a:cs typeface="Cormorant Garamond"/>
              <a:sym typeface="Cormorant Garamond"/>
            </a:endParaRPr>
          </a:p>
        </p:txBody>
      </p:sp>
      <p:sp>
        <p:nvSpPr>
          <p:cNvPr id="551" name="Google Shape;551;g3318f009e64_0_39"/>
          <p:cNvSpPr/>
          <p:nvPr/>
        </p:nvSpPr>
        <p:spPr>
          <a:xfrm>
            <a:off x="23450" y="4870950"/>
            <a:ext cx="246300" cy="222000"/>
          </a:xfrm>
          <a:prstGeom prst="heart">
            <a:avLst/>
          </a:prstGeom>
          <a:solidFill>
            <a:srgbClr val="FF0000"/>
          </a:solid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ormorant Garamond"/>
              <a:ea typeface="Cormorant Garamond"/>
              <a:cs typeface="Cormorant Garamond"/>
              <a:sym typeface="Cormorant Garamond"/>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55"/>
        <p:cNvGrpSpPr/>
        <p:nvPr/>
      </p:nvGrpSpPr>
      <p:grpSpPr>
        <a:xfrm>
          <a:off x="0" y="0"/>
          <a:ext cx="0" cy="0"/>
          <a:chOff x="0" y="0"/>
          <a:chExt cx="0" cy="0"/>
        </a:xfrm>
      </p:grpSpPr>
      <p:pic>
        <p:nvPicPr>
          <p:cNvPr id="556" name="Google Shape;556;g3318f009e64_0_46"/>
          <p:cNvPicPr preferRelativeResize="0"/>
          <p:nvPr/>
        </p:nvPicPr>
        <p:blipFill rotWithShape="1">
          <a:blip r:embed="rId3">
            <a:alphaModFix/>
          </a:blip>
          <a:srcRect/>
          <a:stretch/>
        </p:blipFill>
        <p:spPr>
          <a:xfrm>
            <a:off x="0" y="0"/>
            <a:ext cx="18288000" cy="10287000"/>
          </a:xfrm>
          <a:prstGeom prst="rect">
            <a:avLst/>
          </a:prstGeom>
          <a:noFill/>
          <a:ln>
            <a:noFill/>
          </a:ln>
        </p:spPr>
      </p:pic>
      <p:sp>
        <p:nvSpPr>
          <p:cNvPr id="557" name="Google Shape;557;g3318f009e64_0_46"/>
          <p:cNvSpPr txBox="1"/>
          <p:nvPr/>
        </p:nvSpPr>
        <p:spPr>
          <a:xfrm>
            <a:off x="103825" y="9689300"/>
            <a:ext cx="16946700" cy="47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1900"/>
              <a:t>杨淑芬, 陈岚, 王运超, 等. 妙苓仙子汤治疗湿热蕴结型痛风性关节炎急性发作期的疗效观察 [J]. 上海中医药杂志, 2020, 54:87-92 .</a:t>
            </a:r>
            <a:endParaRPr sz="1900"/>
          </a:p>
        </p:txBody>
      </p:sp>
      <p:pic>
        <p:nvPicPr>
          <p:cNvPr id="558" name="Google Shape;558;g3318f009e64_0_46"/>
          <p:cNvPicPr preferRelativeResize="0"/>
          <p:nvPr/>
        </p:nvPicPr>
        <p:blipFill>
          <a:blip r:embed="rId4">
            <a:alphaModFix/>
          </a:blip>
          <a:stretch>
            <a:fillRect/>
          </a:stretch>
        </p:blipFill>
        <p:spPr>
          <a:xfrm>
            <a:off x="207275" y="1190875"/>
            <a:ext cx="17873450" cy="4959975"/>
          </a:xfrm>
          <a:prstGeom prst="rect">
            <a:avLst/>
          </a:prstGeom>
          <a:noFill/>
          <a:ln>
            <a:noFill/>
          </a:ln>
        </p:spPr>
      </p:pic>
      <p:sp>
        <p:nvSpPr>
          <p:cNvPr id="559" name="Google Shape;559;g3318f009e64_0_46"/>
          <p:cNvSpPr/>
          <p:nvPr/>
        </p:nvSpPr>
        <p:spPr>
          <a:xfrm>
            <a:off x="3185550" y="1815450"/>
            <a:ext cx="2237700" cy="3760500"/>
          </a:xfrm>
          <a:prstGeom prst="rect">
            <a:avLst/>
          </a:prstGeom>
          <a:noFill/>
          <a:ln w="381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ormorant Garamond"/>
              <a:ea typeface="Cormorant Garamond"/>
              <a:cs typeface="Cormorant Garamond"/>
              <a:sym typeface="Cormorant Garamond"/>
            </a:endParaRPr>
          </a:p>
        </p:txBody>
      </p:sp>
      <p:sp>
        <p:nvSpPr>
          <p:cNvPr id="560" name="Google Shape;560;g3318f009e64_0_46"/>
          <p:cNvSpPr/>
          <p:nvPr/>
        </p:nvSpPr>
        <p:spPr>
          <a:xfrm>
            <a:off x="5504475" y="1815450"/>
            <a:ext cx="7051200" cy="3760500"/>
          </a:xfrm>
          <a:prstGeom prst="rect">
            <a:avLst/>
          </a:prstGeom>
          <a:noFill/>
          <a:ln w="381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ormorant Garamond"/>
              <a:ea typeface="Cormorant Garamond"/>
              <a:cs typeface="Cormorant Garamond"/>
              <a:sym typeface="Cormorant Garamond"/>
            </a:endParaRPr>
          </a:p>
        </p:txBody>
      </p:sp>
      <p:sp>
        <p:nvSpPr>
          <p:cNvPr id="561" name="Google Shape;561;g3318f009e64_0_46"/>
          <p:cNvSpPr/>
          <p:nvPr/>
        </p:nvSpPr>
        <p:spPr>
          <a:xfrm>
            <a:off x="12636900" y="1815450"/>
            <a:ext cx="4953600" cy="3760500"/>
          </a:xfrm>
          <a:prstGeom prst="rect">
            <a:avLst/>
          </a:prstGeom>
          <a:noFill/>
          <a:ln w="38100" cap="flat" cmpd="sng">
            <a:solidFill>
              <a:srgbClr val="00FF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ormorant Garamond"/>
              <a:ea typeface="Cormorant Garamond"/>
              <a:cs typeface="Cormorant Garamond"/>
              <a:sym typeface="Cormorant Garamond"/>
            </a:endParaRPr>
          </a:p>
        </p:txBody>
      </p:sp>
      <p:sp>
        <p:nvSpPr>
          <p:cNvPr id="562" name="Google Shape;562;g3318f009e64_0_46"/>
          <p:cNvSpPr txBox="1"/>
          <p:nvPr/>
        </p:nvSpPr>
        <p:spPr>
          <a:xfrm>
            <a:off x="418400" y="499800"/>
            <a:ext cx="14457900" cy="6003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7200"/>
              <a:buFont typeface="Arial"/>
              <a:buNone/>
            </a:pPr>
            <a:r>
              <a:rPr lang="zh-CN" sz="3900" b="1"/>
              <a:t>妙苓仙子汤治疗湿热蕴结型痛风性关节炎急性发作期的疗效观察</a:t>
            </a:r>
            <a:endParaRPr sz="3900" b="0" i="0" u="none" strike="noStrike" cap="none">
              <a:solidFill>
                <a:srgbClr val="000000"/>
              </a:solidFill>
              <a:latin typeface="Arial"/>
              <a:ea typeface="Arial"/>
              <a:cs typeface="Arial"/>
              <a:sym typeface="Arial"/>
            </a:endParaRPr>
          </a:p>
        </p:txBody>
      </p:sp>
      <p:graphicFrame>
        <p:nvGraphicFramePr>
          <p:cNvPr id="563" name="Google Shape;563;g3318f009e64_0_46"/>
          <p:cNvGraphicFramePr/>
          <p:nvPr/>
        </p:nvGraphicFramePr>
        <p:xfrm>
          <a:off x="838575" y="6150850"/>
          <a:ext cx="3000000" cy="3000000"/>
        </p:xfrm>
        <a:graphic>
          <a:graphicData uri="http://schemas.openxmlformats.org/drawingml/2006/table">
            <a:tbl>
              <a:tblPr>
                <a:noFill/>
                <a:tableStyleId>{FA89EAFD-7456-4721-AD6F-43734C62CD50}</a:tableStyleId>
              </a:tblPr>
              <a:tblGrid>
                <a:gridCol w="3032475">
                  <a:extLst>
                    <a:ext uri="{9D8B030D-6E8A-4147-A177-3AD203B41FA5}">
                      <a16:colId xmlns:a16="http://schemas.microsoft.com/office/drawing/2014/main" val="20000"/>
                    </a:ext>
                  </a:extLst>
                </a:gridCol>
                <a:gridCol w="13350525">
                  <a:extLst>
                    <a:ext uri="{9D8B030D-6E8A-4147-A177-3AD203B41FA5}">
                      <a16:colId xmlns:a16="http://schemas.microsoft.com/office/drawing/2014/main" val="20001"/>
                    </a:ext>
                  </a:extLst>
                </a:gridCol>
              </a:tblGrid>
              <a:tr h="381000">
                <a:tc>
                  <a:txBody>
                    <a:bodyPr/>
                    <a:lstStyle/>
                    <a:p>
                      <a:pPr marL="0" lvl="0" indent="0" algn="l" rtl="0">
                        <a:spcBef>
                          <a:spcPts val="0"/>
                        </a:spcBef>
                        <a:spcAft>
                          <a:spcPts val="0"/>
                        </a:spcAft>
                        <a:buNone/>
                      </a:pPr>
                      <a:endParaRPr sz="2000"/>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zh-CN" sz="2000"/>
                        <a:t>参考值</a:t>
                      </a:r>
                      <a:endParaRPr sz="2000"/>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zh-CN" sz="2000"/>
                        <a:t>UA 尿酸 </a:t>
                      </a:r>
                      <a:endParaRPr sz="2000"/>
                    </a:p>
                  </a:txBody>
                  <a:tcPr marL="91425" marR="91425" marT="91425" marB="91425">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8F9FA"/>
                    </a:solidFill>
                  </a:tcPr>
                </a:tc>
                <a:tc>
                  <a:txBody>
                    <a:bodyPr/>
                    <a:lstStyle/>
                    <a:p>
                      <a:pPr marL="0" lvl="0" indent="0" algn="l" rtl="0">
                        <a:spcBef>
                          <a:spcPts val="0"/>
                        </a:spcBef>
                        <a:spcAft>
                          <a:spcPts val="0"/>
                        </a:spcAft>
                        <a:buNone/>
                      </a:pPr>
                      <a:r>
                        <a:rPr lang="zh-CN" sz="2000"/>
                        <a:t>男性 210 - 420 umol/L; 女性 150 - 360 umol/L </a:t>
                      </a:r>
                      <a:endParaRPr sz="2000"/>
                    </a:p>
                  </a:txBody>
                  <a:tcPr marL="91425" marR="91425" marT="91425" marB="91425">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8F9FA"/>
                    </a:solidFill>
                  </a:tcPr>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zh-CN" sz="2000"/>
                        <a:t>WBC 白血球</a:t>
                      </a:r>
                      <a:endParaRPr sz="2000"/>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4CCCC"/>
                    </a:solidFill>
                  </a:tcPr>
                </a:tc>
                <a:tc>
                  <a:txBody>
                    <a:bodyPr/>
                    <a:lstStyle/>
                    <a:p>
                      <a:pPr marL="0" lvl="0" indent="0" algn="l" rtl="0">
                        <a:spcBef>
                          <a:spcPts val="0"/>
                        </a:spcBef>
                        <a:spcAft>
                          <a:spcPts val="0"/>
                        </a:spcAft>
                        <a:buNone/>
                      </a:pPr>
                      <a:r>
                        <a:rPr lang="zh-CN" sz="2000"/>
                        <a:t>4.5 - 11.0 × 10^9/L</a:t>
                      </a:r>
                      <a:endParaRPr sz="2000"/>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4CCCC"/>
                    </a:solidFill>
                  </a:tcPr>
                </a:tc>
                <a:extLst>
                  <a:ext uri="{0D108BD9-81ED-4DB2-BD59-A6C34878D82A}">
                    <a16:rowId xmlns:a16="http://schemas.microsoft.com/office/drawing/2014/main" val="10002"/>
                  </a:ext>
                </a:extLst>
              </a:tr>
              <a:tr h="381000">
                <a:tc>
                  <a:txBody>
                    <a:bodyPr/>
                    <a:lstStyle/>
                    <a:p>
                      <a:pPr marL="0" lvl="0" indent="0" algn="l" rtl="0">
                        <a:spcBef>
                          <a:spcPts val="0"/>
                        </a:spcBef>
                        <a:spcAft>
                          <a:spcPts val="0"/>
                        </a:spcAft>
                        <a:buNone/>
                      </a:pPr>
                      <a:r>
                        <a:rPr lang="zh-CN" sz="2000"/>
                        <a:t>ESR 红细胞沉降率</a:t>
                      </a:r>
                      <a:endParaRPr sz="2000"/>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4CCCC"/>
                    </a:solidFill>
                  </a:tcPr>
                </a:tc>
                <a:tc>
                  <a:txBody>
                    <a:bodyPr/>
                    <a:lstStyle/>
                    <a:p>
                      <a:pPr marL="0" lvl="0" indent="0" algn="l" rtl="0">
                        <a:spcBef>
                          <a:spcPts val="0"/>
                        </a:spcBef>
                        <a:spcAft>
                          <a:spcPts val="0"/>
                        </a:spcAft>
                        <a:buNone/>
                      </a:pPr>
                      <a:r>
                        <a:rPr lang="zh-CN" sz="2000"/>
                        <a:t>50岁以下男性 &lt;15mm/h; 50岁以上男性 &lt; 20mm/h; 50岁以下女性 &lt;20mm/h; 50岁以上女性 &lt; 30mm/h; </a:t>
                      </a:r>
                      <a:endParaRPr sz="2000"/>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4CCCC"/>
                    </a:solidFill>
                  </a:tcPr>
                </a:tc>
                <a:extLst>
                  <a:ext uri="{0D108BD9-81ED-4DB2-BD59-A6C34878D82A}">
                    <a16:rowId xmlns:a16="http://schemas.microsoft.com/office/drawing/2014/main" val="10003"/>
                  </a:ext>
                </a:extLst>
              </a:tr>
              <a:tr h="381000">
                <a:tc>
                  <a:txBody>
                    <a:bodyPr/>
                    <a:lstStyle/>
                    <a:p>
                      <a:pPr marL="0" lvl="0" indent="0" algn="l" rtl="0">
                        <a:spcBef>
                          <a:spcPts val="0"/>
                        </a:spcBef>
                        <a:spcAft>
                          <a:spcPts val="0"/>
                        </a:spcAft>
                        <a:buNone/>
                      </a:pPr>
                      <a:r>
                        <a:rPr lang="zh-CN" sz="2000"/>
                        <a:t>CRP C-反应蛋白</a:t>
                      </a:r>
                      <a:endParaRPr sz="2000"/>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4CCCC"/>
                    </a:solidFill>
                  </a:tcPr>
                </a:tc>
                <a:tc>
                  <a:txBody>
                    <a:bodyPr/>
                    <a:lstStyle/>
                    <a:p>
                      <a:pPr marL="0" lvl="0" indent="0" algn="l" rtl="0">
                        <a:spcBef>
                          <a:spcPts val="0"/>
                        </a:spcBef>
                        <a:spcAft>
                          <a:spcPts val="0"/>
                        </a:spcAft>
                        <a:buNone/>
                      </a:pPr>
                      <a:r>
                        <a:rPr lang="zh-CN" sz="2000"/>
                        <a:t>&lt;10mg/L</a:t>
                      </a:r>
                      <a:endParaRPr sz="2000"/>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4CCCC"/>
                    </a:solidFill>
                  </a:tcPr>
                </a:tc>
                <a:extLst>
                  <a:ext uri="{0D108BD9-81ED-4DB2-BD59-A6C34878D82A}">
                    <a16:rowId xmlns:a16="http://schemas.microsoft.com/office/drawing/2014/main" val="10004"/>
                  </a:ext>
                </a:extLst>
              </a:tr>
              <a:tr h="381000">
                <a:tc>
                  <a:txBody>
                    <a:bodyPr/>
                    <a:lstStyle/>
                    <a:p>
                      <a:pPr marL="0" lvl="0" indent="0" algn="l" rtl="0">
                        <a:spcBef>
                          <a:spcPts val="0"/>
                        </a:spcBef>
                        <a:spcAft>
                          <a:spcPts val="0"/>
                        </a:spcAft>
                        <a:buNone/>
                      </a:pPr>
                      <a:r>
                        <a:rPr lang="zh-CN" sz="2000"/>
                        <a:t>BUN 血尿素氮</a:t>
                      </a:r>
                      <a:endParaRPr sz="2000"/>
                    </a:p>
                  </a:txBody>
                  <a:tcPr marL="91425" marR="91425" marT="91425" marB="91425">
                    <a:lnT w="9525" cap="flat" cmpd="sng">
                      <a:solidFill>
                        <a:srgbClr val="000000"/>
                      </a:solidFill>
                      <a:prstDash val="solid"/>
                      <a:round/>
                      <a:headEnd type="none" w="sm" len="sm"/>
                      <a:tailEnd type="none" w="sm" len="sm"/>
                    </a:lnT>
                    <a:solidFill>
                      <a:srgbClr val="C9DAF8"/>
                    </a:solidFill>
                  </a:tcPr>
                </a:tc>
                <a:tc>
                  <a:txBody>
                    <a:bodyPr/>
                    <a:lstStyle/>
                    <a:p>
                      <a:pPr marL="0" lvl="0" indent="0" algn="l" rtl="0">
                        <a:spcBef>
                          <a:spcPts val="0"/>
                        </a:spcBef>
                        <a:spcAft>
                          <a:spcPts val="0"/>
                        </a:spcAft>
                        <a:buNone/>
                      </a:pPr>
                      <a:r>
                        <a:rPr lang="zh-CN" sz="2000"/>
                        <a:t>2.1 - 8.5 mmol/L</a:t>
                      </a:r>
                      <a:endParaRPr sz="2000"/>
                    </a:p>
                  </a:txBody>
                  <a:tcPr marL="91425" marR="91425" marT="91425" marB="91425">
                    <a:lnT w="9525" cap="flat" cmpd="sng">
                      <a:solidFill>
                        <a:srgbClr val="000000"/>
                      </a:solidFill>
                      <a:prstDash val="solid"/>
                      <a:round/>
                      <a:headEnd type="none" w="sm" len="sm"/>
                      <a:tailEnd type="none" w="sm" len="sm"/>
                    </a:lnT>
                    <a:solidFill>
                      <a:srgbClr val="C9DAF8"/>
                    </a:solidFill>
                  </a:tcPr>
                </a:tc>
                <a:extLst>
                  <a:ext uri="{0D108BD9-81ED-4DB2-BD59-A6C34878D82A}">
                    <a16:rowId xmlns:a16="http://schemas.microsoft.com/office/drawing/2014/main" val="10005"/>
                  </a:ext>
                </a:extLst>
              </a:tr>
              <a:tr h="381000">
                <a:tc>
                  <a:txBody>
                    <a:bodyPr/>
                    <a:lstStyle/>
                    <a:p>
                      <a:pPr marL="0" lvl="0" indent="0" algn="l" rtl="0">
                        <a:spcBef>
                          <a:spcPts val="0"/>
                        </a:spcBef>
                        <a:spcAft>
                          <a:spcPts val="0"/>
                        </a:spcAft>
                        <a:buNone/>
                      </a:pPr>
                      <a:r>
                        <a:rPr lang="zh-CN" sz="2000"/>
                        <a:t>SCR 血清肌酐</a:t>
                      </a:r>
                      <a:endParaRPr sz="2000"/>
                    </a:p>
                  </a:txBody>
                  <a:tcPr marL="91425" marR="91425" marT="91425" marB="91425">
                    <a:solidFill>
                      <a:srgbClr val="C9DAF8"/>
                    </a:solidFill>
                  </a:tcPr>
                </a:tc>
                <a:tc>
                  <a:txBody>
                    <a:bodyPr/>
                    <a:lstStyle/>
                    <a:p>
                      <a:pPr marL="0" lvl="0" indent="0" algn="l" rtl="0">
                        <a:spcBef>
                          <a:spcPts val="0"/>
                        </a:spcBef>
                        <a:spcAft>
                          <a:spcPts val="0"/>
                        </a:spcAft>
                        <a:buNone/>
                      </a:pPr>
                      <a:r>
                        <a:rPr lang="zh-CN" sz="2000"/>
                        <a:t>成年男性（65.4 至 119.3 umol/L）成年女性（52.2 至 91.9 umol/L）</a:t>
                      </a:r>
                      <a:endParaRPr sz="2000"/>
                    </a:p>
                  </a:txBody>
                  <a:tcPr marL="91425" marR="91425" marT="91425" marB="91425">
                    <a:solidFill>
                      <a:srgbClr val="C9DAF8"/>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67"/>
        <p:cNvGrpSpPr/>
        <p:nvPr/>
      </p:nvGrpSpPr>
      <p:grpSpPr>
        <a:xfrm>
          <a:off x="0" y="0"/>
          <a:ext cx="0" cy="0"/>
          <a:chOff x="0" y="0"/>
          <a:chExt cx="0" cy="0"/>
        </a:xfrm>
      </p:grpSpPr>
      <p:pic>
        <p:nvPicPr>
          <p:cNvPr id="568" name="Google Shape;568;g33bc49fad10_0_64"/>
          <p:cNvPicPr preferRelativeResize="0"/>
          <p:nvPr/>
        </p:nvPicPr>
        <p:blipFill>
          <a:blip r:embed="rId3">
            <a:alphaModFix/>
          </a:blip>
          <a:stretch>
            <a:fillRect/>
          </a:stretch>
        </p:blipFill>
        <p:spPr>
          <a:xfrm>
            <a:off x="207275" y="3325350"/>
            <a:ext cx="9229375" cy="3315950"/>
          </a:xfrm>
          <a:prstGeom prst="rect">
            <a:avLst/>
          </a:prstGeom>
          <a:noFill/>
          <a:ln>
            <a:noFill/>
          </a:ln>
        </p:spPr>
      </p:pic>
      <p:sp>
        <p:nvSpPr>
          <p:cNvPr id="569" name="Google Shape;569;g33bc49fad10_0_64"/>
          <p:cNvSpPr txBox="1"/>
          <p:nvPr/>
        </p:nvSpPr>
        <p:spPr>
          <a:xfrm>
            <a:off x="9744175" y="3789275"/>
            <a:ext cx="7770300" cy="2709900"/>
          </a:xfrm>
          <a:prstGeom prst="rect">
            <a:avLst/>
          </a:prstGeom>
          <a:noFill/>
          <a:ln w="38100" cap="flat" cmpd="sng">
            <a:solidFill>
              <a:srgbClr val="B7B7B7"/>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zh-CN" sz="2700">
                <a:solidFill>
                  <a:schemeClr val="dk1"/>
                </a:solidFill>
              </a:rPr>
              <a:t>湿热蕴结主症包括</a:t>
            </a:r>
            <a:r>
              <a:rPr lang="zh-CN" sz="2700" b="1">
                <a:solidFill>
                  <a:schemeClr val="dk1"/>
                </a:solidFill>
              </a:rPr>
              <a:t>关节肿痛、关节发热、 口渴、发热</a:t>
            </a:r>
            <a:endParaRPr sz="2700" b="1">
              <a:solidFill>
                <a:schemeClr val="dk1"/>
              </a:solidFill>
            </a:endParaRPr>
          </a:p>
          <a:p>
            <a:pPr marL="0" lvl="0" indent="0" algn="l" rtl="0">
              <a:spcBef>
                <a:spcPts val="0"/>
              </a:spcBef>
              <a:spcAft>
                <a:spcPts val="0"/>
              </a:spcAft>
              <a:buNone/>
            </a:pPr>
            <a:endParaRPr sz="2700">
              <a:solidFill>
                <a:schemeClr val="dk1"/>
              </a:solidFill>
            </a:endParaRPr>
          </a:p>
          <a:p>
            <a:pPr marL="0" lvl="0" indent="0" algn="l" rtl="0">
              <a:spcBef>
                <a:spcPts val="0"/>
              </a:spcBef>
              <a:spcAft>
                <a:spcPts val="0"/>
              </a:spcAft>
              <a:buNone/>
            </a:pPr>
            <a:r>
              <a:rPr lang="zh-CN" sz="2700">
                <a:solidFill>
                  <a:schemeClr val="dk1"/>
                </a:solidFill>
              </a:rPr>
              <a:t>按</a:t>
            </a:r>
            <a:r>
              <a:rPr lang="zh-CN" sz="2700" b="1">
                <a:solidFill>
                  <a:schemeClr val="dk1"/>
                </a:solidFill>
              </a:rPr>
              <a:t>无、轻、中、重</a:t>
            </a:r>
            <a:r>
              <a:rPr lang="zh-CN" sz="2700">
                <a:solidFill>
                  <a:schemeClr val="dk1"/>
                </a:solidFill>
              </a:rPr>
              <a:t>级别，分别计</a:t>
            </a:r>
            <a:r>
              <a:rPr lang="zh-CN" sz="2700">
                <a:solidFill>
                  <a:srgbClr val="FF0000"/>
                </a:solidFill>
              </a:rPr>
              <a:t> 0、1、2、3 </a:t>
            </a:r>
            <a:r>
              <a:rPr lang="zh-CN" sz="2700">
                <a:solidFill>
                  <a:schemeClr val="dk1"/>
                </a:solidFill>
              </a:rPr>
              <a:t>分。</a:t>
            </a:r>
            <a:endParaRPr sz="2700">
              <a:solidFill>
                <a:schemeClr val="dk1"/>
              </a:solidFill>
            </a:endParaRPr>
          </a:p>
          <a:p>
            <a:pPr marL="0" lvl="0" indent="0" algn="l" rtl="0">
              <a:spcBef>
                <a:spcPts val="0"/>
              </a:spcBef>
              <a:spcAft>
                <a:spcPts val="0"/>
              </a:spcAft>
              <a:buNone/>
            </a:pPr>
            <a:r>
              <a:rPr lang="zh-CN" sz="2700">
                <a:solidFill>
                  <a:schemeClr val="dk1"/>
                </a:solidFill>
              </a:rPr>
              <a:t> </a:t>
            </a:r>
            <a:endParaRPr sz="2700">
              <a:solidFill>
                <a:schemeClr val="dk1"/>
              </a:solidFill>
            </a:endParaRPr>
          </a:p>
          <a:p>
            <a:pPr marL="0" lvl="0" indent="0" algn="l" rtl="0">
              <a:spcBef>
                <a:spcPts val="0"/>
              </a:spcBef>
              <a:spcAft>
                <a:spcPts val="0"/>
              </a:spcAft>
              <a:buNone/>
            </a:pPr>
            <a:r>
              <a:rPr lang="zh-CN" sz="2700">
                <a:solidFill>
                  <a:schemeClr val="dk1"/>
                </a:solidFill>
              </a:rPr>
              <a:t>舌象和脉象只记录不计分。 </a:t>
            </a:r>
            <a:endParaRPr sz="2700">
              <a:solidFill>
                <a:schemeClr val="dk1"/>
              </a:solidFill>
            </a:endParaRPr>
          </a:p>
          <a:p>
            <a:pPr marL="0" lvl="0" indent="0" algn="l" rtl="0">
              <a:spcBef>
                <a:spcPts val="0"/>
              </a:spcBef>
              <a:spcAft>
                <a:spcPts val="0"/>
              </a:spcAft>
              <a:buNone/>
            </a:pPr>
            <a:endParaRPr sz="2700">
              <a:solidFill>
                <a:schemeClr val="dk1"/>
              </a:solidFill>
            </a:endParaRPr>
          </a:p>
          <a:p>
            <a:pPr marL="0" lvl="0" indent="0" algn="l" rtl="0">
              <a:spcBef>
                <a:spcPts val="0"/>
              </a:spcBef>
              <a:spcAft>
                <a:spcPts val="0"/>
              </a:spcAft>
              <a:buNone/>
            </a:pPr>
            <a:endParaRPr sz="2700">
              <a:solidFill>
                <a:schemeClr val="dk1"/>
              </a:solidFill>
            </a:endParaRPr>
          </a:p>
        </p:txBody>
      </p:sp>
      <p:sp>
        <p:nvSpPr>
          <p:cNvPr id="570" name="Google Shape;570;g33bc49fad10_0_64"/>
          <p:cNvSpPr txBox="1"/>
          <p:nvPr/>
        </p:nvSpPr>
        <p:spPr>
          <a:xfrm>
            <a:off x="103825" y="9689300"/>
            <a:ext cx="16946700" cy="47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1900"/>
              <a:t>杨淑芬, 陈岚, 王运超, 等. 妙苓仙子汤治疗湿热蕴结型痛风性关节炎急性发作期的疗效观察 [J]. 上海中医药杂志, 2020, 54:87-92 .</a:t>
            </a:r>
            <a:endParaRPr sz="1900"/>
          </a:p>
        </p:txBody>
      </p:sp>
      <p:sp>
        <p:nvSpPr>
          <p:cNvPr id="571" name="Google Shape;571;g33bc49fad10_0_64"/>
          <p:cNvSpPr txBox="1"/>
          <p:nvPr/>
        </p:nvSpPr>
        <p:spPr>
          <a:xfrm>
            <a:off x="418400" y="499800"/>
            <a:ext cx="14457900" cy="6003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7200"/>
              <a:buFont typeface="Arial"/>
              <a:buNone/>
            </a:pPr>
            <a:r>
              <a:rPr lang="zh-CN" sz="3900" b="1"/>
              <a:t>妙苓仙子汤治疗湿热蕴结型痛风性关节炎急性发作期的疗效观察</a:t>
            </a:r>
            <a:endParaRPr sz="3900" b="0" i="0" u="none" strike="noStrike" cap="none">
              <a:solidFill>
                <a:srgbClr val="000000"/>
              </a:solidFill>
              <a:latin typeface="Arial"/>
              <a:ea typeface="Arial"/>
              <a:cs typeface="Arial"/>
              <a:sym typeface="Arial"/>
            </a:endParaRPr>
          </a:p>
        </p:txBody>
      </p:sp>
      <p:sp>
        <p:nvSpPr>
          <p:cNvPr id="572" name="Google Shape;572;g33bc49fad10_0_64"/>
          <p:cNvSpPr/>
          <p:nvPr/>
        </p:nvSpPr>
        <p:spPr>
          <a:xfrm>
            <a:off x="334100" y="4449000"/>
            <a:ext cx="8651700" cy="534600"/>
          </a:xfrm>
          <a:prstGeom prst="roundRect">
            <a:avLst>
              <a:gd name="adj" fmla="val 16667"/>
            </a:avLst>
          </a:prstGeom>
          <a:noFill/>
          <a:ln w="381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ormorant Garamond"/>
              <a:ea typeface="Cormorant Garamond"/>
              <a:cs typeface="Cormorant Garamond"/>
              <a:sym typeface="Cormorant Garamond"/>
            </a:endParaRPr>
          </a:p>
        </p:txBody>
      </p:sp>
      <p:sp>
        <p:nvSpPr>
          <p:cNvPr id="573" name="Google Shape;573;g33bc49fad10_0_64"/>
          <p:cNvSpPr/>
          <p:nvPr/>
        </p:nvSpPr>
        <p:spPr>
          <a:xfrm>
            <a:off x="334100" y="5050038"/>
            <a:ext cx="8651700" cy="534600"/>
          </a:xfrm>
          <a:prstGeom prst="roundRect">
            <a:avLst>
              <a:gd name="adj" fmla="val 16667"/>
            </a:avLst>
          </a:prstGeom>
          <a:noFill/>
          <a:ln w="381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ormorant Garamond"/>
              <a:ea typeface="Cormorant Garamond"/>
              <a:cs typeface="Cormorant Garamond"/>
              <a:sym typeface="Cormorant Garamond"/>
            </a:endParaRPr>
          </a:p>
        </p:txBody>
      </p:sp>
      <p:sp>
        <p:nvSpPr>
          <p:cNvPr id="574" name="Google Shape;574;g33bc49fad10_0_64"/>
          <p:cNvSpPr/>
          <p:nvPr/>
        </p:nvSpPr>
        <p:spPr>
          <a:xfrm>
            <a:off x="323825" y="5651090"/>
            <a:ext cx="8651700" cy="534600"/>
          </a:xfrm>
          <a:prstGeom prst="roundRect">
            <a:avLst>
              <a:gd name="adj" fmla="val 16667"/>
            </a:avLst>
          </a:prstGeom>
          <a:noFill/>
          <a:ln w="38100" cap="flat" cmpd="sng">
            <a:solidFill>
              <a:srgbClr val="99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ormorant Garamond"/>
              <a:ea typeface="Cormorant Garamond"/>
              <a:cs typeface="Cormorant Garamond"/>
              <a:sym typeface="Cormorant Garamond"/>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78"/>
        <p:cNvGrpSpPr/>
        <p:nvPr/>
      </p:nvGrpSpPr>
      <p:grpSpPr>
        <a:xfrm>
          <a:off x="0" y="0"/>
          <a:ext cx="0" cy="0"/>
          <a:chOff x="0" y="0"/>
          <a:chExt cx="0" cy="0"/>
        </a:xfrm>
      </p:grpSpPr>
      <p:pic>
        <p:nvPicPr>
          <p:cNvPr id="579" name="Google Shape;579;g3318f009e64_0_27"/>
          <p:cNvPicPr preferRelativeResize="0"/>
          <p:nvPr/>
        </p:nvPicPr>
        <p:blipFill rotWithShape="1">
          <a:blip r:embed="rId3">
            <a:alphaModFix/>
          </a:blip>
          <a:srcRect/>
          <a:stretch/>
        </p:blipFill>
        <p:spPr>
          <a:xfrm>
            <a:off x="0" y="0"/>
            <a:ext cx="18288000" cy="10287000"/>
          </a:xfrm>
          <a:prstGeom prst="rect">
            <a:avLst/>
          </a:prstGeom>
          <a:noFill/>
          <a:ln>
            <a:noFill/>
          </a:ln>
        </p:spPr>
      </p:pic>
      <p:sp>
        <p:nvSpPr>
          <p:cNvPr id="580" name="Google Shape;580;g3318f009e64_0_27"/>
          <p:cNvSpPr txBox="1"/>
          <p:nvPr/>
        </p:nvSpPr>
        <p:spPr>
          <a:xfrm>
            <a:off x="103825" y="9689300"/>
            <a:ext cx="16946700" cy="47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1900"/>
              <a:t>杨淑芬, 陈岚, 王运超, 等. 妙苓仙子汤治疗湿热蕴结型痛风性关节炎急性发作期的疗效观察 [J]. 上海中医药杂志, 2020, 54:87-92 .</a:t>
            </a:r>
            <a:endParaRPr sz="1900"/>
          </a:p>
        </p:txBody>
      </p:sp>
      <p:sp>
        <p:nvSpPr>
          <p:cNvPr id="581" name="Google Shape;581;g3318f009e64_0_27"/>
          <p:cNvSpPr txBox="1"/>
          <p:nvPr/>
        </p:nvSpPr>
        <p:spPr>
          <a:xfrm>
            <a:off x="418400" y="499800"/>
            <a:ext cx="14457900" cy="6003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7200"/>
              <a:buFont typeface="Arial"/>
              <a:buNone/>
            </a:pPr>
            <a:r>
              <a:rPr lang="zh-CN" sz="3900" b="1"/>
              <a:t>妙苓仙子汤治疗湿热蕴结型痛风性关节炎急性发作期的疗效观察</a:t>
            </a:r>
            <a:endParaRPr sz="3900" b="0" i="0" u="none" strike="noStrike" cap="none">
              <a:solidFill>
                <a:srgbClr val="000000"/>
              </a:solidFill>
              <a:latin typeface="Arial"/>
              <a:ea typeface="Arial"/>
              <a:cs typeface="Arial"/>
              <a:sym typeface="Arial"/>
            </a:endParaRPr>
          </a:p>
        </p:txBody>
      </p:sp>
      <p:pic>
        <p:nvPicPr>
          <p:cNvPr id="582" name="Google Shape;582;g3318f009e64_0_27"/>
          <p:cNvPicPr preferRelativeResize="0"/>
          <p:nvPr/>
        </p:nvPicPr>
        <p:blipFill>
          <a:blip r:embed="rId4">
            <a:alphaModFix/>
          </a:blip>
          <a:stretch>
            <a:fillRect/>
          </a:stretch>
        </p:blipFill>
        <p:spPr>
          <a:xfrm>
            <a:off x="794338" y="1435925"/>
            <a:ext cx="9723715" cy="2962962"/>
          </a:xfrm>
          <a:prstGeom prst="rect">
            <a:avLst/>
          </a:prstGeom>
          <a:noFill/>
          <a:ln>
            <a:noFill/>
          </a:ln>
        </p:spPr>
      </p:pic>
      <p:sp>
        <p:nvSpPr>
          <p:cNvPr id="583" name="Google Shape;583;g3318f009e64_0_27"/>
          <p:cNvSpPr txBox="1"/>
          <p:nvPr/>
        </p:nvSpPr>
        <p:spPr>
          <a:xfrm>
            <a:off x="10919600" y="3087325"/>
            <a:ext cx="6905100" cy="5688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zh-CN" sz="2700" b="1">
                <a:solidFill>
                  <a:schemeClr val="dk1"/>
                </a:solidFill>
              </a:rPr>
              <a:t>临床痊愈</a:t>
            </a:r>
            <a:r>
              <a:rPr lang="zh-CN" sz="2700">
                <a:solidFill>
                  <a:schemeClr val="dk1"/>
                </a:solidFill>
              </a:rPr>
              <a:t>: 关节功能恢复至急性发作前水平，主要症状疗效或主要急性时相反应物正常，积分值减少</a:t>
            </a:r>
            <a:r>
              <a:rPr lang="zh-CN" sz="2700">
                <a:solidFill>
                  <a:srgbClr val="FF0000"/>
                </a:solidFill>
              </a:rPr>
              <a:t>≥90%</a:t>
            </a:r>
            <a:r>
              <a:rPr lang="zh-CN" sz="2700">
                <a:solidFill>
                  <a:schemeClr val="dk1"/>
                </a:solidFill>
              </a:rPr>
              <a:t>;</a:t>
            </a:r>
            <a:endParaRPr sz="2700">
              <a:solidFill>
                <a:schemeClr val="dk1"/>
              </a:solidFill>
            </a:endParaRPr>
          </a:p>
          <a:p>
            <a:pPr marL="0" lvl="0" indent="0" algn="l" rtl="0">
              <a:spcBef>
                <a:spcPts val="0"/>
              </a:spcBef>
              <a:spcAft>
                <a:spcPts val="0"/>
              </a:spcAft>
              <a:buNone/>
            </a:pPr>
            <a:endParaRPr sz="2700">
              <a:solidFill>
                <a:schemeClr val="dk1"/>
              </a:solidFill>
            </a:endParaRPr>
          </a:p>
          <a:p>
            <a:pPr marL="0" lvl="0" indent="0" algn="l" rtl="0">
              <a:spcBef>
                <a:spcPts val="0"/>
              </a:spcBef>
              <a:spcAft>
                <a:spcPts val="0"/>
              </a:spcAft>
              <a:buNone/>
            </a:pPr>
            <a:r>
              <a:rPr lang="zh-CN" sz="2700" b="1">
                <a:solidFill>
                  <a:schemeClr val="dk1"/>
                </a:solidFill>
              </a:rPr>
              <a:t>显效</a:t>
            </a:r>
            <a:r>
              <a:rPr lang="zh-CN" sz="2700">
                <a:solidFill>
                  <a:schemeClr val="dk1"/>
                </a:solidFill>
              </a:rPr>
              <a:t>: 关节功能基本恢复至急性发作前水平，主要症状疗效或主要急性时相反应物，积分值减少</a:t>
            </a:r>
            <a:r>
              <a:rPr lang="zh-CN" sz="2700">
                <a:solidFill>
                  <a:srgbClr val="FF0000"/>
                </a:solidFill>
              </a:rPr>
              <a:t>≥70%</a:t>
            </a:r>
            <a:r>
              <a:rPr lang="zh-CN" sz="2700">
                <a:solidFill>
                  <a:schemeClr val="dk1"/>
                </a:solidFill>
              </a:rPr>
              <a:t>; </a:t>
            </a:r>
            <a:endParaRPr sz="2700">
              <a:solidFill>
                <a:schemeClr val="dk1"/>
              </a:solidFill>
            </a:endParaRPr>
          </a:p>
          <a:p>
            <a:pPr marL="0" lvl="0" indent="0" algn="l" rtl="0">
              <a:spcBef>
                <a:spcPts val="0"/>
              </a:spcBef>
              <a:spcAft>
                <a:spcPts val="0"/>
              </a:spcAft>
              <a:buNone/>
            </a:pPr>
            <a:endParaRPr sz="2700">
              <a:solidFill>
                <a:schemeClr val="dk1"/>
              </a:solidFill>
            </a:endParaRPr>
          </a:p>
          <a:p>
            <a:pPr marL="0" lvl="0" indent="0" algn="l" rtl="0">
              <a:spcBef>
                <a:spcPts val="0"/>
              </a:spcBef>
              <a:spcAft>
                <a:spcPts val="0"/>
              </a:spcAft>
              <a:buNone/>
            </a:pPr>
            <a:r>
              <a:rPr lang="zh-CN" sz="2700" b="1">
                <a:solidFill>
                  <a:schemeClr val="dk1"/>
                </a:solidFill>
              </a:rPr>
              <a:t>有效</a:t>
            </a:r>
            <a:r>
              <a:rPr lang="zh-CN" sz="2700">
                <a:solidFill>
                  <a:schemeClr val="dk1"/>
                </a:solidFill>
              </a:rPr>
              <a:t>: 主要关节功能好转，主要症状疗效或急性时相反应物，积分值减少</a:t>
            </a:r>
            <a:r>
              <a:rPr lang="zh-CN" sz="2700">
                <a:solidFill>
                  <a:srgbClr val="FF0000"/>
                </a:solidFill>
              </a:rPr>
              <a:t>≥30%</a:t>
            </a:r>
            <a:r>
              <a:rPr lang="zh-CN" sz="2700">
                <a:solidFill>
                  <a:schemeClr val="dk1"/>
                </a:solidFill>
              </a:rPr>
              <a:t>; </a:t>
            </a:r>
            <a:endParaRPr sz="2700">
              <a:solidFill>
                <a:schemeClr val="dk1"/>
              </a:solidFill>
            </a:endParaRPr>
          </a:p>
          <a:p>
            <a:pPr marL="0" lvl="0" indent="0" algn="l" rtl="0">
              <a:spcBef>
                <a:spcPts val="0"/>
              </a:spcBef>
              <a:spcAft>
                <a:spcPts val="0"/>
              </a:spcAft>
              <a:buNone/>
            </a:pPr>
            <a:endParaRPr sz="2700">
              <a:solidFill>
                <a:schemeClr val="dk1"/>
              </a:solidFill>
            </a:endParaRPr>
          </a:p>
          <a:p>
            <a:pPr marL="0" lvl="0" indent="0" algn="l" rtl="0">
              <a:spcBef>
                <a:spcPts val="0"/>
              </a:spcBef>
              <a:spcAft>
                <a:spcPts val="0"/>
              </a:spcAft>
              <a:buNone/>
            </a:pPr>
            <a:r>
              <a:rPr lang="zh-CN" sz="2700" b="1">
                <a:solidFill>
                  <a:schemeClr val="dk1"/>
                </a:solidFill>
              </a:rPr>
              <a:t>无效</a:t>
            </a:r>
            <a:r>
              <a:rPr lang="zh-CN" sz="2700">
                <a:solidFill>
                  <a:schemeClr val="dk1"/>
                </a:solidFill>
              </a:rPr>
              <a:t>: 未达到以上标准者，主要症状疗效和主要急性时相反应物，积分值减少</a:t>
            </a:r>
            <a:r>
              <a:rPr lang="zh-CN" sz="2700">
                <a:solidFill>
                  <a:srgbClr val="FF0000"/>
                </a:solidFill>
              </a:rPr>
              <a:t>不足 30%</a:t>
            </a:r>
            <a:r>
              <a:rPr lang="zh-CN" sz="2700">
                <a:solidFill>
                  <a:schemeClr val="dk1"/>
                </a:solidFill>
              </a:rPr>
              <a:t>。</a:t>
            </a:r>
            <a:endParaRPr sz="2700">
              <a:solidFill>
                <a:schemeClr val="dk1"/>
              </a:solidFill>
            </a:endParaRPr>
          </a:p>
          <a:p>
            <a:pPr marL="0" lvl="0" indent="0" algn="l" rtl="0">
              <a:spcBef>
                <a:spcPts val="0"/>
              </a:spcBef>
              <a:spcAft>
                <a:spcPts val="0"/>
              </a:spcAft>
              <a:buNone/>
            </a:pPr>
            <a:endParaRPr sz="2700">
              <a:solidFill>
                <a:schemeClr val="dk1"/>
              </a:solidFill>
            </a:endParaRPr>
          </a:p>
        </p:txBody>
      </p:sp>
      <p:sp>
        <p:nvSpPr>
          <p:cNvPr id="584" name="Google Shape;584;g3318f009e64_0_27"/>
          <p:cNvSpPr txBox="1"/>
          <p:nvPr/>
        </p:nvSpPr>
        <p:spPr>
          <a:xfrm>
            <a:off x="794400" y="4624400"/>
            <a:ext cx="9723600" cy="3696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zh-CN" sz="2700">
                <a:solidFill>
                  <a:schemeClr val="dk1"/>
                </a:solidFill>
              </a:rPr>
              <a:t>治疗前后按积分法计算，每例用以下公式判断疗效分值( 尼莫地平法) : </a:t>
            </a:r>
            <a:endParaRPr sz="2700">
              <a:solidFill>
                <a:schemeClr val="dk1"/>
              </a:solidFill>
            </a:endParaRPr>
          </a:p>
          <a:p>
            <a:pPr marL="0" lvl="0" indent="0" algn="l" rtl="0">
              <a:spcBef>
                <a:spcPts val="0"/>
              </a:spcBef>
              <a:spcAft>
                <a:spcPts val="0"/>
              </a:spcAft>
              <a:buNone/>
            </a:pPr>
            <a:endParaRPr sz="2700">
              <a:solidFill>
                <a:schemeClr val="dk1"/>
              </a:solidFill>
            </a:endParaRPr>
          </a:p>
          <a:p>
            <a:pPr marL="0" lvl="0" indent="0" algn="l" rtl="0">
              <a:spcBef>
                <a:spcPts val="0"/>
              </a:spcBef>
              <a:spcAft>
                <a:spcPts val="0"/>
              </a:spcAft>
              <a:buNone/>
            </a:pPr>
            <a:r>
              <a:rPr lang="zh-CN" sz="2700" b="1">
                <a:solidFill>
                  <a:schemeClr val="dk1"/>
                </a:solidFill>
              </a:rPr>
              <a:t>疗效分值 = ( 治疗前积分 － 治疗后积分) /治疗前积分×100%。</a:t>
            </a:r>
            <a:endParaRPr sz="2700" b="1">
              <a:solidFill>
                <a:schemeClr val="dk1"/>
              </a:solidFill>
            </a:endParaRPr>
          </a:p>
          <a:p>
            <a:pPr marL="0" lvl="0" indent="0" algn="l" rtl="0">
              <a:spcBef>
                <a:spcPts val="0"/>
              </a:spcBef>
              <a:spcAft>
                <a:spcPts val="0"/>
              </a:spcAft>
              <a:buNone/>
            </a:pPr>
            <a:endParaRPr sz="2700" b="1">
              <a:solidFill>
                <a:schemeClr val="dk1"/>
              </a:solidFill>
            </a:endParaRPr>
          </a:p>
          <a:p>
            <a:pPr marL="0" lvl="0" indent="0" algn="l" rtl="0">
              <a:spcBef>
                <a:spcPts val="0"/>
              </a:spcBef>
              <a:spcAft>
                <a:spcPts val="0"/>
              </a:spcAft>
              <a:buNone/>
            </a:pPr>
            <a:r>
              <a:rPr lang="zh-CN" sz="2700">
                <a:solidFill>
                  <a:schemeClr val="dk1"/>
                </a:solidFill>
              </a:rPr>
              <a:t>按积分减少分为</a:t>
            </a:r>
            <a:r>
              <a:rPr lang="zh-CN" sz="2700" b="1">
                <a:solidFill>
                  <a:schemeClr val="dk1"/>
                </a:solidFill>
              </a:rPr>
              <a:t>临床痊愈、显效、有效、无效</a:t>
            </a:r>
            <a:r>
              <a:rPr lang="zh-CN" sz="2700">
                <a:solidFill>
                  <a:schemeClr val="dk1"/>
                </a:solidFill>
              </a:rPr>
              <a:t> 4级。</a:t>
            </a:r>
            <a:endParaRPr sz="2700">
              <a:solidFill>
                <a:schemeClr val="dk1"/>
              </a:solidFill>
            </a:endParaRPr>
          </a:p>
          <a:p>
            <a:pPr marL="0" lvl="0" indent="0" algn="l" rtl="0">
              <a:spcBef>
                <a:spcPts val="0"/>
              </a:spcBef>
              <a:spcAft>
                <a:spcPts val="0"/>
              </a:spcAft>
              <a:buNone/>
            </a:pPr>
            <a:endParaRPr sz="2700">
              <a:solidFill>
                <a:schemeClr val="dk1"/>
              </a:solidFill>
            </a:endParaRPr>
          </a:p>
          <a:p>
            <a:pPr marL="0" lvl="0" indent="0" algn="l" rtl="0">
              <a:spcBef>
                <a:spcPts val="0"/>
              </a:spcBef>
              <a:spcAft>
                <a:spcPts val="0"/>
              </a:spcAft>
              <a:buNone/>
            </a:pPr>
            <a:endParaRPr sz="2700">
              <a:solidFill>
                <a:schemeClr val="dk1"/>
              </a:solidFill>
            </a:endParaRPr>
          </a:p>
        </p:txBody>
      </p:sp>
      <p:sp>
        <p:nvSpPr>
          <p:cNvPr id="585" name="Google Shape;585;g3318f009e64_0_27"/>
          <p:cNvSpPr txBox="1"/>
          <p:nvPr/>
        </p:nvSpPr>
        <p:spPr>
          <a:xfrm>
            <a:off x="2282250" y="7754075"/>
            <a:ext cx="6747900" cy="1096500"/>
          </a:xfrm>
          <a:prstGeom prst="rect">
            <a:avLst/>
          </a:prstGeom>
          <a:noFill/>
          <a:ln w="38100" cap="flat" cmpd="sng">
            <a:solidFill>
              <a:srgbClr val="FF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zh-CN" sz="2700" b="1">
                <a:solidFill>
                  <a:schemeClr val="dk1"/>
                </a:solidFill>
              </a:rPr>
              <a:t>总有效率= ( 痊愈例数+显效例数+有效例数) /总例数×100%</a:t>
            </a:r>
            <a:endParaRPr sz="3200" b="1">
              <a:solidFill>
                <a:schemeClr val="dk1"/>
              </a:solidFill>
              <a:latin typeface="Cormorant Garamond"/>
              <a:ea typeface="Cormorant Garamond"/>
              <a:cs typeface="Cormorant Garamond"/>
              <a:sym typeface="Cormorant Garamond"/>
            </a:endParaRPr>
          </a:p>
        </p:txBody>
      </p:sp>
      <p:sp>
        <p:nvSpPr>
          <p:cNvPr id="586" name="Google Shape;586;g3318f009e64_0_27"/>
          <p:cNvSpPr/>
          <p:nvPr/>
        </p:nvSpPr>
        <p:spPr>
          <a:xfrm>
            <a:off x="1005811" y="2504125"/>
            <a:ext cx="9355800" cy="583200"/>
          </a:xfrm>
          <a:prstGeom prst="roundRect">
            <a:avLst>
              <a:gd name="adj" fmla="val 16667"/>
            </a:avLst>
          </a:prstGeom>
          <a:noFill/>
          <a:ln w="381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ormorant Garamond"/>
              <a:ea typeface="Cormorant Garamond"/>
              <a:cs typeface="Cormorant Garamond"/>
              <a:sym typeface="Cormorant Garamond"/>
            </a:endParaRPr>
          </a:p>
        </p:txBody>
      </p:sp>
      <p:sp>
        <p:nvSpPr>
          <p:cNvPr id="587" name="Google Shape;587;g3318f009e64_0_27"/>
          <p:cNvSpPr/>
          <p:nvPr/>
        </p:nvSpPr>
        <p:spPr>
          <a:xfrm>
            <a:off x="1005811" y="3159892"/>
            <a:ext cx="9355800" cy="583200"/>
          </a:xfrm>
          <a:prstGeom prst="roundRect">
            <a:avLst>
              <a:gd name="adj" fmla="val 16667"/>
            </a:avLst>
          </a:prstGeom>
          <a:noFill/>
          <a:ln w="381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ormorant Garamond"/>
              <a:ea typeface="Cormorant Garamond"/>
              <a:cs typeface="Cormorant Garamond"/>
              <a:sym typeface="Cormorant Garamond"/>
            </a:endParaRPr>
          </a:p>
        </p:txBody>
      </p:sp>
      <p:sp>
        <p:nvSpPr>
          <p:cNvPr id="588" name="Google Shape;588;g3318f009e64_0_27"/>
          <p:cNvSpPr/>
          <p:nvPr/>
        </p:nvSpPr>
        <p:spPr>
          <a:xfrm>
            <a:off x="994700" y="3815675"/>
            <a:ext cx="9355800" cy="583200"/>
          </a:xfrm>
          <a:prstGeom prst="roundRect">
            <a:avLst>
              <a:gd name="adj" fmla="val 16667"/>
            </a:avLst>
          </a:prstGeom>
          <a:noFill/>
          <a:ln w="38100" cap="flat" cmpd="sng">
            <a:solidFill>
              <a:srgbClr val="99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ormorant Garamond"/>
              <a:ea typeface="Cormorant Garamond"/>
              <a:cs typeface="Cormorant Garamond"/>
              <a:sym typeface="Cormorant Garamond"/>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92"/>
        <p:cNvGrpSpPr/>
        <p:nvPr/>
      </p:nvGrpSpPr>
      <p:grpSpPr>
        <a:xfrm>
          <a:off x="0" y="0"/>
          <a:ext cx="0" cy="0"/>
          <a:chOff x="0" y="0"/>
          <a:chExt cx="0" cy="0"/>
        </a:xfrm>
      </p:grpSpPr>
      <p:pic>
        <p:nvPicPr>
          <p:cNvPr id="593" name="Google Shape;593;g3318f009e64_0_52"/>
          <p:cNvPicPr preferRelativeResize="0"/>
          <p:nvPr/>
        </p:nvPicPr>
        <p:blipFill rotWithShape="1">
          <a:blip r:embed="rId3">
            <a:alphaModFix/>
          </a:blip>
          <a:srcRect/>
          <a:stretch/>
        </p:blipFill>
        <p:spPr>
          <a:xfrm>
            <a:off x="0" y="0"/>
            <a:ext cx="18288000" cy="10287000"/>
          </a:xfrm>
          <a:prstGeom prst="rect">
            <a:avLst/>
          </a:prstGeom>
          <a:noFill/>
          <a:ln>
            <a:noFill/>
          </a:ln>
        </p:spPr>
      </p:pic>
      <p:sp>
        <p:nvSpPr>
          <p:cNvPr id="594" name="Google Shape;594;g3318f009e64_0_52"/>
          <p:cNvSpPr txBox="1"/>
          <p:nvPr/>
        </p:nvSpPr>
        <p:spPr>
          <a:xfrm>
            <a:off x="103825" y="9689300"/>
            <a:ext cx="16946700" cy="47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1900"/>
              <a:t>杨淑芬, 陈岚, 王运超, 等. 妙苓仙子汤治疗湿热蕴结型痛风性关节炎急性发作期的疗效观察 [J]. 上海中医药杂志, 2020, 54:87-92 .</a:t>
            </a:r>
            <a:endParaRPr sz="1900"/>
          </a:p>
        </p:txBody>
      </p:sp>
      <p:sp>
        <p:nvSpPr>
          <p:cNvPr id="595" name="Google Shape;595;g3318f009e64_0_52"/>
          <p:cNvSpPr txBox="1"/>
          <p:nvPr/>
        </p:nvSpPr>
        <p:spPr>
          <a:xfrm>
            <a:off x="418400" y="499800"/>
            <a:ext cx="14457900" cy="6003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7200"/>
              <a:buFont typeface="Arial"/>
              <a:buNone/>
            </a:pPr>
            <a:r>
              <a:rPr lang="zh-CN" sz="3900" b="1"/>
              <a:t>妙苓仙子汤治疗湿热蕴结型痛风性关节炎急性发作期的疗效观察</a:t>
            </a:r>
            <a:endParaRPr sz="3900" b="0" i="0" u="none" strike="noStrike" cap="none">
              <a:solidFill>
                <a:srgbClr val="000000"/>
              </a:solidFill>
              <a:latin typeface="Arial"/>
              <a:ea typeface="Arial"/>
              <a:cs typeface="Arial"/>
              <a:sym typeface="Arial"/>
            </a:endParaRPr>
          </a:p>
        </p:txBody>
      </p:sp>
      <p:pic>
        <p:nvPicPr>
          <p:cNvPr id="596" name="Google Shape;596;g3318f009e64_0_52"/>
          <p:cNvPicPr preferRelativeResize="0"/>
          <p:nvPr/>
        </p:nvPicPr>
        <p:blipFill>
          <a:blip r:embed="rId4">
            <a:alphaModFix/>
          </a:blip>
          <a:stretch>
            <a:fillRect/>
          </a:stretch>
        </p:blipFill>
        <p:spPr>
          <a:xfrm>
            <a:off x="418388" y="6283887"/>
            <a:ext cx="9467071" cy="2900075"/>
          </a:xfrm>
          <a:prstGeom prst="rect">
            <a:avLst/>
          </a:prstGeom>
          <a:noFill/>
          <a:ln>
            <a:noFill/>
          </a:ln>
        </p:spPr>
      </p:pic>
      <p:sp>
        <p:nvSpPr>
          <p:cNvPr id="597" name="Google Shape;597;g3318f009e64_0_52"/>
          <p:cNvSpPr txBox="1"/>
          <p:nvPr/>
        </p:nvSpPr>
        <p:spPr>
          <a:xfrm>
            <a:off x="10099650" y="6488325"/>
            <a:ext cx="7956900" cy="2491200"/>
          </a:xfrm>
          <a:prstGeom prst="rect">
            <a:avLst/>
          </a:prstGeom>
          <a:noFill/>
          <a:ln w="38100" cap="flat" cmpd="sng">
            <a:solidFill>
              <a:srgbClr val="999999"/>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zh-CN" sz="2700">
                <a:solidFill>
                  <a:schemeClr val="dk1"/>
                </a:solidFill>
              </a:rPr>
              <a:t>本次试验中, </a:t>
            </a:r>
            <a:r>
              <a:rPr lang="zh-CN" sz="2700" b="1">
                <a:solidFill>
                  <a:schemeClr val="dk1"/>
                </a:solidFill>
              </a:rPr>
              <a:t>对照组</a:t>
            </a:r>
            <a:r>
              <a:rPr lang="zh-CN" sz="2700">
                <a:solidFill>
                  <a:schemeClr val="dk1"/>
                </a:solidFill>
              </a:rPr>
              <a:t>与</a:t>
            </a:r>
            <a:r>
              <a:rPr lang="zh-CN" sz="2700" b="1">
                <a:solidFill>
                  <a:schemeClr val="dk1"/>
                </a:solidFill>
              </a:rPr>
              <a:t>联合组</a:t>
            </a:r>
            <a:r>
              <a:rPr lang="zh-CN" sz="2700">
                <a:solidFill>
                  <a:schemeClr val="dk1"/>
                </a:solidFill>
              </a:rPr>
              <a:t>患者服用秋水仙碱的</a:t>
            </a:r>
            <a:r>
              <a:rPr lang="zh-CN" sz="2700" b="1">
                <a:solidFill>
                  <a:schemeClr val="dk1"/>
                </a:solidFill>
              </a:rPr>
              <a:t>初始剂量</a:t>
            </a:r>
            <a:r>
              <a:rPr lang="zh-CN" sz="2700">
                <a:solidFill>
                  <a:schemeClr val="dk1"/>
                </a:solidFill>
              </a:rPr>
              <a:t>为 </a:t>
            </a:r>
            <a:r>
              <a:rPr lang="zh-CN" sz="2700" b="1">
                <a:solidFill>
                  <a:srgbClr val="FF0000"/>
                </a:solidFill>
              </a:rPr>
              <a:t>2 次/d,0.5 mg /次</a:t>
            </a:r>
            <a:r>
              <a:rPr lang="zh-CN" sz="2700">
                <a:solidFill>
                  <a:schemeClr val="dk1"/>
                </a:solidFill>
              </a:rPr>
              <a:t>; </a:t>
            </a:r>
            <a:endParaRPr sz="2700">
              <a:solidFill>
                <a:schemeClr val="dk1"/>
              </a:solidFill>
            </a:endParaRPr>
          </a:p>
          <a:p>
            <a:pPr marL="0" lvl="0" indent="0" algn="l" rtl="0">
              <a:spcBef>
                <a:spcPts val="0"/>
              </a:spcBef>
              <a:spcAft>
                <a:spcPts val="0"/>
              </a:spcAft>
              <a:buNone/>
            </a:pPr>
            <a:endParaRPr sz="2700">
              <a:solidFill>
                <a:schemeClr val="dk1"/>
              </a:solidFill>
            </a:endParaRPr>
          </a:p>
          <a:p>
            <a:pPr marL="0" lvl="0" indent="0" algn="l" rtl="0">
              <a:spcBef>
                <a:spcPts val="0"/>
              </a:spcBef>
              <a:spcAft>
                <a:spcPts val="0"/>
              </a:spcAft>
              <a:buNone/>
            </a:pPr>
            <a:r>
              <a:rPr lang="zh-CN" sz="2700">
                <a:solidFill>
                  <a:schemeClr val="dk1"/>
                </a:solidFill>
              </a:rPr>
              <a:t>患者关节疼痛 </a:t>
            </a:r>
            <a:r>
              <a:rPr lang="zh-CN" sz="2700" b="1">
                <a:solidFill>
                  <a:schemeClr val="dk1"/>
                </a:solidFill>
              </a:rPr>
              <a:t>VAS≤3 分</a:t>
            </a:r>
            <a:r>
              <a:rPr lang="zh-CN" sz="2700">
                <a:solidFill>
                  <a:schemeClr val="dk1"/>
                </a:solidFill>
              </a:rPr>
              <a:t>后可减量为 </a:t>
            </a:r>
            <a:r>
              <a:rPr lang="zh-CN" sz="2700" b="1">
                <a:solidFill>
                  <a:srgbClr val="FF0000"/>
                </a:solidFill>
              </a:rPr>
              <a:t>1 次/d,0.5 mg /次</a:t>
            </a:r>
            <a:r>
              <a:rPr lang="zh-CN" sz="2700">
                <a:solidFill>
                  <a:schemeClr val="dk1"/>
                </a:solidFill>
              </a:rPr>
              <a:t>。</a:t>
            </a:r>
            <a:endParaRPr sz="2700">
              <a:solidFill>
                <a:schemeClr val="dk1"/>
              </a:solidFill>
            </a:endParaRPr>
          </a:p>
        </p:txBody>
      </p:sp>
      <p:pic>
        <p:nvPicPr>
          <p:cNvPr id="598" name="Google Shape;598;g3318f009e64_0_52"/>
          <p:cNvPicPr preferRelativeResize="0"/>
          <p:nvPr/>
        </p:nvPicPr>
        <p:blipFill>
          <a:blip r:embed="rId5">
            <a:alphaModFix/>
          </a:blip>
          <a:stretch>
            <a:fillRect/>
          </a:stretch>
        </p:blipFill>
        <p:spPr>
          <a:xfrm>
            <a:off x="434106" y="2203313"/>
            <a:ext cx="9435649" cy="2900075"/>
          </a:xfrm>
          <a:prstGeom prst="rect">
            <a:avLst/>
          </a:prstGeom>
          <a:noFill/>
          <a:ln>
            <a:noFill/>
          </a:ln>
        </p:spPr>
      </p:pic>
      <p:sp>
        <p:nvSpPr>
          <p:cNvPr id="599" name="Google Shape;599;g3318f009e64_0_52"/>
          <p:cNvSpPr txBox="1"/>
          <p:nvPr/>
        </p:nvSpPr>
        <p:spPr>
          <a:xfrm>
            <a:off x="10083750" y="1528150"/>
            <a:ext cx="7956900" cy="4250400"/>
          </a:xfrm>
          <a:prstGeom prst="rect">
            <a:avLst/>
          </a:prstGeom>
          <a:noFill/>
          <a:ln w="38100" cap="flat" cmpd="sng">
            <a:solidFill>
              <a:srgbClr val="999999"/>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zh-CN" sz="2600" b="1">
                <a:solidFill>
                  <a:schemeClr val="dk1"/>
                </a:solidFill>
              </a:rPr>
              <a:t>治疗前</a:t>
            </a:r>
            <a:r>
              <a:rPr lang="zh-CN" sz="2600">
                <a:solidFill>
                  <a:schemeClr val="dk1"/>
                </a:solidFill>
              </a:rPr>
              <a:t> </a:t>
            </a:r>
            <a:endParaRPr sz="2600">
              <a:solidFill>
                <a:schemeClr val="dk1"/>
              </a:solidFill>
            </a:endParaRPr>
          </a:p>
          <a:p>
            <a:pPr marL="0" lvl="0" indent="0" algn="l" rtl="0">
              <a:lnSpc>
                <a:spcPct val="115000"/>
              </a:lnSpc>
              <a:spcBef>
                <a:spcPts val="0"/>
              </a:spcBef>
              <a:spcAft>
                <a:spcPts val="0"/>
              </a:spcAft>
              <a:buNone/>
            </a:pPr>
            <a:r>
              <a:rPr lang="zh-CN" sz="2600">
                <a:solidFill>
                  <a:schemeClr val="dk1"/>
                </a:solidFill>
              </a:rPr>
              <a:t>3 组均无肝损伤患者( ALT&gt;ULN,upper limit of normal) , ALT 差异均无统计意义( P&gt;0.05) 。</a:t>
            </a:r>
            <a:endParaRPr sz="2600">
              <a:solidFill>
                <a:schemeClr val="dk1"/>
              </a:solidFill>
            </a:endParaRPr>
          </a:p>
          <a:p>
            <a:pPr marL="0" lvl="0" indent="0" algn="l" rtl="0">
              <a:lnSpc>
                <a:spcPct val="115000"/>
              </a:lnSpc>
              <a:spcBef>
                <a:spcPts val="0"/>
              </a:spcBef>
              <a:spcAft>
                <a:spcPts val="0"/>
              </a:spcAft>
              <a:buNone/>
            </a:pPr>
            <a:endParaRPr sz="1000">
              <a:solidFill>
                <a:schemeClr val="dk1"/>
              </a:solidFill>
            </a:endParaRPr>
          </a:p>
          <a:p>
            <a:pPr marL="0" lvl="0" indent="0" algn="l" rtl="0">
              <a:lnSpc>
                <a:spcPct val="115000"/>
              </a:lnSpc>
              <a:spcBef>
                <a:spcPts val="0"/>
              </a:spcBef>
              <a:spcAft>
                <a:spcPts val="0"/>
              </a:spcAft>
              <a:buNone/>
            </a:pPr>
            <a:r>
              <a:rPr lang="zh-CN" sz="2600" b="1">
                <a:solidFill>
                  <a:schemeClr val="dk1"/>
                </a:solidFill>
              </a:rPr>
              <a:t>治疗后</a:t>
            </a:r>
            <a:endParaRPr sz="2600" b="1">
              <a:solidFill>
                <a:schemeClr val="dk1"/>
              </a:solidFill>
            </a:endParaRPr>
          </a:p>
          <a:p>
            <a:pPr marL="0" lvl="0" indent="0" algn="l" rtl="0">
              <a:lnSpc>
                <a:spcPct val="115000"/>
              </a:lnSpc>
              <a:spcBef>
                <a:spcPts val="0"/>
              </a:spcBef>
              <a:spcAft>
                <a:spcPts val="0"/>
              </a:spcAft>
              <a:buNone/>
            </a:pPr>
            <a:r>
              <a:rPr lang="zh-CN" sz="2600" b="1">
                <a:solidFill>
                  <a:schemeClr val="dk1"/>
                </a:solidFill>
              </a:rPr>
              <a:t>对照组</a:t>
            </a:r>
            <a:r>
              <a:rPr lang="zh-CN" sz="2600">
                <a:solidFill>
                  <a:schemeClr val="dk1"/>
                </a:solidFill>
              </a:rPr>
              <a:t>出现肝损伤患者 </a:t>
            </a:r>
            <a:r>
              <a:rPr lang="zh-CN" sz="2600" b="1">
                <a:solidFill>
                  <a:srgbClr val="FF0000"/>
                </a:solidFill>
              </a:rPr>
              <a:t>4 例</a:t>
            </a:r>
            <a:r>
              <a:rPr lang="zh-CN" sz="2600">
                <a:solidFill>
                  <a:schemeClr val="dk1"/>
                </a:solidFill>
              </a:rPr>
              <a:t>, </a:t>
            </a:r>
            <a:r>
              <a:rPr lang="zh-CN" sz="2600" b="1">
                <a:solidFill>
                  <a:schemeClr val="dk1"/>
                </a:solidFill>
              </a:rPr>
              <a:t>联合组</a:t>
            </a:r>
            <a:r>
              <a:rPr lang="zh-CN" sz="2600">
                <a:solidFill>
                  <a:schemeClr val="dk1"/>
                </a:solidFill>
              </a:rPr>
              <a:t>出现肝损伤患者 </a:t>
            </a:r>
            <a:r>
              <a:rPr lang="zh-CN" sz="2600" b="1">
                <a:solidFill>
                  <a:srgbClr val="FF0000"/>
                </a:solidFill>
              </a:rPr>
              <a:t>2 例</a:t>
            </a:r>
            <a:r>
              <a:rPr lang="zh-CN" sz="2600">
                <a:solidFill>
                  <a:schemeClr val="dk1"/>
                </a:solidFill>
              </a:rPr>
              <a:t>, </a:t>
            </a:r>
            <a:r>
              <a:rPr lang="zh-CN" sz="2600" b="1">
                <a:solidFill>
                  <a:schemeClr val="dk1"/>
                </a:solidFill>
              </a:rPr>
              <a:t>中药组</a:t>
            </a:r>
            <a:r>
              <a:rPr lang="zh-CN" sz="2600">
                <a:solidFill>
                  <a:schemeClr val="dk1"/>
                </a:solidFill>
              </a:rPr>
              <a:t>无肝损伤患者。</a:t>
            </a:r>
            <a:endParaRPr sz="2600">
              <a:solidFill>
                <a:schemeClr val="dk1"/>
              </a:solidFill>
            </a:endParaRPr>
          </a:p>
          <a:p>
            <a:pPr marL="0" lvl="0" indent="0" algn="l" rtl="0">
              <a:lnSpc>
                <a:spcPct val="115000"/>
              </a:lnSpc>
              <a:spcBef>
                <a:spcPts val="0"/>
              </a:spcBef>
              <a:spcAft>
                <a:spcPts val="0"/>
              </a:spcAft>
              <a:buNone/>
            </a:pPr>
            <a:endParaRPr sz="1000">
              <a:solidFill>
                <a:schemeClr val="dk1"/>
              </a:solidFill>
            </a:endParaRPr>
          </a:p>
          <a:p>
            <a:pPr marL="0" lvl="0" indent="0" algn="l" rtl="0">
              <a:lnSpc>
                <a:spcPct val="115000"/>
              </a:lnSpc>
              <a:spcBef>
                <a:spcPts val="0"/>
              </a:spcBef>
              <a:spcAft>
                <a:spcPts val="0"/>
              </a:spcAft>
              <a:buNone/>
            </a:pPr>
            <a:r>
              <a:rPr lang="zh-CN" sz="2600">
                <a:solidFill>
                  <a:schemeClr val="dk1"/>
                </a:solidFill>
              </a:rPr>
              <a:t>在治疗过程中, </a:t>
            </a:r>
            <a:r>
              <a:rPr lang="zh-CN" sz="2600" b="1">
                <a:solidFill>
                  <a:schemeClr val="dk1"/>
                </a:solidFill>
              </a:rPr>
              <a:t>中药组</a:t>
            </a:r>
            <a:r>
              <a:rPr lang="zh-CN" sz="2600">
                <a:solidFill>
                  <a:schemeClr val="dk1"/>
                </a:solidFill>
              </a:rPr>
              <a:t>患者未出现明显不适, </a:t>
            </a:r>
            <a:r>
              <a:rPr lang="zh-CN" sz="2600" b="1">
                <a:solidFill>
                  <a:schemeClr val="dk1"/>
                </a:solidFill>
              </a:rPr>
              <a:t>对照组</a:t>
            </a:r>
            <a:r>
              <a:rPr lang="zh-CN" sz="2600">
                <a:solidFill>
                  <a:schemeClr val="dk1"/>
                </a:solidFill>
              </a:rPr>
              <a:t>和</a:t>
            </a:r>
            <a:r>
              <a:rPr lang="zh-CN" sz="2600" b="1">
                <a:solidFill>
                  <a:schemeClr val="dk1"/>
                </a:solidFill>
              </a:rPr>
              <a:t>联合组</a:t>
            </a:r>
            <a:r>
              <a:rPr lang="zh-CN" sz="2600">
                <a:solidFill>
                  <a:schemeClr val="dk1"/>
                </a:solidFill>
              </a:rPr>
              <a:t>有 </a:t>
            </a:r>
            <a:r>
              <a:rPr lang="zh-CN" sz="2600" b="1">
                <a:solidFill>
                  <a:srgbClr val="FF0000"/>
                </a:solidFill>
              </a:rPr>
              <a:t>3 例</a:t>
            </a:r>
            <a:r>
              <a:rPr lang="zh-CN" sz="2600">
                <a:solidFill>
                  <a:schemeClr val="dk1"/>
                </a:solidFill>
              </a:rPr>
              <a:t>出现轻微腹胀、腹泻等胃肠道症状。</a:t>
            </a:r>
            <a:endParaRPr sz="2600">
              <a:solidFill>
                <a:schemeClr val="dk1"/>
              </a:solidFill>
            </a:endParaRPr>
          </a:p>
          <a:p>
            <a:pPr marL="0" lvl="0" indent="0" algn="l" rtl="0">
              <a:spcBef>
                <a:spcPts val="0"/>
              </a:spcBef>
              <a:spcAft>
                <a:spcPts val="0"/>
              </a:spcAft>
              <a:buNone/>
            </a:pPr>
            <a:endParaRPr sz="3200">
              <a:solidFill>
                <a:schemeClr val="dk1"/>
              </a:solidFill>
              <a:latin typeface="Cormorant Garamond"/>
              <a:ea typeface="Cormorant Garamond"/>
              <a:cs typeface="Cormorant Garamond"/>
              <a:sym typeface="Cormorant Garamond"/>
            </a:endParaRPr>
          </a:p>
          <a:p>
            <a:pPr marL="0" lvl="0" indent="0" algn="l" rtl="0">
              <a:spcBef>
                <a:spcPts val="0"/>
              </a:spcBef>
              <a:spcAft>
                <a:spcPts val="0"/>
              </a:spcAft>
              <a:buNone/>
            </a:pPr>
            <a:endParaRPr sz="3200">
              <a:solidFill>
                <a:schemeClr val="dk1"/>
              </a:solidFill>
              <a:latin typeface="Cormorant Garamond"/>
              <a:ea typeface="Cormorant Garamond"/>
              <a:cs typeface="Cormorant Garamond"/>
              <a:sym typeface="Cormorant Garamond"/>
            </a:endParaRPr>
          </a:p>
        </p:txBody>
      </p:sp>
      <p:sp>
        <p:nvSpPr>
          <p:cNvPr id="600" name="Google Shape;600;g3318f009e64_0_52"/>
          <p:cNvSpPr/>
          <p:nvPr/>
        </p:nvSpPr>
        <p:spPr>
          <a:xfrm>
            <a:off x="418411" y="7364325"/>
            <a:ext cx="9355800" cy="583200"/>
          </a:xfrm>
          <a:prstGeom prst="roundRect">
            <a:avLst>
              <a:gd name="adj" fmla="val 16667"/>
            </a:avLst>
          </a:prstGeom>
          <a:noFill/>
          <a:ln w="381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ormorant Garamond"/>
              <a:ea typeface="Cormorant Garamond"/>
              <a:cs typeface="Cormorant Garamond"/>
              <a:sym typeface="Cormorant Garamond"/>
            </a:endParaRPr>
          </a:p>
        </p:txBody>
      </p:sp>
      <p:sp>
        <p:nvSpPr>
          <p:cNvPr id="601" name="Google Shape;601;g3318f009e64_0_52"/>
          <p:cNvSpPr/>
          <p:nvPr/>
        </p:nvSpPr>
        <p:spPr>
          <a:xfrm>
            <a:off x="418400" y="8060900"/>
            <a:ext cx="9355800" cy="583200"/>
          </a:xfrm>
          <a:prstGeom prst="roundRect">
            <a:avLst>
              <a:gd name="adj" fmla="val 16667"/>
            </a:avLst>
          </a:prstGeom>
          <a:noFill/>
          <a:ln w="38100" cap="flat" cmpd="sng">
            <a:solidFill>
              <a:srgbClr val="99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ormorant Garamond"/>
              <a:ea typeface="Cormorant Garamond"/>
              <a:cs typeface="Cormorant Garamond"/>
              <a:sym typeface="Cormorant Garamond"/>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605"/>
        <p:cNvGrpSpPr/>
        <p:nvPr/>
      </p:nvGrpSpPr>
      <p:grpSpPr>
        <a:xfrm>
          <a:off x="0" y="0"/>
          <a:ext cx="0" cy="0"/>
          <a:chOff x="0" y="0"/>
          <a:chExt cx="0" cy="0"/>
        </a:xfrm>
      </p:grpSpPr>
      <p:pic>
        <p:nvPicPr>
          <p:cNvPr id="606" name="Google Shape;606;g339438e3fb9_0_0"/>
          <p:cNvPicPr preferRelativeResize="0"/>
          <p:nvPr/>
        </p:nvPicPr>
        <p:blipFill rotWithShape="1">
          <a:blip r:embed="rId3">
            <a:alphaModFix/>
          </a:blip>
          <a:srcRect/>
          <a:stretch/>
        </p:blipFill>
        <p:spPr>
          <a:xfrm>
            <a:off x="0" y="0"/>
            <a:ext cx="18288000" cy="10287000"/>
          </a:xfrm>
          <a:prstGeom prst="rect">
            <a:avLst/>
          </a:prstGeom>
          <a:noFill/>
          <a:ln>
            <a:noFill/>
          </a:ln>
        </p:spPr>
      </p:pic>
      <p:sp>
        <p:nvSpPr>
          <p:cNvPr id="607" name="Google Shape;607;g339438e3fb9_0_0"/>
          <p:cNvSpPr txBox="1"/>
          <p:nvPr/>
        </p:nvSpPr>
        <p:spPr>
          <a:xfrm>
            <a:off x="103825" y="9689300"/>
            <a:ext cx="16946700" cy="47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1900"/>
              <a:t>杨淑芬, 陈岚, 王运超, 等. 妙苓仙子汤治疗湿热蕴结型痛风性关节炎急性发作期的疗效观察 [J]. 上海中医药杂志, 2020, 54:87-92 .</a:t>
            </a:r>
            <a:endParaRPr sz="1900"/>
          </a:p>
        </p:txBody>
      </p:sp>
      <p:sp>
        <p:nvSpPr>
          <p:cNvPr id="608" name="Google Shape;608;g339438e3fb9_0_0"/>
          <p:cNvSpPr txBox="1"/>
          <p:nvPr/>
        </p:nvSpPr>
        <p:spPr>
          <a:xfrm>
            <a:off x="418400" y="499800"/>
            <a:ext cx="14457900" cy="6003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7200"/>
              <a:buFont typeface="Arial"/>
              <a:buNone/>
            </a:pPr>
            <a:r>
              <a:rPr lang="zh-CN" sz="3900" b="1"/>
              <a:t>妙苓仙子汤治疗湿热蕴结型痛风性关节炎急性发作期的疗效观察</a:t>
            </a:r>
            <a:endParaRPr sz="3900" b="0" i="0" u="none" strike="noStrike" cap="none">
              <a:solidFill>
                <a:srgbClr val="000000"/>
              </a:solidFill>
              <a:latin typeface="Arial"/>
              <a:ea typeface="Arial"/>
              <a:cs typeface="Arial"/>
              <a:sym typeface="Arial"/>
            </a:endParaRPr>
          </a:p>
        </p:txBody>
      </p:sp>
      <p:sp>
        <p:nvSpPr>
          <p:cNvPr id="609" name="Google Shape;609;g339438e3fb9_0_0"/>
          <p:cNvSpPr txBox="1"/>
          <p:nvPr/>
        </p:nvSpPr>
        <p:spPr>
          <a:xfrm>
            <a:off x="316350" y="1499800"/>
            <a:ext cx="17655300" cy="7789800"/>
          </a:xfrm>
          <a:prstGeom prst="rect">
            <a:avLst/>
          </a:prstGeom>
          <a:noFill/>
          <a:ln w="38100" cap="flat" cmpd="sng">
            <a:solidFill>
              <a:srgbClr val="999999"/>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zh-CN" sz="3500" b="1">
                <a:solidFill>
                  <a:schemeClr val="dk1"/>
                </a:solidFill>
              </a:rPr>
              <a:t>小结</a:t>
            </a:r>
            <a:endParaRPr sz="3500">
              <a:solidFill>
                <a:schemeClr val="dk1"/>
              </a:solidFill>
            </a:endParaRPr>
          </a:p>
          <a:p>
            <a:pPr marL="457200" lvl="0" indent="-400050" algn="l" rtl="0">
              <a:lnSpc>
                <a:spcPct val="150000"/>
              </a:lnSpc>
              <a:spcBef>
                <a:spcPts val="1000"/>
              </a:spcBef>
              <a:spcAft>
                <a:spcPts val="0"/>
              </a:spcAft>
              <a:buClr>
                <a:schemeClr val="dk1"/>
              </a:buClr>
              <a:buSzPts val="2700"/>
              <a:buChar char="●"/>
            </a:pPr>
            <a:r>
              <a:rPr lang="zh-CN" sz="2700">
                <a:solidFill>
                  <a:schemeClr val="dk1"/>
                </a:solidFill>
              </a:rPr>
              <a:t>妙苓仙子汤单用可改善中医证候, 改善关节肿痛、关节功能疗效显著, </a:t>
            </a:r>
            <a:r>
              <a:rPr lang="zh-CN" sz="2700" b="1">
                <a:solidFill>
                  <a:schemeClr val="dk1"/>
                </a:solidFill>
              </a:rPr>
              <a:t>不劣于</a:t>
            </a:r>
            <a:r>
              <a:rPr lang="zh-CN" sz="2700">
                <a:solidFill>
                  <a:schemeClr val="dk1"/>
                </a:solidFill>
              </a:rPr>
              <a:t>单用秋水仙碱</a:t>
            </a:r>
            <a:endParaRPr sz="2700">
              <a:solidFill>
                <a:schemeClr val="dk1"/>
              </a:solidFill>
            </a:endParaRPr>
          </a:p>
          <a:p>
            <a:pPr marL="457200" lvl="0" indent="-400050" algn="l" rtl="0">
              <a:lnSpc>
                <a:spcPct val="150000"/>
              </a:lnSpc>
              <a:spcBef>
                <a:spcPts val="1000"/>
              </a:spcBef>
              <a:spcAft>
                <a:spcPts val="0"/>
              </a:spcAft>
              <a:buClr>
                <a:schemeClr val="dk1"/>
              </a:buClr>
              <a:buSzPts val="2700"/>
              <a:buChar char="●"/>
            </a:pPr>
            <a:r>
              <a:rPr lang="zh-CN" sz="2700">
                <a:solidFill>
                  <a:schemeClr val="dk1"/>
                </a:solidFill>
              </a:rPr>
              <a:t>两药联用在降尿酸和抗炎方面</a:t>
            </a:r>
            <a:r>
              <a:rPr lang="zh-CN" sz="2700" b="1">
                <a:solidFill>
                  <a:schemeClr val="dk1"/>
                </a:solidFill>
              </a:rPr>
              <a:t>优于</a:t>
            </a:r>
            <a:r>
              <a:rPr lang="zh-CN" sz="2700">
                <a:solidFill>
                  <a:schemeClr val="dk1"/>
                </a:solidFill>
              </a:rPr>
              <a:t>单用秋水仙碱</a:t>
            </a:r>
            <a:endParaRPr sz="2700">
              <a:solidFill>
                <a:schemeClr val="dk1"/>
              </a:solidFill>
            </a:endParaRPr>
          </a:p>
          <a:p>
            <a:pPr marL="457200" lvl="0" indent="-400050" algn="l" rtl="0">
              <a:lnSpc>
                <a:spcPct val="150000"/>
              </a:lnSpc>
              <a:spcBef>
                <a:spcPts val="1000"/>
              </a:spcBef>
              <a:spcAft>
                <a:spcPts val="0"/>
              </a:spcAft>
              <a:buClr>
                <a:schemeClr val="dk1"/>
              </a:buClr>
              <a:buSzPts val="2700"/>
              <a:buChar char="●"/>
            </a:pPr>
            <a:r>
              <a:rPr lang="zh-CN" sz="2700">
                <a:solidFill>
                  <a:schemeClr val="dk1"/>
                </a:solidFill>
              </a:rPr>
              <a:t>妙苓仙子汤单用的肝损伤</a:t>
            </a:r>
            <a:r>
              <a:rPr lang="zh-CN" sz="2700" b="1">
                <a:solidFill>
                  <a:schemeClr val="dk1"/>
                </a:solidFill>
              </a:rPr>
              <a:t>少于</a:t>
            </a:r>
            <a:r>
              <a:rPr lang="zh-CN" sz="2700">
                <a:solidFill>
                  <a:schemeClr val="dk1"/>
                </a:solidFill>
              </a:rPr>
              <a:t>对照组, 当联合秋水仙碱治疗时</a:t>
            </a:r>
            <a:r>
              <a:rPr lang="zh-CN" sz="2700" b="1">
                <a:solidFill>
                  <a:schemeClr val="dk1"/>
                </a:solidFill>
              </a:rPr>
              <a:t>减少</a:t>
            </a:r>
            <a:r>
              <a:rPr lang="zh-CN" sz="2700">
                <a:solidFill>
                  <a:schemeClr val="dk1"/>
                </a:solidFill>
              </a:rPr>
              <a:t>秋水仙碱减量所需时间, </a:t>
            </a:r>
            <a:r>
              <a:rPr lang="zh-CN" sz="2700" b="1">
                <a:solidFill>
                  <a:schemeClr val="dk1"/>
                </a:solidFill>
              </a:rPr>
              <a:t>减少</a:t>
            </a:r>
            <a:r>
              <a:rPr lang="zh-CN" sz="2700">
                <a:solidFill>
                  <a:schemeClr val="dk1"/>
                </a:solidFill>
              </a:rPr>
              <a:t>肝损伤发生, 推测可能是与联合组秋水仙碱累计剂量减少有关</a:t>
            </a:r>
            <a:endParaRPr sz="2700">
              <a:solidFill>
                <a:schemeClr val="dk1"/>
              </a:solidFill>
            </a:endParaRPr>
          </a:p>
          <a:p>
            <a:pPr marL="457200" lvl="0" indent="-400050" algn="l" rtl="0">
              <a:lnSpc>
                <a:spcPct val="150000"/>
              </a:lnSpc>
              <a:spcBef>
                <a:spcPts val="1000"/>
              </a:spcBef>
              <a:spcAft>
                <a:spcPts val="0"/>
              </a:spcAft>
              <a:buClr>
                <a:schemeClr val="dk1"/>
              </a:buClr>
              <a:buSzPts val="2700"/>
              <a:buChar char="●"/>
            </a:pPr>
            <a:r>
              <a:rPr lang="zh-CN" sz="2700">
                <a:solidFill>
                  <a:schemeClr val="dk1"/>
                </a:solidFill>
              </a:rPr>
              <a:t>妙苓仙子汤具有很好的</a:t>
            </a:r>
            <a:r>
              <a:rPr lang="zh-CN" sz="2700" b="1">
                <a:solidFill>
                  <a:schemeClr val="dk1"/>
                </a:solidFill>
              </a:rPr>
              <a:t>有效性</a:t>
            </a:r>
            <a:r>
              <a:rPr lang="zh-CN" sz="2700">
                <a:solidFill>
                  <a:schemeClr val="dk1"/>
                </a:solidFill>
              </a:rPr>
              <a:t>和</a:t>
            </a:r>
            <a:r>
              <a:rPr lang="zh-CN" sz="2700" b="1">
                <a:solidFill>
                  <a:schemeClr val="dk1"/>
                </a:solidFill>
              </a:rPr>
              <a:t>安全性</a:t>
            </a:r>
            <a:endParaRPr sz="2700">
              <a:solidFill>
                <a:schemeClr val="dk1"/>
              </a:solidFill>
            </a:endParaRPr>
          </a:p>
          <a:p>
            <a:pPr marL="457200" lvl="0" indent="-400050" algn="l" rtl="0">
              <a:lnSpc>
                <a:spcPct val="150000"/>
              </a:lnSpc>
              <a:spcBef>
                <a:spcPts val="1000"/>
              </a:spcBef>
              <a:spcAft>
                <a:spcPts val="0"/>
              </a:spcAft>
              <a:buClr>
                <a:schemeClr val="dk1"/>
              </a:buClr>
              <a:buSzPts val="2700"/>
              <a:buChar char="●"/>
            </a:pPr>
            <a:r>
              <a:rPr lang="zh-CN" sz="2700">
                <a:solidFill>
                  <a:schemeClr val="dk1"/>
                </a:solidFill>
              </a:rPr>
              <a:t>两药联用治疗后, 患者的关节疼痛、肿胀、功能评分、中医证候积分、UA 水平</a:t>
            </a:r>
            <a:r>
              <a:rPr lang="zh-CN" sz="2700" b="1">
                <a:solidFill>
                  <a:schemeClr val="dk1"/>
                </a:solidFill>
              </a:rPr>
              <a:t>低于</a:t>
            </a:r>
            <a:r>
              <a:rPr lang="zh-CN" sz="2700">
                <a:solidFill>
                  <a:schemeClr val="dk1"/>
                </a:solidFill>
              </a:rPr>
              <a:t>妙苓仙子汤, 差异有统计学意义( P&lt;0.05) ; WBC、ESR、CRP 水平低于妙苓仙子汤, 但未有统计学差异( P&gt;0.05) , 提示两药合用效果</a:t>
            </a:r>
            <a:r>
              <a:rPr lang="zh-CN" sz="2700" b="1">
                <a:solidFill>
                  <a:schemeClr val="dk1"/>
                </a:solidFill>
              </a:rPr>
              <a:t>可能优于</a:t>
            </a:r>
            <a:r>
              <a:rPr lang="zh-CN" sz="2700">
                <a:solidFill>
                  <a:schemeClr val="dk1"/>
                </a:solidFill>
              </a:rPr>
              <a:t>单用中药。若增加样本量, 两组的干预差异可能进一步加大</a:t>
            </a:r>
            <a:endParaRPr sz="2700">
              <a:solidFill>
                <a:schemeClr val="dk1"/>
              </a:solidFill>
            </a:endParaRPr>
          </a:p>
          <a:p>
            <a:pPr marL="457200" lvl="0" indent="-400050" algn="l" rtl="0">
              <a:lnSpc>
                <a:spcPct val="150000"/>
              </a:lnSpc>
              <a:spcBef>
                <a:spcPts val="1000"/>
              </a:spcBef>
              <a:spcAft>
                <a:spcPts val="0"/>
              </a:spcAft>
              <a:buClr>
                <a:schemeClr val="dk1"/>
              </a:buClr>
              <a:buSzPts val="2700"/>
              <a:buChar char="●"/>
            </a:pPr>
            <a:r>
              <a:rPr lang="zh-CN" sz="2700">
                <a:solidFill>
                  <a:schemeClr val="dk1"/>
                </a:solidFill>
              </a:rPr>
              <a:t>3 组的总体疗效相近，组的总体疗效相近，可能与观察周期较短，无法显现不同药物较长时间干预后的疗效差异有关。 </a:t>
            </a:r>
            <a:endParaRPr sz="2600">
              <a:solidFill>
                <a:schemeClr val="dk1"/>
              </a:solidFill>
            </a:endParaRPr>
          </a:p>
          <a:p>
            <a:pPr marL="0" lvl="0" indent="0" algn="l" rtl="0">
              <a:lnSpc>
                <a:spcPct val="150000"/>
              </a:lnSpc>
              <a:spcBef>
                <a:spcPts val="1000"/>
              </a:spcBef>
              <a:spcAft>
                <a:spcPts val="0"/>
              </a:spcAft>
              <a:buNone/>
            </a:pPr>
            <a:endParaRPr sz="2600">
              <a:solidFill>
                <a:schemeClr val="dk1"/>
              </a:solidFill>
            </a:endParaRPr>
          </a:p>
          <a:p>
            <a:pPr marL="0" lvl="0" indent="0" algn="l" rtl="0">
              <a:lnSpc>
                <a:spcPct val="150000"/>
              </a:lnSpc>
              <a:spcBef>
                <a:spcPts val="1000"/>
              </a:spcBef>
              <a:spcAft>
                <a:spcPts val="0"/>
              </a:spcAft>
              <a:buNone/>
            </a:pPr>
            <a:endParaRPr sz="2600">
              <a:solidFill>
                <a:schemeClr val="dk1"/>
              </a:solidFill>
            </a:endParaRPr>
          </a:p>
          <a:p>
            <a:pPr marL="0" lvl="0" indent="0" algn="l" rtl="0">
              <a:lnSpc>
                <a:spcPct val="150000"/>
              </a:lnSpc>
              <a:spcBef>
                <a:spcPts val="1000"/>
              </a:spcBef>
              <a:spcAft>
                <a:spcPts val="0"/>
              </a:spcAft>
              <a:buNone/>
            </a:pPr>
            <a:endParaRPr sz="2600">
              <a:solidFill>
                <a:schemeClr val="dk1"/>
              </a:solidFill>
            </a:endParaRPr>
          </a:p>
          <a:p>
            <a:pPr marL="0" lvl="0" indent="0" algn="l" rtl="0">
              <a:lnSpc>
                <a:spcPct val="150000"/>
              </a:lnSpc>
              <a:spcBef>
                <a:spcPts val="1000"/>
              </a:spcBef>
              <a:spcAft>
                <a:spcPts val="0"/>
              </a:spcAft>
              <a:buNone/>
            </a:pPr>
            <a:endParaRPr sz="3200">
              <a:solidFill>
                <a:schemeClr val="dk1"/>
              </a:solidFill>
              <a:latin typeface="Cormorant Garamond"/>
              <a:ea typeface="Cormorant Garamond"/>
              <a:cs typeface="Cormorant Garamond"/>
              <a:sym typeface="Cormorant Garamond"/>
            </a:endParaRPr>
          </a:p>
          <a:p>
            <a:pPr marL="0" lvl="0" indent="0" algn="l" rtl="0">
              <a:lnSpc>
                <a:spcPct val="150000"/>
              </a:lnSpc>
              <a:spcBef>
                <a:spcPts val="1000"/>
              </a:spcBef>
              <a:spcAft>
                <a:spcPts val="1000"/>
              </a:spcAft>
              <a:buNone/>
            </a:pPr>
            <a:endParaRPr sz="3200">
              <a:solidFill>
                <a:schemeClr val="dk1"/>
              </a:solidFill>
              <a:latin typeface="Cormorant Garamond"/>
              <a:ea typeface="Cormorant Garamond"/>
              <a:cs typeface="Cormorant Garamond"/>
              <a:sym typeface="Cormorant Garamond"/>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614" name="Google Shape;614;g33bc49fad10_0_82"/>
          <p:cNvSpPr txBox="1"/>
          <p:nvPr/>
        </p:nvSpPr>
        <p:spPr>
          <a:xfrm>
            <a:off x="103825" y="9689300"/>
            <a:ext cx="16946700" cy="47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1900"/>
              <a:t>杨淑芬, 陈岚, 王运超, 等. 妙苓仙子汤治疗湿热蕴结型痛风性关节炎急性发作期的疗效观察 [J]. 上海中医药杂志, 2020, 54:87-92 .</a:t>
            </a:r>
            <a:endParaRPr sz="1900"/>
          </a:p>
        </p:txBody>
      </p:sp>
      <p:sp>
        <p:nvSpPr>
          <p:cNvPr id="615" name="Google Shape;615;g33bc49fad10_0_82"/>
          <p:cNvSpPr txBox="1"/>
          <p:nvPr/>
        </p:nvSpPr>
        <p:spPr>
          <a:xfrm>
            <a:off x="418400" y="499800"/>
            <a:ext cx="14457900" cy="6003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7200"/>
              <a:buFont typeface="Arial"/>
              <a:buNone/>
            </a:pPr>
            <a:r>
              <a:rPr lang="zh-CN" sz="3900" b="1"/>
              <a:t>妙苓仙子汤治疗湿热蕴结型痛风性关节炎急性发作期的疗效观察</a:t>
            </a:r>
            <a:endParaRPr sz="3900" b="0" i="0" u="none" strike="noStrike" cap="none">
              <a:solidFill>
                <a:srgbClr val="000000"/>
              </a:solidFill>
              <a:latin typeface="Arial"/>
              <a:ea typeface="Arial"/>
              <a:cs typeface="Arial"/>
              <a:sym typeface="Arial"/>
            </a:endParaRPr>
          </a:p>
        </p:txBody>
      </p:sp>
      <p:pic>
        <p:nvPicPr>
          <p:cNvPr id="616" name="Google Shape;616;g33bc49fad10_0_82"/>
          <p:cNvPicPr preferRelativeResize="0"/>
          <p:nvPr/>
        </p:nvPicPr>
        <p:blipFill>
          <a:blip r:embed="rId3">
            <a:alphaModFix/>
          </a:blip>
          <a:stretch>
            <a:fillRect/>
          </a:stretch>
        </p:blipFill>
        <p:spPr>
          <a:xfrm>
            <a:off x="587500" y="1423425"/>
            <a:ext cx="9841551" cy="4046400"/>
          </a:xfrm>
          <a:prstGeom prst="rect">
            <a:avLst/>
          </a:prstGeom>
          <a:noFill/>
          <a:ln>
            <a:noFill/>
          </a:ln>
        </p:spPr>
      </p:pic>
      <p:sp>
        <p:nvSpPr>
          <p:cNvPr id="617" name="Google Shape;617;g33bc49fad10_0_82"/>
          <p:cNvSpPr txBox="1"/>
          <p:nvPr/>
        </p:nvSpPr>
        <p:spPr>
          <a:xfrm>
            <a:off x="316350" y="5809525"/>
            <a:ext cx="17655300" cy="3765900"/>
          </a:xfrm>
          <a:prstGeom prst="rect">
            <a:avLst/>
          </a:prstGeom>
          <a:noFill/>
          <a:ln w="38100" cap="flat" cmpd="sng">
            <a:solidFill>
              <a:srgbClr val="999999"/>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zh-CN" sz="3500" b="1">
                <a:solidFill>
                  <a:schemeClr val="dk1"/>
                </a:solidFill>
              </a:rPr>
              <a:t>小结</a:t>
            </a:r>
            <a:endParaRPr sz="3500">
              <a:solidFill>
                <a:schemeClr val="dk1"/>
              </a:solidFill>
            </a:endParaRPr>
          </a:p>
          <a:p>
            <a:pPr marL="457200" lvl="0" indent="-400050" algn="l" rtl="0">
              <a:lnSpc>
                <a:spcPct val="150000"/>
              </a:lnSpc>
              <a:spcBef>
                <a:spcPts val="1000"/>
              </a:spcBef>
              <a:spcAft>
                <a:spcPts val="0"/>
              </a:spcAft>
              <a:buClr>
                <a:schemeClr val="dk1"/>
              </a:buClr>
              <a:buSzPts val="2700"/>
              <a:buChar char="●"/>
            </a:pPr>
            <a:r>
              <a:rPr lang="zh-CN" sz="2700">
                <a:solidFill>
                  <a:schemeClr val="dk1"/>
                </a:solidFill>
              </a:rPr>
              <a:t>研究标题为治疗“痛风性关节炎急性发作期”，但是各组疗程却长达1个月，论文中并未对此进行解释</a:t>
            </a:r>
            <a:endParaRPr sz="2700">
              <a:solidFill>
                <a:schemeClr val="dk1"/>
              </a:solidFill>
            </a:endParaRPr>
          </a:p>
          <a:p>
            <a:pPr marL="457200" lvl="0" indent="-400050" algn="l" rtl="0">
              <a:lnSpc>
                <a:spcPct val="150000"/>
              </a:lnSpc>
              <a:spcBef>
                <a:spcPts val="1000"/>
              </a:spcBef>
              <a:spcAft>
                <a:spcPts val="0"/>
              </a:spcAft>
              <a:buClr>
                <a:schemeClr val="dk1"/>
              </a:buClr>
              <a:buSzPts val="2700"/>
              <a:buChar char="●"/>
            </a:pPr>
            <a:r>
              <a:rPr lang="zh-CN" sz="2700">
                <a:solidFill>
                  <a:schemeClr val="dk1"/>
                </a:solidFill>
              </a:rPr>
              <a:t>对此，我们进行推断此1个月疗程不仅是针对治疗患者关节的红肿热痛（疼痛在1周内已有减轻），同时也是为了预防在降低患者的尿酸值过程中痛风的复发</a:t>
            </a:r>
            <a:endParaRPr sz="2700">
              <a:solidFill>
                <a:schemeClr val="dk1"/>
              </a:solidFill>
            </a:endParaRPr>
          </a:p>
          <a:p>
            <a:pPr marL="457200" lvl="0" indent="-400050" algn="l" rtl="0">
              <a:lnSpc>
                <a:spcPct val="150000"/>
              </a:lnSpc>
              <a:spcBef>
                <a:spcPts val="1000"/>
              </a:spcBef>
              <a:spcAft>
                <a:spcPts val="0"/>
              </a:spcAft>
              <a:buClr>
                <a:schemeClr val="dk1"/>
              </a:buClr>
              <a:buSzPts val="2700"/>
              <a:buChar char="●"/>
            </a:pPr>
            <a:r>
              <a:rPr lang="zh-CN" sz="2700">
                <a:solidFill>
                  <a:schemeClr val="dk1"/>
                </a:solidFill>
              </a:rPr>
              <a:t>而从中医角度，湿热病证缠绵难愈，故此疗程可长达1个月</a:t>
            </a:r>
            <a:endParaRPr sz="2700">
              <a:solidFill>
                <a:schemeClr val="dk1"/>
              </a:solidFill>
            </a:endParaRPr>
          </a:p>
          <a:p>
            <a:pPr marL="0" lvl="0" indent="0" algn="l" rtl="0">
              <a:lnSpc>
                <a:spcPct val="150000"/>
              </a:lnSpc>
              <a:spcBef>
                <a:spcPts val="1000"/>
              </a:spcBef>
              <a:spcAft>
                <a:spcPts val="0"/>
              </a:spcAft>
              <a:buNone/>
            </a:pPr>
            <a:endParaRPr sz="2600">
              <a:solidFill>
                <a:schemeClr val="dk1"/>
              </a:solidFill>
            </a:endParaRPr>
          </a:p>
          <a:p>
            <a:pPr marL="0" lvl="0" indent="0" algn="l" rtl="0">
              <a:lnSpc>
                <a:spcPct val="150000"/>
              </a:lnSpc>
              <a:spcBef>
                <a:spcPts val="1000"/>
              </a:spcBef>
              <a:spcAft>
                <a:spcPts val="0"/>
              </a:spcAft>
              <a:buNone/>
            </a:pPr>
            <a:endParaRPr sz="2600">
              <a:solidFill>
                <a:schemeClr val="dk1"/>
              </a:solidFill>
            </a:endParaRPr>
          </a:p>
          <a:p>
            <a:pPr marL="0" lvl="0" indent="0" algn="l" rtl="0">
              <a:lnSpc>
                <a:spcPct val="150000"/>
              </a:lnSpc>
              <a:spcBef>
                <a:spcPts val="1000"/>
              </a:spcBef>
              <a:spcAft>
                <a:spcPts val="0"/>
              </a:spcAft>
              <a:buNone/>
            </a:pPr>
            <a:endParaRPr sz="2600">
              <a:solidFill>
                <a:schemeClr val="dk1"/>
              </a:solidFill>
            </a:endParaRPr>
          </a:p>
          <a:p>
            <a:pPr marL="0" lvl="0" indent="0" algn="l" rtl="0">
              <a:lnSpc>
                <a:spcPct val="150000"/>
              </a:lnSpc>
              <a:spcBef>
                <a:spcPts val="1000"/>
              </a:spcBef>
              <a:spcAft>
                <a:spcPts val="0"/>
              </a:spcAft>
              <a:buNone/>
            </a:pPr>
            <a:endParaRPr sz="2600">
              <a:solidFill>
                <a:schemeClr val="dk1"/>
              </a:solidFill>
            </a:endParaRPr>
          </a:p>
          <a:p>
            <a:pPr marL="0" lvl="0" indent="0" algn="l" rtl="0">
              <a:lnSpc>
                <a:spcPct val="150000"/>
              </a:lnSpc>
              <a:spcBef>
                <a:spcPts val="1000"/>
              </a:spcBef>
              <a:spcAft>
                <a:spcPts val="0"/>
              </a:spcAft>
              <a:buNone/>
            </a:pPr>
            <a:endParaRPr sz="3200">
              <a:solidFill>
                <a:schemeClr val="dk1"/>
              </a:solidFill>
              <a:latin typeface="Cormorant Garamond"/>
              <a:ea typeface="Cormorant Garamond"/>
              <a:cs typeface="Cormorant Garamond"/>
              <a:sym typeface="Cormorant Garamond"/>
            </a:endParaRPr>
          </a:p>
          <a:p>
            <a:pPr marL="0" lvl="0" indent="0" algn="l" rtl="0">
              <a:lnSpc>
                <a:spcPct val="150000"/>
              </a:lnSpc>
              <a:spcBef>
                <a:spcPts val="1000"/>
              </a:spcBef>
              <a:spcAft>
                <a:spcPts val="1000"/>
              </a:spcAft>
              <a:buNone/>
            </a:pPr>
            <a:endParaRPr sz="3200">
              <a:solidFill>
                <a:schemeClr val="dk1"/>
              </a:solidFill>
              <a:latin typeface="Cormorant Garamond"/>
              <a:ea typeface="Cormorant Garamond"/>
              <a:cs typeface="Cormorant Garamond"/>
              <a:sym typeface="Cormorant Garamond"/>
            </a:endParaRPr>
          </a:p>
        </p:txBody>
      </p:sp>
      <p:pic>
        <p:nvPicPr>
          <p:cNvPr id="618" name="Google Shape;618;g33bc49fad10_0_82"/>
          <p:cNvPicPr preferRelativeResize="0"/>
          <p:nvPr/>
        </p:nvPicPr>
        <p:blipFill>
          <a:blip r:embed="rId4">
            <a:alphaModFix/>
          </a:blip>
          <a:stretch>
            <a:fillRect/>
          </a:stretch>
        </p:blipFill>
        <p:spPr>
          <a:xfrm>
            <a:off x="10642752" y="2507053"/>
            <a:ext cx="7328900" cy="2245075"/>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622"/>
        <p:cNvGrpSpPr/>
        <p:nvPr/>
      </p:nvGrpSpPr>
      <p:grpSpPr>
        <a:xfrm>
          <a:off x="0" y="0"/>
          <a:ext cx="0" cy="0"/>
          <a:chOff x="0" y="0"/>
          <a:chExt cx="0" cy="0"/>
        </a:xfrm>
      </p:grpSpPr>
      <p:pic>
        <p:nvPicPr>
          <p:cNvPr id="623" name="Google Shape;623;g339438e3fb9_0_10"/>
          <p:cNvPicPr preferRelativeResize="0"/>
          <p:nvPr/>
        </p:nvPicPr>
        <p:blipFill rotWithShape="1">
          <a:blip r:embed="rId3">
            <a:alphaModFix/>
          </a:blip>
          <a:srcRect/>
          <a:stretch/>
        </p:blipFill>
        <p:spPr>
          <a:xfrm>
            <a:off x="0" y="0"/>
            <a:ext cx="18288000" cy="10287000"/>
          </a:xfrm>
          <a:prstGeom prst="rect">
            <a:avLst/>
          </a:prstGeom>
          <a:noFill/>
          <a:ln>
            <a:noFill/>
          </a:ln>
        </p:spPr>
      </p:pic>
      <p:sp>
        <p:nvSpPr>
          <p:cNvPr id="624" name="Google Shape;624;g339438e3fb9_0_10"/>
          <p:cNvSpPr txBox="1"/>
          <p:nvPr/>
        </p:nvSpPr>
        <p:spPr>
          <a:xfrm>
            <a:off x="1915050" y="471825"/>
            <a:ext cx="14457900" cy="18471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7200"/>
              <a:buFont typeface="Arial"/>
              <a:buNone/>
            </a:pPr>
            <a:r>
              <a:rPr lang="zh-CN" sz="6000" b="1"/>
              <a:t>泄浊逐瘀法治疗痰瘀阻络型非急性期</a:t>
            </a:r>
            <a:endParaRPr sz="6000" b="1"/>
          </a:p>
          <a:p>
            <a:pPr marL="0" marR="0" lvl="0" indent="0" algn="ctr" rtl="0">
              <a:lnSpc>
                <a:spcPct val="100000"/>
              </a:lnSpc>
              <a:spcBef>
                <a:spcPts val="0"/>
              </a:spcBef>
              <a:spcAft>
                <a:spcPts val="0"/>
              </a:spcAft>
              <a:buClr>
                <a:srgbClr val="000000"/>
              </a:buClr>
              <a:buSzPts val="7200"/>
              <a:buFont typeface="Arial"/>
              <a:buNone/>
            </a:pPr>
            <a:r>
              <a:rPr lang="zh-CN" sz="6000" b="1"/>
              <a:t>痛风性关节炎的临床疗效观察</a:t>
            </a:r>
            <a:endParaRPr sz="6000" b="1"/>
          </a:p>
        </p:txBody>
      </p:sp>
      <p:sp>
        <p:nvSpPr>
          <p:cNvPr id="625" name="Google Shape;625;g339438e3fb9_0_10"/>
          <p:cNvSpPr txBox="1"/>
          <p:nvPr/>
        </p:nvSpPr>
        <p:spPr>
          <a:xfrm>
            <a:off x="27625" y="9841700"/>
            <a:ext cx="16946700" cy="47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1900">
                <a:solidFill>
                  <a:srgbClr val="666666"/>
                </a:solidFill>
              </a:rPr>
              <a:t>曾奇. 泄浊逐瘀法治疗痰瘀阻络型非急性期痛风性关节炎的临床疗效观察[D].广州中医药大学,2022.DOI:10.27044/d.cnki.ggzzu.2022.000852.</a:t>
            </a:r>
            <a:endParaRPr sz="1900"/>
          </a:p>
        </p:txBody>
      </p:sp>
      <p:sp>
        <p:nvSpPr>
          <p:cNvPr id="626" name="Google Shape;626;g339438e3fb9_0_10"/>
          <p:cNvSpPr txBox="1"/>
          <p:nvPr/>
        </p:nvSpPr>
        <p:spPr>
          <a:xfrm>
            <a:off x="393225" y="2382825"/>
            <a:ext cx="17553900" cy="1704900"/>
          </a:xfrm>
          <a:prstGeom prst="rect">
            <a:avLst/>
          </a:prstGeom>
          <a:no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lvl="0" indent="0" algn="ctr" rtl="0">
              <a:lnSpc>
                <a:spcPct val="115000"/>
              </a:lnSpc>
              <a:spcBef>
                <a:spcPts val="1000"/>
              </a:spcBef>
              <a:spcAft>
                <a:spcPts val="0"/>
              </a:spcAft>
              <a:buNone/>
            </a:pPr>
            <a:r>
              <a:rPr lang="zh-CN" sz="2700">
                <a:solidFill>
                  <a:schemeClr val="dk1"/>
                </a:solidFill>
              </a:rPr>
              <a:t>共</a:t>
            </a:r>
            <a:r>
              <a:rPr lang="zh-CN" sz="2700" b="1">
                <a:solidFill>
                  <a:srgbClr val="FF0000"/>
                </a:solidFill>
              </a:rPr>
              <a:t>70</a:t>
            </a:r>
            <a:r>
              <a:rPr lang="zh-CN" sz="2700" b="1">
                <a:solidFill>
                  <a:schemeClr val="dk1"/>
                </a:solidFill>
              </a:rPr>
              <a:t>例</a:t>
            </a:r>
            <a:r>
              <a:rPr lang="zh-CN" sz="2700">
                <a:solidFill>
                  <a:schemeClr val="dk1"/>
                </a:solidFill>
              </a:rPr>
              <a:t>，随机分为</a:t>
            </a:r>
            <a:r>
              <a:rPr lang="zh-CN" sz="2700" b="1">
                <a:solidFill>
                  <a:srgbClr val="FF0000"/>
                </a:solidFill>
              </a:rPr>
              <a:t>2</a:t>
            </a:r>
            <a:r>
              <a:rPr lang="zh-CN" sz="2700" b="1">
                <a:solidFill>
                  <a:schemeClr val="dk1"/>
                </a:solidFill>
              </a:rPr>
              <a:t>组</a:t>
            </a:r>
            <a:r>
              <a:rPr lang="zh-CN" sz="2700">
                <a:solidFill>
                  <a:schemeClr val="dk1"/>
                </a:solidFill>
              </a:rPr>
              <a:t>：治疗组与对照组，</a:t>
            </a:r>
            <a:r>
              <a:rPr lang="zh-CN" sz="2700" b="1">
                <a:solidFill>
                  <a:schemeClr val="dk1"/>
                </a:solidFill>
              </a:rPr>
              <a:t>各</a:t>
            </a:r>
            <a:r>
              <a:rPr lang="zh-CN" sz="2700" b="1">
                <a:solidFill>
                  <a:srgbClr val="FF0000"/>
                </a:solidFill>
              </a:rPr>
              <a:t>35</a:t>
            </a:r>
            <a:r>
              <a:rPr lang="zh-CN" sz="2700" b="1">
                <a:solidFill>
                  <a:schemeClr val="dk1"/>
                </a:solidFill>
              </a:rPr>
              <a:t>例</a:t>
            </a:r>
            <a:endParaRPr sz="2700" b="1">
              <a:solidFill>
                <a:schemeClr val="dk1"/>
              </a:solidFill>
            </a:endParaRPr>
          </a:p>
          <a:p>
            <a:pPr marL="0" lvl="0" indent="0" algn="ctr" rtl="0">
              <a:lnSpc>
                <a:spcPct val="115000"/>
              </a:lnSpc>
              <a:spcBef>
                <a:spcPts val="1000"/>
              </a:spcBef>
              <a:spcAft>
                <a:spcPts val="0"/>
              </a:spcAft>
              <a:buNone/>
            </a:pPr>
            <a:r>
              <a:rPr lang="zh-CN" sz="2700">
                <a:solidFill>
                  <a:schemeClr val="dk1"/>
                </a:solidFill>
              </a:rPr>
              <a:t>整个临床研究过程中, 合计</a:t>
            </a:r>
            <a:r>
              <a:rPr lang="zh-CN" sz="2700" b="1">
                <a:solidFill>
                  <a:schemeClr val="dk1"/>
                </a:solidFill>
              </a:rPr>
              <a:t>脱落</a:t>
            </a:r>
            <a:r>
              <a:rPr lang="zh-CN" sz="2700" b="1">
                <a:solidFill>
                  <a:srgbClr val="FF0000"/>
                </a:solidFill>
              </a:rPr>
              <a:t>2</a:t>
            </a:r>
            <a:r>
              <a:rPr lang="zh-CN" sz="2700" b="1">
                <a:solidFill>
                  <a:schemeClr val="dk1"/>
                </a:solidFill>
              </a:rPr>
              <a:t>例, </a:t>
            </a:r>
            <a:r>
              <a:rPr lang="zh-CN" sz="2700">
                <a:solidFill>
                  <a:schemeClr val="dk1"/>
                </a:solidFill>
              </a:rPr>
              <a:t>对照组、治疗组</a:t>
            </a:r>
            <a:r>
              <a:rPr lang="zh-CN" sz="2700" b="1">
                <a:solidFill>
                  <a:schemeClr val="dk1"/>
                </a:solidFill>
              </a:rPr>
              <a:t>各</a:t>
            </a:r>
            <a:r>
              <a:rPr lang="zh-CN" sz="2700" b="1">
                <a:solidFill>
                  <a:srgbClr val="FF0000"/>
                </a:solidFill>
              </a:rPr>
              <a:t>1</a:t>
            </a:r>
            <a:r>
              <a:rPr lang="zh-CN" sz="2700" b="1">
                <a:solidFill>
                  <a:schemeClr val="dk1"/>
                </a:solidFill>
              </a:rPr>
              <a:t>例, </a:t>
            </a:r>
            <a:r>
              <a:rPr lang="zh-CN" sz="2700">
                <a:solidFill>
                  <a:schemeClr val="dk1"/>
                </a:solidFill>
              </a:rPr>
              <a:t>最终</a:t>
            </a:r>
            <a:r>
              <a:rPr lang="zh-CN" sz="2700" b="1">
                <a:solidFill>
                  <a:schemeClr val="dk1"/>
                </a:solidFill>
              </a:rPr>
              <a:t>治疗组</a:t>
            </a:r>
            <a:r>
              <a:rPr lang="zh-CN" sz="2700" b="1">
                <a:solidFill>
                  <a:srgbClr val="FF0000"/>
                </a:solidFill>
              </a:rPr>
              <a:t>34</a:t>
            </a:r>
            <a:r>
              <a:rPr lang="zh-CN" sz="2700" b="1">
                <a:solidFill>
                  <a:schemeClr val="dk1"/>
                </a:solidFill>
              </a:rPr>
              <a:t>例、对照组</a:t>
            </a:r>
            <a:r>
              <a:rPr lang="zh-CN" sz="2700" b="1">
                <a:solidFill>
                  <a:srgbClr val="FF0000"/>
                </a:solidFill>
              </a:rPr>
              <a:t>34</a:t>
            </a:r>
            <a:r>
              <a:rPr lang="zh-CN" sz="2700" b="1">
                <a:solidFill>
                  <a:schemeClr val="dk1"/>
                </a:solidFill>
              </a:rPr>
              <a:t>例</a:t>
            </a:r>
            <a:r>
              <a:rPr lang="zh-CN" sz="2700">
                <a:solidFill>
                  <a:schemeClr val="dk1"/>
                </a:solidFill>
              </a:rPr>
              <a:t>完成本次研究</a:t>
            </a:r>
            <a:endParaRPr sz="2700">
              <a:solidFill>
                <a:schemeClr val="dk1"/>
              </a:solidFill>
            </a:endParaRPr>
          </a:p>
          <a:p>
            <a:pPr marL="0" lvl="0" indent="0" algn="ctr" rtl="0">
              <a:lnSpc>
                <a:spcPct val="115000"/>
              </a:lnSpc>
              <a:spcBef>
                <a:spcPts val="1000"/>
              </a:spcBef>
              <a:spcAft>
                <a:spcPts val="0"/>
              </a:spcAft>
              <a:buNone/>
            </a:pPr>
            <a:r>
              <a:rPr lang="zh-CN" sz="2700">
                <a:solidFill>
                  <a:schemeClr val="dk1"/>
                </a:solidFill>
              </a:rPr>
              <a:t>2组性别、年龄及病程差异均无统计学意义（P&gt;0.05），具有可比性</a:t>
            </a:r>
            <a:endParaRPr sz="2700">
              <a:solidFill>
                <a:schemeClr val="dk1"/>
              </a:solidFill>
            </a:endParaRPr>
          </a:p>
        </p:txBody>
      </p:sp>
      <p:pic>
        <p:nvPicPr>
          <p:cNvPr id="627" name="Google Shape;627;g339438e3fb9_0_10"/>
          <p:cNvPicPr preferRelativeResize="0"/>
          <p:nvPr/>
        </p:nvPicPr>
        <p:blipFill>
          <a:blip r:embed="rId4">
            <a:alphaModFix/>
          </a:blip>
          <a:stretch>
            <a:fillRect/>
          </a:stretch>
        </p:blipFill>
        <p:spPr>
          <a:xfrm>
            <a:off x="4804100" y="4269215"/>
            <a:ext cx="10048874" cy="1766835"/>
          </a:xfrm>
          <a:prstGeom prst="rect">
            <a:avLst/>
          </a:prstGeom>
          <a:noFill/>
          <a:ln>
            <a:noFill/>
          </a:ln>
        </p:spPr>
      </p:pic>
      <p:pic>
        <p:nvPicPr>
          <p:cNvPr id="628" name="Google Shape;628;g339438e3fb9_0_10"/>
          <p:cNvPicPr preferRelativeResize="0"/>
          <p:nvPr/>
        </p:nvPicPr>
        <p:blipFill>
          <a:blip r:embed="rId5">
            <a:alphaModFix/>
          </a:blip>
          <a:stretch>
            <a:fillRect/>
          </a:stretch>
        </p:blipFill>
        <p:spPr>
          <a:xfrm>
            <a:off x="4804100" y="7828163"/>
            <a:ext cx="10048875" cy="1924050"/>
          </a:xfrm>
          <a:prstGeom prst="rect">
            <a:avLst/>
          </a:prstGeom>
          <a:noFill/>
          <a:ln>
            <a:noFill/>
          </a:ln>
        </p:spPr>
      </p:pic>
      <p:pic>
        <p:nvPicPr>
          <p:cNvPr id="629" name="Google Shape;629;g339438e3fb9_0_10"/>
          <p:cNvPicPr preferRelativeResize="0"/>
          <p:nvPr/>
        </p:nvPicPr>
        <p:blipFill>
          <a:blip r:embed="rId6">
            <a:alphaModFix/>
          </a:blip>
          <a:stretch>
            <a:fillRect/>
          </a:stretch>
        </p:blipFill>
        <p:spPr>
          <a:xfrm>
            <a:off x="4804100" y="6059786"/>
            <a:ext cx="10048876" cy="1744664"/>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633"/>
        <p:cNvGrpSpPr/>
        <p:nvPr/>
      </p:nvGrpSpPr>
      <p:grpSpPr>
        <a:xfrm>
          <a:off x="0" y="0"/>
          <a:ext cx="0" cy="0"/>
          <a:chOff x="0" y="0"/>
          <a:chExt cx="0" cy="0"/>
        </a:xfrm>
      </p:grpSpPr>
      <p:sp>
        <p:nvSpPr>
          <p:cNvPr id="634" name="Google Shape;634;g33bc49fad10_0_0"/>
          <p:cNvSpPr txBox="1"/>
          <p:nvPr/>
        </p:nvSpPr>
        <p:spPr>
          <a:xfrm>
            <a:off x="27625" y="9841700"/>
            <a:ext cx="16946700" cy="47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1900">
                <a:solidFill>
                  <a:srgbClr val="666666"/>
                </a:solidFill>
              </a:rPr>
              <a:t>曾奇. 泄浊逐瘀法治疗痰瘀阻络型非急性期痛风性关节炎的临床疗效观察[D].广州中医药大学,2022.DOI:10.27044/d.cnki.ggzzu.2022.000852.</a:t>
            </a:r>
            <a:endParaRPr sz="1900"/>
          </a:p>
        </p:txBody>
      </p:sp>
      <p:sp>
        <p:nvSpPr>
          <p:cNvPr id="635" name="Google Shape;635;g33bc49fad10_0_0"/>
          <p:cNvSpPr txBox="1"/>
          <p:nvPr/>
        </p:nvSpPr>
        <p:spPr>
          <a:xfrm>
            <a:off x="418400" y="499800"/>
            <a:ext cx="14457900" cy="6003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7200"/>
              <a:buFont typeface="Arial"/>
              <a:buNone/>
            </a:pPr>
            <a:r>
              <a:rPr lang="zh-CN" sz="3900" b="1"/>
              <a:t>泄浊逐瘀法治疗痰瘀阻络型非急性期痛风性关节炎的临床疗效观察</a:t>
            </a:r>
            <a:endParaRPr sz="3900" b="1"/>
          </a:p>
        </p:txBody>
      </p:sp>
      <p:sp>
        <p:nvSpPr>
          <p:cNvPr id="636" name="Google Shape;636;g33bc49fad10_0_0"/>
          <p:cNvSpPr/>
          <p:nvPr/>
        </p:nvSpPr>
        <p:spPr>
          <a:xfrm>
            <a:off x="658450" y="1488675"/>
            <a:ext cx="7188600" cy="7509600"/>
          </a:xfrm>
          <a:prstGeom prst="foldedCorner">
            <a:avLst>
              <a:gd name="adj" fmla="val 16667"/>
            </a:avLst>
          </a:prstGeom>
          <a:solidFill>
            <a:srgbClr val="F0EBD7"/>
          </a:solidFill>
          <a:ln w="25400" cap="flat" cmpd="sng">
            <a:solidFill>
              <a:srgbClr val="56465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nvGrpSpPr>
          <p:cNvPr id="637" name="Google Shape;637;g33bc49fad10_0_0"/>
          <p:cNvGrpSpPr/>
          <p:nvPr/>
        </p:nvGrpSpPr>
        <p:grpSpPr>
          <a:xfrm>
            <a:off x="822175" y="1867345"/>
            <a:ext cx="6457148" cy="3276328"/>
            <a:chOff x="-110832" y="2423833"/>
            <a:chExt cx="5383200" cy="6425432"/>
          </a:xfrm>
        </p:grpSpPr>
        <p:sp>
          <p:nvSpPr>
            <p:cNvPr id="638" name="Google Shape;638;g33bc49fad10_0_0"/>
            <p:cNvSpPr txBox="1"/>
            <p:nvPr/>
          </p:nvSpPr>
          <p:spPr>
            <a:xfrm>
              <a:off x="-6414" y="2423833"/>
              <a:ext cx="2137800" cy="1177200"/>
            </a:xfrm>
            <a:prstGeom prst="rect">
              <a:avLst/>
            </a:prstGeom>
            <a:no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lvl="0" indent="0" algn="l" rtl="0">
                <a:lnSpc>
                  <a:spcPct val="115000"/>
                </a:lnSpc>
                <a:spcBef>
                  <a:spcPts val="1000"/>
                </a:spcBef>
                <a:spcAft>
                  <a:spcPts val="0"/>
                </a:spcAft>
                <a:buNone/>
              </a:pPr>
              <a:r>
                <a:rPr lang="zh-CN" sz="2700" b="1">
                  <a:solidFill>
                    <a:srgbClr val="4D5156"/>
                  </a:solidFill>
                </a:rPr>
                <a:t>西医诊断标准</a:t>
              </a:r>
              <a:endParaRPr sz="2700" b="1">
                <a:solidFill>
                  <a:srgbClr val="4D5156"/>
                </a:solidFill>
              </a:endParaRPr>
            </a:p>
          </p:txBody>
        </p:sp>
        <p:sp>
          <p:nvSpPr>
            <p:cNvPr id="639" name="Google Shape;639;g33bc49fad10_0_0"/>
            <p:cNvSpPr txBox="1"/>
            <p:nvPr/>
          </p:nvSpPr>
          <p:spPr>
            <a:xfrm>
              <a:off x="-110832" y="4003365"/>
              <a:ext cx="5383200" cy="48459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000"/>
                </a:spcBef>
                <a:spcAft>
                  <a:spcPts val="0"/>
                </a:spcAft>
                <a:buNone/>
              </a:pPr>
              <a:r>
                <a:rPr lang="zh-CN" sz="2600">
                  <a:solidFill>
                    <a:srgbClr val="4D5156"/>
                  </a:solidFill>
                </a:rPr>
                <a:t>非急性期痛风性关节炎西医诊断标准参考的是 </a:t>
              </a:r>
              <a:r>
                <a:rPr lang="zh-CN" sz="2600" b="1">
                  <a:solidFill>
                    <a:srgbClr val="4D5156"/>
                  </a:solidFill>
                </a:rPr>
                <a:t>2014年 ACR 及 EULAR 的痛风分类标准</a:t>
              </a:r>
              <a:r>
                <a:rPr lang="zh-CN" sz="2600">
                  <a:solidFill>
                    <a:srgbClr val="4D5156"/>
                  </a:solidFill>
                </a:rPr>
                <a:t>进行评分 , 累计得分</a:t>
              </a:r>
              <a:r>
                <a:rPr lang="zh-CN" sz="2600">
                  <a:solidFill>
                    <a:srgbClr val="FF0000"/>
                  </a:solidFill>
                </a:rPr>
                <a:t>≥8</a:t>
              </a:r>
              <a:r>
                <a:rPr lang="zh-CN" sz="2600">
                  <a:solidFill>
                    <a:srgbClr val="4D5156"/>
                  </a:solidFill>
                </a:rPr>
                <a:t> 分可诊断为痛风 ; 明确诊断痛风后 , 非急性期痛风诊断标准为</a:t>
              </a:r>
              <a:r>
                <a:rPr lang="zh-CN" sz="2600" b="1">
                  <a:solidFill>
                    <a:srgbClr val="4D5156"/>
                  </a:solidFill>
                </a:rPr>
                <a:t>距离末次痛风发作时间大于 2 周</a:t>
              </a:r>
              <a:endParaRPr sz="2600" b="1">
                <a:solidFill>
                  <a:srgbClr val="4D5156"/>
                </a:solidFill>
              </a:endParaRPr>
            </a:p>
            <a:p>
              <a:pPr marL="0" lvl="0" indent="0" algn="l" rtl="0">
                <a:lnSpc>
                  <a:spcPct val="115000"/>
                </a:lnSpc>
                <a:spcBef>
                  <a:spcPts val="1000"/>
                </a:spcBef>
                <a:spcAft>
                  <a:spcPts val="0"/>
                </a:spcAft>
                <a:buNone/>
              </a:pPr>
              <a:endParaRPr sz="2600">
                <a:solidFill>
                  <a:srgbClr val="4D5156"/>
                </a:solidFill>
              </a:endParaRPr>
            </a:p>
          </p:txBody>
        </p:sp>
      </p:grpSp>
      <p:pic>
        <p:nvPicPr>
          <p:cNvPr id="640" name="Google Shape;640;g33bc49fad10_0_0"/>
          <p:cNvPicPr preferRelativeResize="0"/>
          <p:nvPr/>
        </p:nvPicPr>
        <p:blipFill>
          <a:blip r:embed="rId3">
            <a:alphaModFix/>
          </a:blip>
          <a:stretch>
            <a:fillRect/>
          </a:stretch>
        </p:blipFill>
        <p:spPr>
          <a:xfrm>
            <a:off x="8765580" y="1252500"/>
            <a:ext cx="7307995" cy="8589200"/>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644"/>
        <p:cNvGrpSpPr/>
        <p:nvPr/>
      </p:nvGrpSpPr>
      <p:grpSpPr>
        <a:xfrm>
          <a:off x="0" y="0"/>
          <a:ext cx="0" cy="0"/>
          <a:chOff x="0" y="0"/>
          <a:chExt cx="0" cy="0"/>
        </a:xfrm>
      </p:grpSpPr>
      <p:sp>
        <p:nvSpPr>
          <p:cNvPr id="645" name="Google Shape;645;g33bc49fad10_0_16"/>
          <p:cNvSpPr/>
          <p:nvPr/>
        </p:nvSpPr>
        <p:spPr>
          <a:xfrm>
            <a:off x="418400" y="1716100"/>
            <a:ext cx="7129200" cy="8180700"/>
          </a:xfrm>
          <a:prstGeom prst="foldedCorner">
            <a:avLst>
              <a:gd name="adj" fmla="val 16667"/>
            </a:avLst>
          </a:prstGeom>
          <a:solidFill>
            <a:srgbClr val="F0EBD7"/>
          </a:solidFill>
          <a:ln w="25400" cap="flat" cmpd="sng">
            <a:solidFill>
              <a:srgbClr val="56465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46" name="Google Shape;646;g33bc49fad10_0_16"/>
          <p:cNvSpPr txBox="1"/>
          <p:nvPr/>
        </p:nvSpPr>
        <p:spPr>
          <a:xfrm>
            <a:off x="418400" y="271200"/>
            <a:ext cx="14457900" cy="6003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7200"/>
              <a:buFont typeface="Arial"/>
              <a:buNone/>
            </a:pPr>
            <a:r>
              <a:rPr lang="zh-CN" sz="3900" b="1"/>
              <a:t>泄浊逐瘀法治疗痰瘀阻络型非急性期痛风性关节炎的临床疗效观察</a:t>
            </a:r>
            <a:endParaRPr sz="3900" b="1"/>
          </a:p>
        </p:txBody>
      </p:sp>
      <p:sp>
        <p:nvSpPr>
          <p:cNvPr id="647" name="Google Shape;647;g33bc49fad10_0_16"/>
          <p:cNvSpPr txBox="1"/>
          <p:nvPr/>
        </p:nvSpPr>
        <p:spPr>
          <a:xfrm>
            <a:off x="27625" y="9841700"/>
            <a:ext cx="16946700" cy="47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1900">
                <a:solidFill>
                  <a:srgbClr val="666666"/>
                </a:solidFill>
              </a:rPr>
              <a:t>曾奇. 泄浊逐瘀法治疗痰瘀阻络型非急性期痛风性关节炎的临床疗效观察[D].广州中医药大学,2022.DOI:10.27044/d.cnki.ggzzu.2022.000852.</a:t>
            </a:r>
            <a:endParaRPr sz="1900"/>
          </a:p>
        </p:txBody>
      </p:sp>
      <p:sp>
        <p:nvSpPr>
          <p:cNvPr id="648" name="Google Shape;648;g33bc49fad10_0_16"/>
          <p:cNvSpPr txBox="1"/>
          <p:nvPr/>
        </p:nvSpPr>
        <p:spPr>
          <a:xfrm>
            <a:off x="784100" y="2680450"/>
            <a:ext cx="6457200" cy="67119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000"/>
              </a:spcBef>
              <a:spcAft>
                <a:spcPts val="0"/>
              </a:spcAft>
              <a:buNone/>
            </a:pPr>
            <a:r>
              <a:rPr lang="zh-CN" sz="2600">
                <a:solidFill>
                  <a:srgbClr val="4D5156"/>
                </a:solidFill>
              </a:rPr>
              <a:t>痰瘀阻络诊断标准辩证参考的是 2010 年国 家中医药管局医政司发布的《 22 个专业 95 个病种中医诊疗方案 》 </a:t>
            </a:r>
            <a:endParaRPr sz="2600">
              <a:solidFill>
                <a:srgbClr val="4D5156"/>
              </a:solidFill>
            </a:endParaRPr>
          </a:p>
          <a:p>
            <a:pPr marL="0" lvl="0" indent="0" algn="l" rtl="0">
              <a:lnSpc>
                <a:spcPct val="115000"/>
              </a:lnSpc>
              <a:spcBef>
                <a:spcPts val="1000"/>
              </a:spcBef>
              <a:spcAft>
                <a:spcPts val="0"/>
              </a:spcAft>
              <a:buNone/>
            </a:pPr>
            <a:r>
              <a:rPr lang="zh-CN" sz="2600" b="1">
                <a:solidFill>
                  <a:srgbClr val="4D5156"/>
                </a:solidFill>
              </a:rPr>
              <a:t>痛风-痰瘀阻络证-</a:t>
            </a:r>
            <a:r>
              <a:rPr lang="zh-CN" sz="2600" b="1">
                <a:solidFill>
                  <a:srgbClr val="FF0000"/>
                </a:solidFill>
              </a:rPr>
              <a:t>主症</a:t>
            </a:r>
            <a:r>
              <a:rPr lang="zh-CN" sz="2600">
                <a:solidFill>
                  <a:srgbClr val="4D5156"/>
                </a:solidFill>
              </a:rPr>
              <a:t> : </a:t>
            </a:r>
            <a:r>
              <a:rPr lang="zh-CN" sz="2600" b="1">
                <a:solidFill>
                  <a:srgbClr val="4D5156"/>
                </a:solidFill>
              </a:rPr>
              <a:t>(1) </a:t>
            </a:r>
            <a:r>
              <a:rPr lang="zh-CN" sz="2600">
                <a:solidFill>
                  <a:srgbClr val="4D5156"/>
                </a:solidFill>
              </a:rPr>
              <a:t>关节疼痛反复发作, 迁延难愈, 时轻时重, 或呈刺痛, 固定不移, 关节肿胀, 甚则强直畸形, 屈伸不利; </a:t>
            </a:r>
            <a:r>
              <a:rPr lang="zh-CN" sz="2600" b="1">
                <a:solidFill>
                  <a:srgbClr val="4D5156"/>
                </a:solidFill>
              </a:rPr>
              <a:t>(2)</a:t>
            </a:r>
            <a:r>
              <a:rPr lang="zh-CN" sz="2600">
                <a:solidFill>
                  <a:srgbClr val="4D5156"/>
                </a:solidFill>
              </a:rPr>
              <a:t> 皮色紫暗, 面色不荣, 黧黒晦暗, 或肌肤甲错 ; </a:t>
            </a:r>
            <a:r>
              <a:rPr lang="zh-CN" sz="2600" b="1">
                <a:solidFill>
                  <a:srgbClr val="FF0000"/>
                </a:solidFill>
              </a:rPr>
              <a:t>次症</a:t>
            </a:r>
            <a:r>
              <a:rPr lang="zh-CN" sz="2600" b="1">
                <a:solidFill>
                  <a:srgbClr val="4D5156"/>
                </a:solidFill>
              </a:rPr>
              <a:t>(3)</a:t>
            </a:r>
            <a:r>
              <a:rPr lang="zh-CN" sz="2600">
                <a:solidFill>
                  <a:srgbClr val="4D5156"/>
                </a:solidFill>
              </a:rPr>
              <a:t> 腰膝酸软不适 ; </a:t>
            </a:r>
            <a:r>
              <a:rPr lang="zh-CN" sz="2600" b="1">
                <a:solidFill>
                  <a:srgbClr val="4D5156"/>
                </a:solidFill>
              </a:rPr>
              <a:t>(4)</a:t>
            </a:r>
            <a:r>
              <a:rPr lang="zh-CN" sz="2600">
                <a:solidFill>
                  <a:srgbClr val="4D5156"/>
                </a:solidFill>
              </a:rPr>
              <a:t> 困倦纳差、脘腹胀闷; 舌脉: 舌体淡胖大或干紫, 舌苔白厚腻, 或舌底静脉迂曲, 脉弦、沉涩等。</a:t>
            </a:r>
            <a:endParaRPr sz="2600">
              <a:solidFill>
                <a:srgbClr val="4D5156"/>
              </a:solidFill>
            </a:endParaRPr>
          </a:p>
          <a:p>
            <a:pPr marL="0" lvl="0" indent="0" algn="l" rtl="0">
              <a:lnSpc>
                <a:spcPct val="115000"/>
              </a:lnSpc>
              <a:spcBef>
                <a:spcPts val="1000"/>
              </a:spcBef>
              <a:spcAft>
                <a:spcPts val="0"/>
              </a:spcAft>
              <a:buNone/>
            </a:pPr>
            <a:r>
              <a:rPr lang="zh-CN" sz="2600" b="1">
                <a:solidFill>
                  <a:srgbClr val="4D5156"/>
                </a:solidFill>
              </a:rPr>
              <a:t>凡符合</a:t>
            </a:r>
            <a:r>
              <a:rPr lang="zh-CN" sz="2600" b="1">
                <a:solidFill>
                  <a:srgbClr val="FF0000"/>
                </a:solidFill>
              </a:rPr>
              <a:t>主症</a:t>
            </a:r>
            <a:r>
              <a:rPr lang="zh-CN" sz="2600" b="1">
                <a:solidFill>
                  <a:srgbClr val="4D5156"/>
                </a:solidFill>
              </a:rPr>
              <a:t>(1) (2), 兼有或不兼有</a:t>
            </a:r>
            <a:r>
              <a:rPr lang="zh-CN" sz="2600" b="1">
                <a:solidFill>
                  <a:srgbClr val="FF0000"/>
                </a:solidFill>
              </a:rPr>
              <a:t>次症</a:t>
            </a:r>
            <a:r>
              <a:rPr lang="zh-CN" sz="2600" b="1">
                <a:solidFill>
                  <a:srgbClr val="4D5156"/>
                </a:solidFill>
              </a:rPr>
              <a:t>(3) (4), 符合舌脉者 , 可诊断为痰瘀阻络型痛风性关节炎</a:t>
            </a:r>
            <a:r>
              <a:rPr lang="zh-CN" sz="2600">
                <a:solidFill>
                  <a:srgbClr val="4D5156"/>
                </a:solidFill>
              </a:rPr>
              <a:t>。</a:t>
            </a:r>
            <a:endParaRPr sz="2600">
              <a:solidFill>
                <a:srgbClr val="4D5156"/>
              </a:solidFill>
            </a:endParaRPr>
          </a:p>
          <a:p>
            <a:pPr marL="0" lvl="0" indent="0" algn="l" rtl="0">
              <a:lnSpc>
                <a:spcPct val="115000"/>
              </a:lnSpc>
              <a:spcBef>
                <a:spcPts val="1000"/>
              </a:spcBef>
              <a:spcAft>
                <a:spcPts val="0"/>
              </a:spcAft>
              <a:buNone/>
            </a:pPr>
            <a:endParaRPr sz="2600">
              <a:solidFill>
                <a:srgbClr val="4D5156"/>
              </a:solidFill>
            </a:endParaRPr>
          </a:p>
        </p:txBody>
      </p:sp>
      <p:sp>
        <p:nvSpPr>
          <p:cNvPr id="649" name="Google Shape;649;g33bc49fad10_0_16"/>
          <p:cNvSpPr txBox="1"/>
          <p:nvPr/>
        </p:nvSpPr>
        <p:spPr>
          <a:xfrm>
            <a:off x="784100" y="1971370"/>
            <a:ext cx="2564400" cy="600300"/>
          </a:xfrm>
          <a:prstGeom prst="rect">
            <a:avLst/>
          </a:prstGeom>
          <a:no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lvl="0" indent="0" algn="l" rtl="0">
              <a:lnSpc>
                <a:spcPct val="115000"/>
              </a:lnSpc>
              <a:spcBef>
                <a:spcPts val="1000"/>
              </a:spcBef>
              <a:spcAft>
                <a:spcPts val="0"/>
              </a:spcAft>
              <a:buNone/>
            </a:pPr>
            <a:r>
              <a:rPr lang="zh-CN" sz="2700" b="1">
                <a:solidFill>
                  <a:srgbClr val="4D5156"/>
                </a:solidFill>
              </a:rPr>
              <a:t>中医诊断标准</a:t>
            </a:r>
            <a:endParaRPr sz="2700" b="1">
              <a:solidFill>
                <a:srgbClr val="4D5156"/>
              </a:solidFill>
            </a:endParaRPr>
          </a:p>
        </p:txBody>
      </p:sp>
      <p:pic>
        <p:nvPicPr>
          <p:cNvPr id="650" name="Google Shape;650;g33bc49fad10_0_16"/>
          <p:cNvPicPr preferRelativeResize="0"/>
          <p:nvPr/>
        </p:nvPicPr>
        <p:blipFill>
          <a:blip r:embed="rId3">
            <a:alphaModFix/>
          </a:blip>
          <a:stretch>
            <a:fillRect/>
          </a:stretch>
        </p:blipFill>
        <p:spPr>
          <a:xfrm>
            <a:off x="8331300" y="871500"/>
            <a:ext cx="7624210" cy="9025250"/>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654"/>
        <p:cNvGrpSpPr/>
        <p:nvPr/>
      </p:nvGrpSpPr>
      <p:grpSpPr>
        <a:xfrm>
          <a:off x="0" y="0"/>
          <a:ext cx="0" cy="0"/>
          <a:chOff x="0" y="0"/>
          <a:chExt cx="0" cy="0"/>
        </a:xfrm>
      </p:grpSpPr>
      <p:sp>
        <p:nvSpPr>
          <p:cNvPr id="655" name="Google Shape;655;g33bc49fad10_0_31"/>
          <p:cNvSpPr/>
          <p:nvPr/>
        </p:nvSpPr>
        <p:spPr>
          <a:xfrm>
            <a:off x="658450" y="1488675"/>
            <a:ext cx="7188600" cy="7509600"/>
          </a:xfrm>
          <a:prstGeom prst="foldedCorner">
            <a:avLst>
              <a:gd name="adj" fmla="val 16667"/>
            </a:avLst>
          </a:prstGeom>
          <a:solidFill>
            <a:srgbClr val="F0EBD7"/>
          </a:solidFill>
          <a:ln w="25400" cap="flat" cmpd="sng">
            <a:solidFill>
              <a:srgbClr val="56465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nvGrpSpPr>
          <p:cNvPr id="656" name="Google Shape;656;g33bc49fad10_0_31"/>
          <p:cNvGrpSpPr/>
          <p:nvPr/>
        </p:nvGrpSpPr>
        <p:grpSpPr>
          <a:xfrm>
            <a:off x="822175" y="1867350"/>
            <a:ext cx="6457148" cy="6224211"/>
            <a:chOff x="-110832" y="2423843"/>
            <a:chExt cx="5383200" cy="12206729"/>
          </a:xfrm>
        </p:grpSpPr>
        <p:sp>
          <p:nvSpPr>
            <p:cNvPr id="657" name="Google Shape;657;g33bc49fad10_0_31"/>
            <p:cNvSpPr txBox="1"/>
            <p:nvPr/>
          </p:nvSpPr>
          <p:spPr>
            <a:xfrm>
              <a:off x="-6414" y="2423843"/>
              <a:ext cx="1412400" cy="1177200"/>
            </a:xfrm>
            <a:prstGeom prst="rect">
              <a:avLst/>
            </a:prstGeom>
            <a:no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lvl="0" indent="0" algn="l" rtl="0">
                <a:lnSpc>
                  <a:spcPct val="115000"/>
                </a:lnSpc>
                <a:spcBef>
                  <a:spcPts val="1000"/>
                </a:spcBef>
                <a:spcAft>
                  <a:spcPts val="0"/>
                </a:spcAft>
                <a:buNone/>
              </a:pPr>
              <a:r>
                <a:rPr lang="zh-CN" sz="2700" b="1">
                  <a:solidFill>
                    <a:srgbClr val="4D5156"/>
                  </a:solidFill>
                </a:rPr>
                <a:t>纳入标准 </a:t>
              </a:r>
              <a:endParaRPr sz="2700" b="1">
                <a:solidFill>
                  <a:srgbClr val="4D5156"/>
                </a:solidFill>
              </a:endParaRPr>
            </a:p>
          </p:txBody>
        </p:sp>
        <p:sp>
          <p:nvSpPr>
            <p:cNvPr id="658" name="Google Shape;658;g33bc49fad10_0_31"/>
            <p:cNvSpPr txBox="1"/>
            <p:nvPr/>
          </p:nvSpPr>
          <p:spPr>
            <a:xfrm>
              <a:off x="-110832" y="4003372"/>
              <a:ext cx="5383200" cy="106272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000"/>
                </a:spcBef>
                <a:spcAft>
                  <a:spcPts val="0"/>
                </a:spcAft>
                <a:buNone/>
              </a:pPr>
              <a:r>
                <a:rPr lang="zh-CN" sz="2600">
                  <a:solidFill>
                    <a:srgbClr val="4D5156"/>
                  </a:solidFill>
                </a:rPr>
                <a:t>(一) 年龄</a:t>
              </a:r>
              <a:r>
                <a:rPr lang="zh-CN" sz="2600">
                  <a:solidFill>
                    <a:srgbClr val="FF0000"/>
                  </a:solidFill>
                </a:rPr>
                <a:t>≥</a:t>
              </a:r>
              <a:r>
                <a:rPr lang="zh-CN" sz="2600">
                  <a:solidFill>
                    <a:srgbClr val="4D5156"/>
                  </a:solidFill>
                </a:rPr>
                <a:t>18 岁, 性别不限;</a:t>
              </a:r>
              <a:endParaRPr sz="2600">
                <a:solidFill>
                  <a:srgbClr val="4D5156"/>
                </a:solidFill>
              </a:endParaRPr>
            </a:p>
            <a:p>
              <a:pPr marL="0" lvl="0" indent="0" algn="l" rtl="0">
                <a:lnSpc>
                  <a:spcPct val="115000"/>
                </a:lnSpc>
                <a:spcBef>
                  <a:spcPts val="1000"/>
                </a:spcBef>
                <a:spcAft>
                  <a:spcPts val="0"/>
                </a:spcAft>
                <a:buNone/>
              </a:pPr>
              <a:r>
                <a:rPr lang="zh-CN" sz="2600">
                  <a:solidFill>
                    <a:srgbClr val="4D5156"/>
                  </a:solidFill>
                </a:rPr>
                <a:t>( 二 ) 符合上述非急性期痛风西医诊断标准 , 男性血尿酸值</a:t>
              </a:r>
              <a:r>
                <a:rPr lang="zh-CN" sz="2600">
                  <a:solidFill>
                    <a:srgbClr val="FF0000"/>
                  </a:solidFill>
                </a:rPr>
                <a:t>≥</a:t>
              </a:r>
              <a:r>
                <a:rPr lang="zh-CN" sz="2600">
                  <a:solidFill>
                    <a:srgbClr val="4D5156"/>
                  </a:solidFill>
                </a:rPr>
                <a:t>420 umol /L (7mg/dl),</a:t>
              </a:r>
              <a:endParaRPr sz="2600">
                <a:solidFill>
                  <a:srgbClr val="4D5156"/>
                </a:solidFill>
              </a:endParaRPr>
            </a:p>
            <a:p>
              <a:pPr marL="0" lvl="0" indent="0" algn="l" rtl="0">
                <a:lnSpc>
                  <a:spcPct val="115000"/>
                </a:lnSpc>
                <a:spcBef>
                  <a:spcPts val="1000"/>
                </a:spcBef>
                <a:spcAft>
                  <a:spcPts val="0"/>
                </a:spcAft>
                <a:buNone/>
              </a:pPr>
              <a:r>
                <a:rPr lang="zh-CN" sz="2600">
                  <a:solidFill>
                    <a:srgbClr val="4D5156"/>
                  </a:solidFill>
                </a:rPr>
                <a:t>女性血尿酸值</a:t>
              </a:r>
              <a:r>
                <a:rPr lang="zh-CN" sz="2600">
                  <a:solidFill>
                    <a:srgbClr val="FF0000"/>
                  </a:solidFill>
                </a:rPr>
                <a:t>≥</a:t>
              </a:r>
              <a:r>
                <a:rPr lang="zh-CN" sz="2600">
                  <a:solidFill>
                    <a:srgbClr val="4D5156"/>
                  </a:solidFill>
                </a:rPr>
                <a:t>360 umol /L (6mg/dl);</a:t>
              </a:r>
              <a:endParaRPr sz="2600">
                <a:solidFill>
                  <a:srgbClr val="4D5156"/>
                </a:solidFill>
              </a:endParaRPr>
            </a:p>
            <a:p>
              <a:pPr marL="0" lvl="0" indent="0" algn="l" rtl="0">
                <a:lnSpc>
                  <a:spcPct val="115000"/>
                </a:lnSpc>
                <a:spcBef>
                  <a:spcPts val="1000"/>
                </a:spcBef>
                <a:spcAft>
                  <a:spcPts val="0"/>
                </a:spcAft>
                <a:buNone/>
              </a:pPr>
              <a:r>
                <a:rPr lang="zh-CN" sz="2600">
                  <a:solidFill>
                    <a:srgbClr val="4D5156"/>
                  </a:solidFill>
                </a:rPr>
                <a:t>( 三 ) 符合上述中医痛风痰瘀阻络诊断标准;</a:t>
              </a:r>
              <a:endParaRPr sz="2600">
                <a:solidFill>
                  <a:srgbClr val="4D5156"/>
                </a:solidFill>
              </a:endParaRPr>
            </a:p>
            <a:p>
              <a:pPr marL="0" lvl="0" indent="0" algn="l" rtl="0">
                <a:lnSpc>
                  <a:spcPct val="115000"/>
                </a:lnSpc>
                <a:spcBef>
                  <a:spcPts val="1000"/>
                </a:spcBef>
                <a:spcAft>
                  <a:spcPts val="0"/>
                </a:spcAft>
                <a:buNone/>
              </a:pPr>
              <a:r>
                <a:rPr lang="zh-CN" sz="2600">
                  <a:solidFill>
                    <a:srgbClr val="4D5156"/>
                  </a:solidFill>
                </a:rPr>
                <a:t>( 四 ) 治疗前的 1 个月未服用其它相关治疗药物;</a:t>
              </a:r>
              <a:endParaRPr sz="2600">
                <a:solidFill>
                  <a:srgbClr val="4D5156"/>
                </a:solidFill>
              </a:endParaRPr>
            </a:p>
            <a:p>
              <a:pPr marL="0" lvl="0" indent="0" algn="l" rtl="0">
                <a:lnSpc>
                  <a:spcPct val="115000"/>
                </a:lnSpc>
                <a:spcBef>
                  <a:spcPts val="1000"/>
                </a:spcBef>
                <a:spcAft>
                  <a:spcPts val="0"/>
                </a:spcAft>
                <a:buNone/>
              </a:pPr>
              <a:r>
                <a:rPr lang="zh-CN" sz="2600">
                  <a:solidFill>
                    <a:srgbClr val="4D5156"/>
                  </a:solidFill>
                </a:rPr>
                <a:t>( 五 ) 对本次临床研究知情同意并自愿参与 , 签署知情同意书。</a:t>
              </a:r>
              <a:endParaRPr sz="2600">
                <a:solidFill>
                  <a:srgbClr val="4D5156"/>
                </a:solidFill>
              </a:endParaRPr>
            </a:p>
            <a:p>
              <a:pPr marL="0" lvl="0" indent="0" algn="l" rtl="0">
                <a:lnSpc>
                  <a:spcPct val="115000"/>
                </a:lnSpc>
                <a:spcBef>
                  <a:spcPts val="1000"/>
                </a:spcBef>
                <a:spcAft>
                  <a:spcPts val="0"/>
                </a:spcAft>
                <a:buNone/>
              </a:pPr>
              <a:endParaRPr sz="2600">
                <a:solidFill>
                  <a:srgbClr val="4D5156"/>
                </a:solidFill>
              </a:endParaRPr>
            </a:p>
            <a:p>
              <a:pPr marL="0" lvl="0" indent="0" algn="l" rtl="0">
                <a:lnSpc>
                  <a:spcPct val="115000"/>
                </a:lnSpc>
                <a:spcBef>
                  <a:spcPts val="1000"/>
                </a:spcBef>
                <a:spcAft>
                  <a:spcPts val="0"/>
                </a:spcAft>
                <a:buNone/>
              </a:pPr>
              <a:endParaRPr sz="2600">
                <a:solidFill>
                  <a:srgbClr val="4D5156"/>
                </a:solidFill>
              </a:endParaRPr>
            </a:p>
          </p:txBody>
        </p:sp>
      </p:grpSp>
      <p:sp>
        <p:nvSpPr>
          <p:cNvPr id="659" name="Google Shape;659;g33bc49fad10_0_31"/>
          <p:cNvSpPr txBox="1"/>
          <p:nvPr/>
        </p:nvSpPr>
        <p:spPr>
          <a:xfrm>
            <a:off x="418400" y="271200"/>
            <a:ext cx="14457900" cy="6003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7200"/>
              <a:buFont typeface="Arial"/>
              <a:buNone/>
            </a:pPr>
            <a:r>
              <a:rPr lang="zh-CN" sz="3900" b="1"/>
              <a:t>泄浊逐瘀法治疗痰瘀阻络型非急性期痛风性关节炎的临床疗效观察</a:t>
            </a:r>
            <a:endParaRPr sz="3900" b="1"/>
          </a:p>
        </p:txBody>
      </p:sp>
      <p:sp>
        <p:nvSpPr>
          <p:cNvPr id="660" name="Google Shape;660;g33bc49fad10_0_31"/>
          <p:cNvSpPr txBox="1"/>
          <p:nvPr/>
        </p:nvSpPr>
        <p:spPr>
          <a:xfrm>
            <a:off x="27625" y="9841700"/>
            <a:ext cx="16946700" cy="47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1900">
                <a:solidFill>
                  <a:srgbClr val="666666"/>
                </a:solidFill>
              </a:rPr>
              <a:t>曾奇. 泄浊逐瘀法治疗痰瘀阻络型非急性期痛风性关节炎的临床疗效观察[D].广州中医药大学,2022.DOI:10.27044/d.cnki.ggzzu.2022.000852.</a:t>
            </a:r>
            <a:endParaRPr sz="1900"/>
          </a:p>
        </p:txBody>
      </p:sp>
      <p:sp>
        <p:nvSpPr>
          <p:cNvPr id="661" name="Google Shape;661;g33bc49fad10_0_31"/>
          <p:cNvSpPr/>
          <p:nvPr/>
        </p:nvSpPr>
        <p:spPr>
          <a:xfrm>
            <a:off x="8844650" y="1488675"/>
            <a:ext cx="7188600" cy="7509600"/>
          </a:xfrm>
          <a:prstGeom prst="foldedCorner">
            <a:avLst>
              <a:gd name="adj" fmla="val 16667"/>
            </a:avLst>
          </a:prstGeom>
          <a:solidFill>
            <a:srgbClr val="F0EBD7"/>
          </a:solidFill>
          <a:ln w="25400" cap="flat" cmpd="sng">
            <a:solidFill>
              <a:srgbClr val="56465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nvGrpSpPr>
          <p:cNvPr id="662" name="Google Shape;662;g33bc49fad10_0_31"/>
          <p:cNvGrpSpPr/>
          <p:nvPr/>
        </p:nvGrpSpPr>
        <p:grpSpPr>
          <a:xfrm>
            <a:off x="9008375" y="1867278"/>
            <a:ext cx="6457148" cy="6492660"/>
            <a:chOff x="-110832" y="2423840"/>
            <a:chExt cx="5383200" cy="6425195"/>
          </a:xfrm>
        </p:grpSpPr>
        <p:sp>
          <p:nvSpPr>
            <p:cNvPr id="663" name="Google Shape;663;g33bc49fad10_0_31"/>
            <p:cNvSpPr txBox="1"/>
            <p:nvPr/>
          </p:nvSpPr>
          <p:spPr>
            <a:xfrm>
              <a:off x="-6414" y="2423840"/>
              <a:ext cx="1412400" cy="594000"/>
            </a:xfrm>
            <a:prstGeom prst="rect">
              <a:avLst/>
            </a:prstGeom>
            <a:no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lvl="0" indent="0" algn="l" rtl="0">
                <a:lnSpc>
                  <a:spcPct val="115000"/>
                </a:lnSpc>
                <a:spcBef>
                  <a:spcPts val="1000"/>
                </a:spcBef>
                <a:spcAft>
                  <a:spcPts val="0"/>
                </a:spcAft>
                <a:buNone/>
              </a:pPr>
              <a:r>
                <a:rPr lang="zh-CN" sz="2700" b="1">
                  <a:solidFill>
                    <a:srgbClr val="4D5156"/>
                  </a:solidFill>
                </a:rPr>
                <a:t>排除标准 </a:t>
              </a:r>
              <a:endParaRPr sz="2700" b="1">
                <a:solidFill>
                  <a:srgbClr val="4D5156"/>
                </a:solidFill>
              </a:endParaRPr>
            </a:p>
          </p:txBody>
        </p:sp>
        <p:sp>
          <p:nvSpPr>
            <p:cNvPr id="664" name="Google Shape;664;g33bc49fad10_0_31"/>
            <p:cNvSpPr txBox="1"/>
            <p:nvPr/>
          </p:nvSpPr>
          <p:spPr>
            <a:xfrm>
              <a:off x="-110832" y="3297835"/>
              <a:ext cx="5383200" cy="55512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000"/>
                </a:spcBef>
                <a:spcAft>
                  <a:spcPts val="0"/>
                </a:spcAft>
                <a:buNone/>
              </a:pPr>
              <a:r>
                <a:rPr lang="zh-CN" sz="2600">
                  <a:solidFill>
                    <a:srgbClr val="4D5156"/>
                  </a:solidFill>
                </a:rPr>
                <a:t>(―) 合并类风湿关节炎 、强直性脊柱炎等其他原因导致的关节疼痛 、僵硬、畸形者;</a:t>
              </a:r>
              <a:endParaRPr sz="2600">
                <a:solidFill>
                  <a:srgbClr val="4D5156"/>
                </a:solidFill>
              </a:endParaRPr>
            </a:p>
            <a:p>
              <a:pPr marL="0" lvl="0" indent="0" algn="l" rtl="0">
                <a:lnSpc>
                  <a:spcPct val="115000"/>
                </a:lnSpc>
                <a:spcBef>
                  <a:spcPts val="1000"/>
                </a:spcBef>
                <a:spcAft>
                  <a:spcPts val="0"/>
                </a:spcAft>
                <a:buNone/>
              </a:pPr>
              <a:r>
                <a:rPr lang="zh-CN" sz="2600">
                  <a:solidFill>
                    <a:srgbClr val="4D5156"/>
                  </a:solidFill>
                </a:rPr>
                <a:t>( 二 )一般条件差 , 合并有急慢性感染性疾病、急性肝肾功能不全、心力衰竭、恶性肿 瘤者;</a:t>
              </a:r>
              <a:endParaRPr sz="2600">
                <a:solidFill>
                  <a:srgbClr val="4D5156"/>
                </a:solidFill>
              </a:endParaRPr>
            </a:p>
            <a:p>
              <a:pPr marL="0" lvl="0" indent="0" algn="l" rtl="0">
                <a:lnSpc>
                  <a:spcPct val="115000"/>
                </a:lnSpc>
                <a:spcBef>
                  <a:spcPts val="1000"/>
                </a:spcBef>
                <a:spcAft>
                  <a:spcPts val="0"/>
                </a:spcAft>
                <a:buNone/>
              </a:pPr>
              <a:r>
                <a:rPr lang="zh-CN" sz="2600">
                  <a:solidFill>
                    <a:srgbClr val="4D5156"/>
                  </a:solidFill>
                </a:rPr>
                <a:t>( 三 ) 慢性肾功能不全 、结 核 、放化疗及部分药物所致引起的继发性痛风;</a:t>
              </a:r>
              <a:endParaRPr sz="2600">
                <a:solidFill>
                  <a:srgbClr val="4D5156"/>
                </a:solidFill>
              </a:endParaRPr>
            </a:p>
            <a:p>
              <a:pPr marL="0" lvl="0" indent="0" algn="l" rtl="0">
                <a:lnSpc>
                  <a:spcPct val="115000"/>
                </a:lnSpc>
                <a:spcBef>
                  <a:spcPts val="1000"/>
                </a:spcBef>
                <a:spcAft>
                  <a:spcPts val="0"/>
                </a:spcAft>
                <a:buNone/>
              </a:pPr>
              <a:r>
                <a:rPr lang="zh-CN" sz="2600">
                  <a:solidFill>
                    <a:srgbClr val="4D5156"/>
                  </a:solidFill>
                </a:rPr>
                <a:t>( 四 ) 妊娠或哺乳期妇女</a:t>
              </a:r>
              <a:endParaRPr sz="2600">
                <a:solidFill>
                  <a:srgbClr val="4D5156"/>
                </a:solidFill>
              </a:endParaRPr>
            </a:p>
            <a:p>
              <a:pPr marL="0" lvl="0" indent="0" algn="l" rtl="0">
                <a:lnSpc>
                  <a:spcPct val="115000"/>
                </a:lnSpc>
                <a:spcBef>
                  <a:spcPts val="1000"/>
                </a:spcBef>
                <a:spcAft>
                  <a:spcPts val="0"/>
                </a:spcAft>
                <a:buNone/>
              </a:pPr>
              <a:r>
                <a:rPr lang="zh-CN" sz="2600">
                  <a:solidFill>
                    <a:srgbClr val="4D5156"/>
                  </a:solidFill>
                </a:rPr>
                <a:t>( 五 ) 精神障碍、不能配合临床治疗者</a:t>
              </a:r>
              <a:endParaRPr sz="2600">
                <a:solidFill>
                  <a:srgbClr val="4D5156"/>
                </a:solidFill>
              </a:endParaRPr>
            </a:p>
            <a:p>
              <a:pPr marL="0" lvl="0" indent="0" algn="l" rtl="0">
                <a:lnSpc>
                  <a:spcPct val="115000"/>
                </a:lnSpc>
                <a:spcBef>
                  <a:spcPts val="1000"/>
                </a:spcBef>
                <a:spcAft>
                  <a:spcPts val="0"/>
                </a:spcAft>
                <a:buNone/>
              </a:pPr>
              <a:r>
                <a:rPr lang="zh-CN" sz="2600">
                  <a:solidFill>
                    <a:srgbClr val="4D5156"/>
                  </a:solidFill>
                </a:rPr>
                <a:t>( 六 ) 对本次研究中涉及使用的药物过敏者 。</a:t>
              </a:r>
              <a:endParaRPr sz="2600">
                <a:solidFill>
                  <a:srgbClr val="4D5156"/>
                </a:solidFill>
              </a:endParaRPr>
            </a:p>
            <a:p>
              <a:pPr marL="0" lvl="0" indent="0" algn="l" rtl="0">
                <a:lnSpc>
                  <a:spcPct val="115000"/>
                </a:lnSpc>
                <a:spcBef>
                  <a:spcPts val="1000"/>
                </a:spcBef>
                <a:spcAft>
                  <a:spcPts val="0"/>
                </a:spcAft>
                <a:buNone/>
              </a:pPr>
              <a:endParaRPr sz="2600">
                <a:solidFill>
                  <a:srgbClr val="4D5156"/>
                </a:solidFill>
              </a:endParaRPr>
            </a:p>
            <a:p>
              <a:pPr marL="0" lvl="0" indent="0" algn="l" rtl="0">
                <a:lnSpc>
                  <a:spcPct val="115000"/>
                </a:lnSpc>
                <a:spcBef>
                  <a:spcPts val="1000"/>
                </a:spcBef>
                <a:spcAft>
                  <a:spcPts val="0"/>
                </a:spcAft>
                <a:buNone/>
              </a:pPr>
              <a:endParaRPr sz="2600">
                <a:solidFill>
                  <a:srgbClr val="4D5156"/>
                </a:solidFill>
              </a:endParaRPr>
            </a:p>
            <a:p>
              <a:pPr marL="0" lvl="0" indent="0" algn="l" rtl="0">
                <a:lnSpc>
                  <a:spcPct val="115000"/>
                </a:lnSpc>
                <a:spcBef>
                  <a:spcPts val="1000"/>
                </a:spcBef>
                <a:spcAft>
                  <a:spcPts val="0"/>
                </a:spcAft>
                <a:buNone/>
              </a:pPr>
              <a:endParaRPr sz="2600">
                <a:solidFill>
                  <a:srgbClr val="4D5156"/>
                </a:solidFill>
              </a:endParaRPr>
            </a:p>
            <a:p>
              <a:pPr marL="0" lvl="0" indent="0" algn="l" rtl="0">
                <a:lnSpc>
                  <a:spcPct val="115000"/>
                </a:lnSpc>
                <a:spcBef>
                  <a:spcPts val="1000"/>
                </a:spcBef>
                <a:spcAft>
                  <a:spcPts val="0"/>
                </a:spcAft>
                <a:buNone/>
              </a:pPr>
              <a:endParaRPr sz="2600">
                <a:solidFill>
                  <a:srgbClr val="4D5156"/>
                </a:solidFill>
              </a:endParaRPr>
            </a:p>
          </p:txBody>
        </p:sp>
      </p:gr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668"/>
        <p:cNvGrpSpPr/>
        <p:nvPr/>
      </p:nvGrpSpPr>
      <p:grpSpPr>
        <a:xfrm>
          <a:off x="0" y="0"/>
          <a:ext cx="0" cy="0"/>
          <a:chOff x="0" y="0"/>
          <a:chExt cx="0" cy="0"/>
        </a:xfrm>
      </p:grpSpPr>
      <p:pic>
        <p:nvPicPr>
          <p:cNvPr id="669" name="Google Shape;669;g3394fa29fc7_0_0"/>
          <p:cNvPicPr preferRelativeResize="0"/>
          <p:nvPr/>
        </p:nvPicPr>
        <p:blipFill rotWithShape="1">
          <a:blip r:embed="rId3">
            <a:alphaModFix/>
          </a:blip>
          <a:srcRect/>
          <a:stretch/>
        </p:blipFill>
        <p:spPr>
          <a:xfrm>
            <a:off x="0" y="0"/>
            <a:ext cx="18288000" cy="10287000"/>
          </a:xfrm>
          <a:prstGeom prst="rect">
            <a:avLst/>
          </a:prstGeom>
          <a:noFill/>
          <a:ln>
            <a:noFill/>
          </a:ln>
        </p:spPr>
      </p:pic>
      <p:sp>
        <p:nvSpPr>
          <p:cNvPr id="670" name="Google Shape;670;g3394fa29fc7_0_0"/>
          <p:cNvSpPr txBox="1"/>
          <p:nvPr/>
        </p:nvSpPr>
        <p:spPr>
          <a:xfrm>
            <a:off x="27625" y="9841700"/>
            <a:ext cx="16946700" cy="47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1900">
                <a:solidFill>
                  <a:srgbClr val="666666"/>
                </a:solidFill>
              </a:rPr>
              <a:t>曾奇. 泄浊逐瘀法治疗痰瘀阻络型非急性期痛风性关节炎的临床疗效观察[D].广州中医药大学,2022.DOI:10.27044/d.cnki.ggzzu.2022.000852.</a:t>
            </a:r>
            <a:endParaRPr sz="1900"/>
          </a:p>
        </p:txBody>
      </p:sp>
      <p:sp>
        <p:nvSpPr>
          <p:cNvPr id="671" name="Google Shape;671;g3394fa29fc7_0_0"/>
          <p:cNvSpPr txBox="1"/>
          <p:nvPr/>
        </p:nvSpPr>
        <p:spPr>
          <a:xfrm>
            <a:off x="418400" y="499800"/>
            <a:ext cx="14457900" cy="6003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7200"/>
              <a:buFont typeface="Arial"/>
              <a:buNone/>
            </a:pPr>
            <a:r>
              <a:rPr lang="zh-CN" sz="3900" b="1"/>
              <a:t>泄浊逐瘀法治疗痰瘀阻络型非急性期痛风性关节炎的临床疗效观察</a:t>
            </a:r>
            <a:endParaRPr sz="3900" b="1"/>
          </a:p>
        </p:txBody>
      </p:sp>
      <p:sp>
        <p:nvSpPr>
          <p:cNvPr id="672" name="Google Shape;672;g3394fa29fc7_0_0"/>
          <p:cNvSpPr/>
          <p:nvPr/>
        </p:nvSpPr>
        <p:spPr>
          <a:xfrm>
            <a:off x="418400" y="1716100"/>
            <a:ext cx="7188600" cy="7509600"/>
          </a:xfrm>
          <a:prstGeom prst="foldedCorner">
            <a:avLst>
              <a:gd name="adj" fmla="val 16667"/>
            </a:avLst>
          </a:prstGeom>
          <a:solidFill>
            <a:srgbClr val="F0EBD7"/>
          </a:solidFill>
          <a:ln w="25400" cap="flat" cmpd="sng">
            <a:solidFill>
              <a:srgbClr val="56465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nvGrpSpPr>
          <p:cNvPr id="673" name="Google Shape;673;g3394fa29fc7_0_0"/>
          <p:cNvGrpSpPr/>
          <p:nvPr/>
        </p:nvGrpSpPr>
        <p:grpSpPr>
          <a:xfrm>
            <a:off x="822175" y="1867326"/>
            <a:ext cx="6457148" cy="6760696"/>
            <a:chOff x="-110832" y="2423857"/>
            <a:chExt cx="5383200" cy="6425296"/>
          </a:xfrm>
        </p:grpSpPr>
        <p:sp>
          <p:nvSpPr>
            <p:cNvPr id="674" name="Google Shape;674;g3394fa29fc7_0_0"/>
            <p:cNvSpPr txBox="1"/>
            <p:nvPr/>
          </p:nvSpPr>
          <p:spPr>
            <a:xfrm>
              <a:off x="-6408" y="2423857"/>
              <a:ext cx="1442100" cy="600300"/>
            </a:xfrm>
            <a:prstGeom prst="rect">
              <a:avLst/>
            </a:prstGeom>
            <a:no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lvl="0" indent="0" algn="l" rtl="0">
                <a:lnSpc>
                  <a:spcPct val="115000"/>
                </a:lnSpc>
                <a:spcBef>
                  <a:spcPts val="1000"/>
                </a:spcBef>
                <a:spcAft>
                  <a:spcPts val="0"/>
                </a:spcAft>
                <a:buNone/>
              </a:pPr>
              <a:r>
                <a:rPr lang="zh-CN" sz="2700" b="1">
                  <a:solidFill>
                    <a:srgbClr val="4D5156"/>
                  </a:solidFill>
                </a:rPr>
                <a:t>基础治疗</a:t>
              </a:r>
              <a:endParaRPr sz="2700" b="1">
                <a:solidFill>
                  <a:srgbClr val="4D5156"/>
                </a:solidFill>
              </a:endParaRPr>
            </a:p>
          </p:txBody>
        </p:sp>
        <p:sp>
          <p:nvSpPr>
            <p:cNvPr id="675" name="Google Shape;675;g3394fa29fc7_0_0"/>
            <p:cNvSpPr txBox="1"/>
            <p:nvPr/>
          </p:nvSpPr>
          <p:spPr>
            <a:xfrm>
              <a:off x="-110832" y="3022552"/>
              <a:ext cx="5383200" cy="5826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000"/>
                </a:spcBef>
                <a:spcAft>
                  <a:spcPts val="0"/>
                </a:spcAft>
                <a:buNone/>
              </a:pPr>
              <a:r>
                <a:rPr lang="zh-CN" sz="2600">
                  <a:solidFill>
                    <a:srgbClr val="4D5156"/>
                  </a:solidFill>
                </a:rPr>
                <a:t>参考《2016年中国痛风诊疗指南》制定治疗期间生活调摄方案, 包括</a:t>
              </a:r>
              <a:r>
                <a:rPr lang="zh-CN" sz="2600" b="1">
                  <a:solidFill>
                    <a:srgbClr val="4D5156"/>
                  </a:solidFill>
                </a:rPr>
                <a:t>饮食、运动、生活方式</a:t>
              </a:r>
              <a:r>
                <a:rPr lang="zh-CN" sz="2600">
                  <a:solidFill>
                    <a:srgbClr val="4D5156"/>
                  </a:solidFill>
                </a:rPr>
                <a:t>等; 提倡低嘌呤、低糖、低脂饮食, 多食新鲜蔬菜, 足量饮水; 生活方式上戒烟酒、不熬夜、保持健康的生活作息; 运动方案建议个体化运动计划, 以散步、慢跑等有氧运动为主, 适度 出汗为宜, 避免剧烈运动, 注意保护膝盖、脚踝等承重关节, 频率为每周2-4次, 每次30-45 min 为宜; 健康宣教方面, 每周定期进行宣教, 内容包括就诊或复诊时发放痛风科普手册, 线上微信群推送痛风相关宣讲文章, 对痛风的病因、常规治疗方法、预防措施等进行系统宣传教育。</a:t>
              </a:r>
              <a:endParaRPr sz="2600">
                <a:solidFill>
                  <a:srgbClr val="4D5156"/>
                </a:solidFill>
              </a:endParaRPr>
            </a:p>
          </p:txBody>
        </p:sp>
      </p:grpSp>
      <p:grpSp>
        <p:nvGrpSpPr>
          <p:cNvPr id="676" name="Google Shape;676;g3394fa29fc7_0_0"/>
          <p:cNvGrpSpPr/>
          <p:nvPr/>
        </p:nvGrpSpPr>
        <p:grpSpPr>
          <a:xfrm>
            <a:off x="7910207" y="1716101"/>
            <a:ext cx="10115561" cy="1477352"/>
            <a:chOff x="6332800" y="2266700"/>
            <a:chExt cx="5739000" cy="4355400"/>
          </a:xfrm>
        </p:grpSpPr>
        <p:sp>
          <p:nvSpPr>
            <p:cNvPr id="677" name="Google Shape;677;g3394fa29fc7_0_0"/>
            <p:cNvSpPr/>
            <p:nvPr/>
          </p:nvSpPr>
          <p:spPr>
            <a:xfrm>
              <a:off x="6332800" y="2266700"/>
              <a:ext cx="5739000" cy="4355400"/>
            </a:xfrm>
            <a:prstGeom prst="foldedCorner">
              <a:avLst>
                <a:gd name="adj" fmla="val 16667"/>
              </a:avLst>
            </a:prstGeom>
            <a:solidFill>
              <a:srgbClr val="F0EBD7"/>
            </a:solidFill>
            <a:ln w="25400" cap="flat" cmpd="sng">
              <a:solidFill>
                <a:srgbClr val="56465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78" name="Google Shape;678;g3394fa29fc7_0_0"/>
            <p:cNvSpPr txBox="1"/>
            <p:nvPr/>
          </p:nvSpPr>
          <p:spPr>
            <a:xfrm>
              <a:off x="6716405" y="2489607"/>
              <a:ext cx="900600" cy="1857300"/>
            </a:xfrm>
            <a:prstGeom prst="rect">
              <a:avLst/>
            </a:prstGeom>
            <a:no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lvl="0" indent="0" algn="l" rtl="0">
                <a:lnSpc>
                  <a:spcPct val="115000"/>
                </a:lnSpc>
                <a:spcBef>
                  <a:spcPts val="1000"/>
                </a:spcBef>
                <a:spcAft>
                  <a:spcPts val="0"/>
                </a:spcAft>
                <a:buNone/>
              </a:pPr>
              <a:r>
                <a:rPr lang="zh-CN" sz="2700" b="1">
                  <a:solidFill>
                    <a:srgbClr val="4D5156"/>
                  </a:solidFill>
                </a:rPr>
                <a:t>对照组</a:t>
              </a:r>
              <a:endParaRPr sz="2700" b="1">
                <a:solidFill>
                  <a:srgbClr val="4D5156"/>
                </a:solidFill>
              </a:endParaRPr>
            </a:p>
          </p:txBody>
        </p:sp>
        <p:sp>
          <p:nvSpPr>
            <p:cNvPr id="679" name="Google Shape;679;g3394fa29fc7_0_0"/>
            <p:cNvSpPr txBox="1"/>
            <p:nvPr/>
          </p:nvSpPr>
          <p:spPr>
            <a:xfrm>
              <a:off x="6422536" y="4886187"/>
              <a:ext cx="5383200" cy="14064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000"/>
                </a:spcBef>
                <a:spcAft>
                  <a:spcPts val="0"/>
                </a:spcAft>
                <a:buNone/>
              </a:pPr>
              <a:r>
                <a:rPr lang="zh-CN" sz="2600" b="1">
                  <a:solidFill>
                    <a:srgbClr val="4D5156"/>
                  </a:solidFill>
                </a:rPr>
                <a:t>基础治疗 + </a:t>
              </a:r>
              <a:r>
                <a:rPr lang="zh-CN" sz="2600">
                  <a:solidFill>
                    <a:srgbClr val="4D5156"/>
                  </a:solidFill>
                </a:rPr>
                <a:t>口服</a:t>
              </a:r>
              <a:r>
                <a:rPr lang="zh-CN" sz="2600" b="1">
                  <a:solidFill>
                    <a:srgbClr val="4D5156"/>
                  </a:solidFill>
                </a:rPr>
                <a:t>非布司他片 40mg , </a:t>
              </a:r>
              <a:r>
                <a:rPr lang="zh-CN" sz="2600">
                  <a:solidFill>
                    <a:srgbClr val="4D5156"/>
                  </a:solidFill>
                </a:rPr>
                <a:t>1 次</a:t>
              </a:r>
              <a:r>
                <a:rPr lang="zh-CN" sz="2600" b="1">
                  <a:solidFill>
                    <a:srgbClr val="4D5156"/>
                  </a:solidFill>
                </a:rPr>
                <a:t>/</a:t>
              </a:r>
              <a:r>
                <a:rPr lang="zh-CN" sz="2600">
                  <a:solidFill>
                    <a:srgbClr val="4D5156"/>
                  </a:solidFill>
                </a:rPr>
                <a:t>d</a:t>
              </a:r>
              <a:endParaRPr sz="2600">
                <a:solidFill>
                  <a:srgbClr val="4D5156"/>
                </a:solidFill>
              </a:endParaRPr>
            </a:p>
          </p:txBody>
        </p:sp>
      </p:grpSp>
      <p:grpSp>
        <p:nvGrpSpPr>
          <p:cNvPr id="680" name="Google Shape;680;g3394fa29fc7_0_0"/>
          <p:cNvGrpSpPr/>
          <p:nvPr/>
        </p:nvGrpSpPr>
        <p:grpSpPr>
          <a:xfrm>
            <a:off x="7909587" y="3496445"/>
            <a:ext cx="10115417" cy="5710365"/>
            <a:chOff x="6261245" y="2266694"/>
            <a:chExt cx="6106500" cy="4355400"/>
          </a:xfrm>
        </p:grpSpPr>
        <p:sp>
          <p:nvSpPr>
            <p:cNvPr id="681" name="Google Shape;681;g3394fa29fc7_0_0"/>
            <p:cNvSpPr/>
            <p:nvPr/>
          </p:nvSpPr>
          <p:spPr>
            <a:xfrm>
              <a:off x="6261245" y="2266694"/>
              <a:ext cx="6106500" cy="4355400"/>
            </a:xfrm>
            <a:prstGeom prst="foldedCorner">
              <a:avLst>
                <a:gd name="adj" fmla="val 16667"/>
              </a:avLst>
            </a:prstGeom>
            <a:solidFill>
              <a:srgbClr val="F0EBD7"/>
            </a:solidFill>
            <a:ln w="25400" cap="flat" cmpd="sng">
              <a:solidFill>
                <a:srgbClr val="56465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82" name="Google Shape;682;g3394fa29fc7_0_0"/>
            <p:cNvSpPr txBox="1"/>
            <p:nvPr/>
          </p:nvSpPr>
          <p:spPr>
            <a:xfrm>
              <a:off x="6725793" y="2371100"/>
              <a:ext cx="958500" cy="480600"/>
            </a:xfrm>
            <a:prstGeom prst="rect">
              <a:avLst/>
            </a:prstGeom>
            <a:no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lvl="0" indent="0" algn="l" rtl="0">
                <a:lnSpc>
                  <a:spcPct val="115000"/>
                </a:lnSpc>
                <a:spcBef>
                  <a:spcPts val="1000"/>
                </a:spcBef>
                <a:spcAft>
                  <a:spcPts val="0"/>
                </a:spcAft>
                <a:buNone/>
              </a:pPr>
              <a:r>
                <a:rPr lang="zh-CN" sz="2700" b="1">
                  <a:solidFill>
                    <a:srgbClr val="4D5156"/>
                  </a:solidFill>
                </a:rPr>
                <a:t>治疗组</a:t>
              </a:r>
              <a:endParaRPr sz="2700" b="1">
                <a:solidFill>
                  <a:srgbClr val="4D5156"/>
                </a:solidFill>
              </a:endParaRPr>
            </a:p>
          </p:txBody>
        </p:sp>
        <p:sp>
          <p:nvSpPr>
            <p:cNvPr id="683" name="Google Shape;683;g3394fa29fc7_0_0"/>
            <p:cNvSpPr txBox="1"/>
            <p:nvPr/>
          </p:nvSpPr>
          <p:spPr>
            <a:xfrm>
              <a:off x="6379348" y="2937337"/>
              <a:ext cx="5782500" cy="585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000"/>
                </a:spcBef>
                <a:spcAft>
                  <a:spcPts val="0"/>
                </a:spcAft>
                <a:buNone/>
              </a:pPr>
              <a:r>
                <a:rPr lang="zh-CN" sz="2600" b="1">
                  <a:solidFill>
                    <a:srgbClr val="4D5156"/>
                  </a:solidFill>
                </a:rPr>
                <a:t>基础治疗+泄浊逐瘀汤 </a:t>
              </a:r>
              <a:r>
                <a:rPr lang="zh-CN" sz="2600">
                  <a:solidFill>
                    <a:srgbClr val="4D5156"/>
                  </a:solidFill>
                </a:rPr>
                <a:t>( 1 剂/ 日 )</a:t>
              </a:r>
              <a:r>
                <a:rPr lang="zh-CN" sz="2600" b="1">
                  <a:solidFill>
                    <a:srgbClr val="4D5156"/>
                  </a:solidFill>
                </a:rPr>
                <a:t>+</a:t>
              </a:r>
              <a:r>
                <a:rPr lang="zh-CN" sz="2600">
                  <a:solidFill>
                    <a:srgbClr val="4D5156"/>
                  </a:solidFill>
                </a:rPr>
                <a:t>口服</a:t>
              </a:r>
              <a:r>
                <a:rPr lang="zh-CN" sz="2600" b="1">
                  <a:solidFill>
                    <a:srgbClr val="4D5156"/>
                  </a:solidFill>
                </a:rPr>
                <a:t>非布司他片40mg , </a:t>
              </a:r>
              <a:r>
                <a:rPr lang="zh-CN" sz="2600">
                  <a:solidFill>
                    <a:srgbClr val="4D5156"/>
                  </a:solidFill>
                </a:rPr>
                <a:t>1 次</a:t>
              </a:r>
              <a:r>
                <a:rPr lang="zh-CN" sz="2600" b="1">
                  <a:solidFill>
                    <a:srgbClr val="4D5156"/>
                  </a:solidFill>
                </a:rPr>
                <a:t>/</a:t>
              </a:r>
              <a:r>
                <a:rPr lang="zh-CN" sz="2600">
                  <a:solidFill>
                    <a:srgbClr val="4D5156"/>
                  </a:solidFill>
                </a:rPr>
                <a:t>d</a:t>
              </a:r>
              <a:endParaRPr sz="2600">
                <a:solidFill>
                  <a:srgbClr val="4D5156"/>
                </a:solidFill>
              </a:endParaRPr>
            </a:p>
          </p:txBody>
        </p:sp>
      </p:grpSp>
      <p:sp>
        <p:nvSpPr>
          <p:cNvPr id="684" name="Google Shape;684;g3394fa29fc7_0_0"/>
          <p:cNvSpPr txBox="1"/>
          <p:nvPr/>
        </p:nvSpPr>
        <p:spPr>
          <a:xfrm>
            <a:off x="8173650" y="5143500"/>
            <a:ext cx="9572100" cy="36051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000"/>
              </a:spcBef>
              <a:spcAft>
                <a:spcPts val="0"/>
              </a:spcAft>
              <a:buNone/>
            </a:pPr>
            <a:r>
              <a:rPr lang="zh-CN" sz="2600">
                <a:solidFill>
                  <a:srgbClr val="4D5156"/>
                </a:solidFill>
              </a:rPr>
              <a:t>泄浊逐瘀汤组成: 黄芪30g, </a:t>
            </a:r>
            <a:r>
              <a:rPr lang="zh-CN" sz="2600" b="1">
                <a:solidFill>
                  <a:srgbClr val="FF0000"/>
                </a:solidFill>
              </a:rPr>
              <a:t>白术</a:t>
            </a:r>
            <a:r>
              <a:rPr lang="zh-CN" sz="2600">
                <a:solidFill>
                  <a:srgbClr val="4D5156"/>
                </a:solidFill>
              </a:rPr>
              <a:t>15g, </a:t>
            </a:r>
            <a:r>
              <a:rPr lang="zh-CN" sz="2600" b="1">
                <a:solidFill>
                  <a:srgbClr val="FF0000"/>
                </a:solidFill>
              </a:rPr>
              <a:t>土茯苓</a:t>
            </a:r>
            <a:r>
              <a:rPr lang="zh-CN" sz="2600">
                <a:solidFill>
                  <a:srgbClr val="4D5156"/>
                </a:solidFill>
              </a:rPr>
              <a:t>15g, 威灵仙15g, 绵萆蘚20g, 土鳖虫20g, </a:t>
            </a:r>
            <a:r>
              <a:rPr lang="zh-CN" sz="2600" b="1">
                <a:solidFill>
                  <a:srgbClr val="FF0000"/>
                </a:solidFill>
              </a:rPr>
              <a:t>薏苡仁</a:t>
            </a:r>
            <a:r>
              <a:rPr lang="zh-CN" sz="2600">
                <a:solidFill>
                  <a:srgbClr val="4D5156"/>
                </a:solidFill>
              </a:rPr>
              <a:t>20g, 丹参30g, 石菖蒲10g, 山慈菇15g, 络石藤10g, 丝瓜络10g, </a:t>
            </a:r>
            <a:r>
              <a:rPr lang="zh-CN" sz="2600" b="1">
                <a:solidFill>
                  <a:srgbClr val="FF0000"/>
                </a:solidFill>
              </a:rPr>
              <a:t>山茱萸</a:t>
            </a:r>
            <a:r>
              <a:rPr lang="zh-CN" sz="2600">
                <a:solidFill>
                  <a:srgbClr val="4D5156"/>
                </a:solidFill>
              </a:rPr>
              <a:t>15g, 菟丝子15g</a:t>
            </a:r>
            <a:endParaRPr sz="2600">
              <a:solidFill>
                <a:srgbClr val="4D5156"/>
              </a:solidFill>
            </a:endParaRPr>
          </a:p>
          <a:p>
            <a:pPr marL="0" lvl="0" indent="0" algn="l" rtl="0">
              <a:lnSpc>
                <a:spcPct val="115000"/>
              </a:lnSpc>
              <a:spcBef>
                <a:spcPts val="1000"/>
              </a:spcBef>
              <a:spcAft>
                <a:spcPts val="0"/>
              </a:spcAft>
              <a:buNone/>
            </a:pPr>
            <a:endParaRPr sz="2600">
              <a:solidFill>
                <a:srgbClr val="4D5156"/>
              </a:solidFill>
            </a:endParaRPr>
          </a:p>
          <a:p>
            <a:pPr marL="0" lvl="0" indent="0" algn="l" rtl="0">
              <a:lnSpc>
                <a:spcPct val="115000"/>
              </a:lnSpc>
              <a:spcBef>
                <a:spcPts val="1000"/>
              </a:spcBef>
              <a:spcAft>
                <a:spcPts val="0"/>
              </a:spcAft>
              <a:buNone/>
            </a:pPr>
            <a:r>
              <a:rPr lang="zh-CN" sz="2600">
                <a:solidFill>
                  <a:srgbClr val="4D5156"/>
                </a:solidFill>
              </a:rPr>
              <a:t>药物经由广州中医药大学第三附属医院中药房煎制, 煎煮两遍后制成汤剂混合后分两袋装制成袋装中药汤剂, </a:t>
            </a:r>
            <a:endParaRPr sz="2600">
              <a:solidFill>
                <a:srgbClr val="4D5156"/>
              </a:solidFill>
            </a:endParaRPr>
          </a:p>
          <a:p>
            <a:pPr marL="0" lvl="0" indent="0" algn="l" rtl="0">
              <a:lnSpc>
                <a:spcPct val="115000"/>
              </a:lnSpc>
              <a:spcBef>
                <a:spcPts val="1000"/>
              </a:spcBef>
              <a:spcAft>
                <a:spcPts val="0"/>
              </a:spcAft>
              <a:buNone/>
            </a:pPr>
            <a:r>
              <a:rPr lang="zh-CN" sz="2600" b="1">
                <a:solidFill>
                  <a:srgbClr val="4D5156"/>
                </a:solidFill>
              </a:rPr>
              <a:t>每日服2袋</a:t>
            </a:r>
            <a:r>
              <a:rPr lang="zh-CN" sz="2600">
                <a:solidFill>
                  <a:srgbClr val="4D5156"/>
                </a:solidFill>
              </a:rPr>
              <a:t>, 早晚饭后半小时至一小时各温服一袋。</a:t>
            </a:r>
            <a:endParaRPr sz="2600">
              <a:solidFill>
                <a:srgbClr val="4D5156"/>
              </a:solidFill>
            </a:endParaRPr>
          </a:p>
        </p:txBody>
      </p:sp>
      <p:sp>
        <p:nvSpPr>
          <p:cNvPr id="685" name="Google Shape;685;g3394fa29fc7_0_0"/>
          <p:cNvSpPr txBox="1"/>
          <p:nvPr/>
        </p:nvSpPr>
        <p:spPr>
          <a:xfrm>
            <a:off x="1420950" y="9302850"/>
            <a:ext cx="15446100" cy="461700"/>
          </a:xfrm>
          <a:prstGeom prst="rect">
            <a:avLst/>
          </a:prstGeom>
          <a:noFill/>
          <a:ln w="19050" cap="flat" cmpd="sng">
            <a:solidFill>
              <a:srgbClr val="B7B7B7"/>
            </a:solidFill>
            <a:prstDash val="solid"/>
            <a:round/>
            <a:headEnd type="none" w="sm" len="sm"/>
            <a:tailEnd type="none" w="sm" len="sm"/>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7200"/>
              <a:buFont typeface="Arial"/>
              <a:buNone/>
            </a:pPr>
            <a:r>
              <a:rPr lang="zh-CN" sz="3000" b="1"/>
              <a:t>2 组疗程</a:t>
            </a:r>
            <a:r>
              <a:rPr lang="zh-CN" sz="3000"/>
              <a:t>均为</a:t>
            </a:r>
            <a:r>
              <a:rPr lang="zh-CN" sz="3000" b="1"/>
              <a:t> 4 周，</a:t>
            </a:r>
            <a:r>
              <a:rPr lang="zh-CN" sz="3000"/>
              <a:t>分别于</a:t>
            </a:r>
            <a:r>
              <a:rPr lang="zh-CN" sz="3000" b="1"/>
              <a:t> 治疗前 、治疗后 、治疗后 4 周 </a:t>
            </a:r>
            <a:r>
              <a:rPr lang="zh-CN" sz="3000"/>
              <a:t>采集各项指标</a:t>
            </a:r>
            <a:r>
              <a:rPr lang="zh-CN" sz="3000" b="1"/>
              <a:t>。</a:t>
            </a:r>
            <a:endParaRPr sz="3000" b="1"/>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689"/>
        <p:cNvGrpSpPr/>
        <p:nvPr/>
      </p:nvGrpSpPr>
      <p:grpSpPr>
        <a:xfrm>
          <a:off x="0" y="0"/>
          <a:ext cx="0" cy="0"/>
          <a:chOff x="0" y="0"/>
          <a:chExt cx="0" cy="0"/>
        </a:xfrm>
      </p:grpSpPr>
      <p:sp>
        <p:nvSpPr>
          <p:cNvPr id="690" name="Google Shape;690;g33bc49fad10_0_52"/>
          <p:cNvSpPr txBox="1"/>
          <p:nvPr/>
        </p:nvSpPr>
        <p:spPr>
          <a:xfrm>
            <a:off x="27625" y="9841700"/>
            <a:ext cx="16946700" cy="47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1900">
                <a:solidFill>
                  <a:srgbClr val="666666"/>
                </a:solidFill>
              </a:rPr>
              <a:t>曾奇. 泄浊逐瘀法治疗痰瘀阻络型非急性期痛风性关节炎的临床疗效观察[D].广州中医药大学,2022.DOI:10.27044/d.cnki.ggzzu.2022.000852.</a:t>
            </a:r>
            <a:endParaRPr sz="1900"/>
          </a:p>
        </p:txBody>
      </p:sp>
      <p:sp>
        <p:nvSpPr>
          <p:cNvPr id="691" name="Google Shape;691;g33bc49fad10_0_52"/>
          <p:cNvSpPr txBox="1"/>
          <p:nvPr/>
        </p:nvSpPr>
        <p:spPr>
          <a:xfrm>
            <a:off x="418400" y="499800"/>
            <a:ext cx="14457900" cy="6003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7200"/>
              <a:buFont typeface="Arial"/>
              <a:buNone/>
            </a:pPr>
            <a:r>
              <a:rPr lang="zh-CN" sz="3900" b="1"/>
              <a:t>泄浊逐瘀法治疗痰瘀阻络型非急性期痛风性关节炎的临床疗效观察</a:t>
            </a:r>
            <a:endParaRPr sz="3900" b="1"/>
          </a:p>
        </p:txBody>
      </p:sp>
      <p:sp>
        <p:nvSpPr>
          <p:cNvPr id="692" name="Google Shape;692;g33bc49fad10_0_52"/>
          <p:cNvSpPr/>
          <p:nvPr/>
        </p:nvSpPr>
        <p:spPr>
          <a:xfrm>
            <a:off x="658450" y="1488675"/>
            <a:ext cx="14337000" cy="7509600"/>
          </a:xfrm>
          <a:prstGeom prst="foldedCorner">
            <a:avLst>
              <a:gd name="adj" fmla="val 16667"/>
            </a:avLst>
          </a:prstGeom>
          <a:solidFill>
            <a:srgbClr val="F0EBD7"/>
          </a:solidFill>
          <a:ln w="25400" cap="flat" cmpd="sng">
            <a:solidFill>
              <a:srgbClr val="56465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nvGrpSpPr>
          <p:cNvPr id="693" name="Google Shape;693;g33bc49fad10_0_52"/>
          <p:cNvGrpSpPr/>
          <p:nvPr/>
        </p:nvGrpSpPr>
        <p:grpSpPr>
          <a:xfrm>
            <a:off x="822180" y="1867350"/>
            <a:ext cx="13380482" cy="6224213"/>
            <a:chOff x="-110832" y="2423838"/>
            <a:chExt cx="5383200" cy="12206734"/>
          </a:xfrm>
        </p:grpSpPr>
        <p:sp>
          <p:nvSpPr>
            <p:cNvPr id="694" name="Google Shape;694;g33bc49fad10_0_52"/>
            <p:cNvSpPr txBox="1"/>
            <p:nvPr/>
          </p:nvSpPr>
          <p:spPr>
            <a:xfrm>
              <a:off x="-6413" y="2423838"/>
              <a:ext cx="958800" cy="1177200"/>
            </a:xfrm>
            <a:prstGeom prst="rect">
              <a:avLst/>
            </a:prstGeom>
            <a:no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lvl="0" indent="0" algn="l" rtl="0">
                <a:lnSpc>
                  <a:spcPct val="115000"/>
                </a:lnSpc>
                <a:spcBef>
                  <a:spcPts val="1000"/>
                </a:spcBef>
                <a:spcAft>
                  <a:spcPts val="0"/>
                </a:spcAft>
                <a:buNone/>
              </a:pPr>
              <a:r>
                <a:rPr lang="zh-CN" sz="2700" b="1">
                  <a:solidFill>
                    <a:srgbClr val="4D5156"/>
                  </a:solidFill>
                </a:rPr>
                <a:t>统计学方法</a:t>
              </a:r>
              <a:endParaRPr sz="2700" b="1">
                <a:solidFill>
                  <a:srgbClr val="4D5156"/>
                </a:solidFill>
              </a:endParaRPr>
            </a:p>
          </p:txBody>
        </p:sp>
        <p:sp>
          <p:nvSpPr>
            <p:cNvPr id="695" name="Google Shape;695;g33bc49fad10_0_52"/>
            <p:cNvSpPr txBox="1"/>
            <p:nvPr/>
          </p:nvSpPr>
          <p:spPr>
            <a:xfrm>
              <a:off x="-110832" y="4003372"/>
              <a:ext cx="5383200" cy="10627200"/>
            </a:xfrm>
            <a:prstGeom prst="rect">
              <a:avLst/>
            </a:prstGeom>
            <a:noFill/>
            <a:ln>
              <a:noFill/>
            </a:ln>
          </p:spPr>
          <p:txBody>
            <a:bodyPr spcFirstLastPara="1" wrap="square" lIns="91425" tIns="45700" rIns="91425" bIns="45700" anchor="t" anchorCtr="0">
              <a:noAutofit/>
            </a:bodyPr>
            <a:lstStyle/>
            <a:p>
              <a:pPr marL="0" lvl="0" indent="0" algn="l" rtl="0">
                <a:lnSpc>
                  <a:spcPct val="150000"/>
                </a:lnSpc>
                <a:spcBef>
                  <a:spcPts val="1000"/>
                </a:spcBef>
                <a:spcAft>
                  <a:spcPts val="0"/>
                </a:spcAft>
                <a:buNone/>
              </a:pPr>
              <a:r>
                <a:rPr lang="zh-CN" sz="2600">
                  <a:solidFill>
                    <a:srgbClr val="4D5156"/>
                  </a:solidFill>
                </a:rPr>
                <a:t>运用 SPSS 26.0 进行对采集的资料数据进行处理, 运用 Shapiro-Wilk 对计量资料进行正态 性检验 , </a:t>
              </a:r>
              <a:r>
                <a:rPr lang="zh-CN" sz="2600" b="1">
                  <a:solidFill>
                    <a:srgbClr val="4D5156"/>
                  </a:solidFill>
                </a:rPr>
                <a:t>若两组计量资料数据不符合正态分布, 采用秩平均值及四分位数(P25, P50, P75) 表示, 计量资料符合正态分布的采用 x ± s 表示 </a:t>
              </a:r>
              <a:r>
                <a:rPr lang="zh-CN" sz="2600">
                  <a:solidFill>
                    <a:srgbClr val="4D5156"/>
                  </a:solidFill>
                </a:rPr>
                <a:t>。计数资料运用频数、构成比率等表示。若两组计量资料均符合正态分布, 组内比较采用配对样本 t 检验, 组间比较采用独立样本 t 检验。 若计量资料不符合正态分布, 组间比较采用Mann-Whitney U 秩和检验, 组内比较采用Wilcoxon Z 符号秩和检验。两样本等级资料采用 Mann-Whitney U 秩和检验。有效率的比较采用卡方检验。检验水平𝛼=0.05, 双侧检验。所得数据结果皆以 P 值来表达是否具有统计学差异 ( P&lt; 0.05 即为差异有统计学意义 , P&lt; 0.01 即为差异有显著统计学意义 , P&gt;0.05 即 差异无统计学意义) </a:t>
              </a:r>
              <a:endParaRPr sz="2600">
                <a:solidFill>
                  <a:srgbClr val="4D5156"/>
                </a:solidFill>
              </a:endParaRPr>
            </a:p>
            <a:p>
              <a:pPr marL="0" lvl="0" indent="0" algn="l" rtl="0">
                <a:lnSpc>
                  <a:spcPct val="150000"/>
                </a:lnSpc>
                <a:spcBef>
                  <a:spcPts val="1000"/>
                </a:spcBef>
                <a:spcAft>
                  <a:spcPts val="0"/>
                </a:spcAft>
                <a:buNone/>
              </a:pPr>
              <a:endParaRPr sz="2600">
                <a:solidFill>
                  <a:srgbClr val="4D5156"/>
                </a:solidFill>
              </a:endParaRPr>
            </a:p>
            <a:p>
              <a:pPr marL="0" lvl="0" indent="0" algn="l" rtl="0">
                <a:lnSpc>
                  <a:spcPct val="150000"/>
                </a:lnSpc>
                <a:spcBef>
                  <a:spcPts val="1000"/>
                </a:spcBef>
                <a:spcAft>
                  <a:spcPts val="0"/>
                </a:spcAft>
                <a:buNone/>
              </a:pPr>
              <a:endParaRPr sz="2600">
                <a:solidFill>
                  <a:srgbClr val="4D5156"/>
                </a:solidFill>
              </a:endParaRPr>
            </a:p>
            <a:p>
              <a:pPr marL="0" lvl="0" indent="0" algn="l" rtl="0">
                <a:lnSpc>
                  <a:spcPct val="150000"/>
                </a:lnSpc>
                <a:spcBef>
                  <a:spcPts val="1000"/>
                </a:spcBef>
                <a:spcAft>
                  <a:spcPts val="0"/>
                </a:spcAft>
                <a:buNone/>
              </a:pPr>
              <a:endParaRPr sz="2600">
                <a:solidFill>
                  <a:srgbClr val="4D5156"/>
                </a:solidFill>
              </a:endParaRPr>
            </a:p>
          </p:txBody>
        </p:sp>
      </p:gr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699"/>
        <p:cNvGrpSpPr/>
        <p:nvPr/>
      </p:nvGrpSpPr>
      <p:grpSpPr>
        <a:xfrm>
          <a:off x="0" y="0"/>
          <a:ext cx="0" cy="0"/>
          <a:chOff x="0" y="0"/>
          <a:chExt cx="0" cy="0"/>
        </a:xfrm>
      </p:grpSpPr>
      <p:pic>
        <p:nvPicPr>
          <p:cNvPr id="700" name="Google Shape;700;g3394fa29fc7_0_23"/>
          <p:cNvPicPr preferRelativeResize="0"/>
          <p:nvPr/>
        </p:nvPicPr>
        <p:blipFill rotWithShape="1">
          <a:blip r:embed="rId3">
            <a:alphaModFix/>
          </a:blip>
          <a:srcRect/>
          <a:stretch/>
        </p:blipFill>
        <p:spPr>
          <a:xfrm>
            <a:off x="0" y="0"/>
            <a:ext cx="18288000" cy="10287000"/>
          </a:xfrm>
          <a:prstGeom prst="rect">
            <a:avLst/>
          </a:prstGeom>
          <a:noFill/>
          <a:ln>
            <a:noFill/>
          </a:ln>
        </p:spPr>
      </p:pic>
      <p:sp>
        <p:nvSpPr>
          <p:cNvPr id="701" name="Google Shape;701;g3394fa29fc7_0_23"/>
          <p:cNvSpPr txBox="1"/>
          <p:nvPr/>
        </p:nvSpPr>
        <p:spPr>
          <a:xfrm>
            <a:off x="27625" y="9841700"/>
            <a:ext cx="16946700" cy="47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1900">
                <a:solidFill>
                  <a:srgbClr val="666666"/>
                </a:solidFill>
              </a:rPr>
              <a:t>曾奇. 泄浊逐瘀法治疗痰瘀阻络型非急性期痛风性关节炎的临床疗效观察[D].广州中医药大学,2022.DOI:10.27044/d.cnki.ggzzu.2022.000852.</a:t>
            </a:r>
            <a:endParaRPr sz="1900"/>
          </a:p>
        </p:txBody>
      </p:sp>
      <p:sp>
        <p:nvSpPr>
          <p:cNvPr id="702" name="Google Shape;702;g3394fa29fc7_0_23"/>
          <p:cNvSpPr txBox="1"/>
          <p:nvPr/>
        </p:nvSpPr>
        <p:spPr>
          <a:xfrm>
            <a:off x="418400" y="499800"/>
            <a:ext cx="14457900" cy="6003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7200"/>
              <a:buFont typeface="Arial"/>
              <a:buNone/>
            </a:pPr>
            <a:r>
              <a:rPr lang="zh-CN" sz="3900" b="1"/>
              <a:t>泄浊逐瘀法治疗痰瘀阻络型非急性期痛风性关节炎的临床疗效观察</a:t>
            </a:r>
            <a:endParaRPr sz="3900" b="1"/>
          </a:p>
        </p:txBody>
      </p:sp>
      <p:pic>
        <p:nvPicPr>
          <p:cNvPr id="703" name="Google Shape;703;g3394fa29fc7_0_23"/>
          <p:cNvPicPr preferRelativeResize="0"/>
          <p:nvPr/>
        </p:nvPicPr>
        <p:blipFill>
          <a:blip r:embed="rId4">
            <a:alphaModFix/>
          </a:blip>
          <a:stretch>
            <a:fillRect/>
          </a:stretch>
        </p:blipFill>
        <p:spPr>
          <a:xfrm>
            <a:off x="2384850" y="2076100"/>
            <a:ext cx="13518299" cy="5382750"/>
          </a:xfrm>
          <a:prstGeom prst="rect">
            <a:avLst/>
          </a:prstGeom>
          <a:noFill/>
          <a:ln>
            <a:noFill/>
          </a:ln>
        </p:spPr>
      </p:pic>
      <p:graphicFrame>
        <p:nvGraphicFramePr>
          <p:cNvPr id="704" name="Google Shape;704;g3394fa29fc7_0_23"/>
          <p:cNvGraphicFramePr/>
          <p:nvPr/>
        </p:nvGraphicFramePr>
        <p:xfrm>
          <a:off x="952500" y="7766925"/>
          <a:ext cx="3000000" cy="3000000"/>
        </p:xfrm>
        <a:graphic>
          <a:graphicData uri="http://schemas.openxmlformats.org/drawingml/2006/table">
            <a:tbl>
              <a:tblPr>
                <a:noFill/>
                <a:tableStyleId>{FA89EAFD-7456-4721-AD6F-43734C62CD50}</a:tableStyleId>
              </a:tblPr>
              <a:tblGrid>
                <a:gridCol w="3032475">
                  <a:extLst>
                    <a:ext uri="{9D8B030D-6E8A-4147-A177-3AD203B41FA5}">
                      <a16:colId xmlns:a16="http://schemas.microsoft.com/office/drawing/2014/main" val="20000"/>
                    </a:ext>
                  </a:extLst>
                </a:gridCol>
                <a:gridCol w="13350525">
                  <a:extLst>
                    <a:ext uri="{9D8B030D-6E8A-4147-A177-3AD203B41FA5}">
                      <a16:colId xmlns:a16="http://schemas.microsoft.com/office/drawing/2014/main" val="20001"/>
                    </a:ext>
                  </a:extLst>
                </a:gridCol>
              </a:tblGrid>
              <a:tr h="381000">
                <a:tc>
                  <a:txBody>
                    <a:bodyPr/>
                    <a:lstStyle/>
                    <a:p>
                      <a:pPr marL="0" lvl="0" indent="0" algn="l" rtl="0">
                        <a:spcBef>
                          <a:spcPts val="0"/>
                        </a:spcBef>
                        <a:spcAft>
                          <a:spcPts val="0"/>
                        </a:spcAft>
                        <a:buNone/>
                      </a:pPr>
                      <a:endParaRPr sz="2000"/>
                    </a:p>
                  </a:txBody>
                  <a:tcPr marL="91425" marR="91425" marT="91425" marB="91425"/>
                </a:tc>
                <a:tc>
                  <a:txBody>
                    <a:bodyPr/>
                    <a:lstStyle/>
                    <a:p>
                      <a:pPr marL="0" lvl="0" indent="0" algn="l" rtl="0">
                        <a:spcBef>
                          <a:spcPts val="0"/>
                        </a:spcBef>
                        <a:spcAft>
                          <a:spcPts val="0"/>
                        </a:spcAft>
                        <a:buNone/>
                      </a:pPr>
                      <a:r>
                        <a:rPr lang="zh-CN" sz="2000"/>
                        <a:t>参考值</a:t>
                      </a:r>
                      <a:endParaRPr sz="2000"/>
                    </a:p>
                  </a:txBody>
                  <a:tcPr marL="91425" marR="91425" marT="91425" marB="91425"/>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zh-CN" sz="2000"/>
                        <a:t>UA 尿酸 </a:t>
                      </a:r>
                      <a:endParaRPr sz="2000"/>
                    </a:p>
                  </a:txBody>
                  <a:tcPr marL="91425" marR="91425" marT="91425" marB="91425"/>
                </a:tc>
                <a:tc>
                  <a:txBody>
                    <a:bodyPr/>
                    <a:lstStyle/>
                    <a:p>
                      <a:pPr marL="0" lvl="0" indent="0" algn="l" rtl="0">
                        <a:spcBef>
                          <a:spcPts val="0"/>
                        </a:spcBef>
                        <a:spcAft>
                          <a:spcPts val="0"/>
                        </a:spcAft>
                        <a:buNone/>
                      </a:pPr>
                      <a:r>
                        <a:rPr lang="zh-CN" sz="2000"/>
                        <a:t>男性 210 - 420 umol/L; 女性 150 - 360 umol/L </a:t>
                      </a:r>
                      <a:endParaRPr sz="2000"/>
                    </a:p>
                  </a:txBody>
                  <a:tcPr marL="91425" marR="91425" marT="91425" marB="91425"/>
                </a:tc>
                <a:extLst>
                  <a:ext uri="{0D108BD9-81ED-4DB2-BD59-A6C34878D82A}">
                    <a16:rowId xmlns:a16="http://schemas.microsoft.com/office/drawing/2014/main" val="10001"/>
                  </a:ext>
                </a:extLst>
              </a:tr>
            </a:tbl>
          </a:graphicData>
        </a:graphic>
      </p:graphicFrame>
      <p:sp>
        <p:nvSpPr>
          <p:cNvPr id="705" name="Google Shape;705;g3394fa29fc7_0_23"/>
          <p:cNvSpPr/>
          <p:nvPr/>
        </p:nvSpPr>
        <p:spPr>
          <a:xfrm>
            <a:off x="2486275" y="3341425"/>
            <a:ext cx="13320000" cy="1210200"/>
          </a:xfrm>
          <a:prstGeom prst="roundRect">
            <a:avLst>
              <a:gd name="adj" fmla="val 16667"/>
            </a:avLst>
          </a:prstGeom>
          <a:noFill/>
          <a:ln w="381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ormorant Garamond"/>
              <a:ea typeface="Cormorant Garamond"/>
              <a:cs typeface="Cormorant Garamond"/>
              <a:sym typeface="Cormorant Garamond"/>
            </a:endParaRPr>
          </a:p>
        </p:txBody>
      </p:sp>
      <p:sp>
        <p:nvSpPr>
          <p:cNvPr id="706" name="Google Shape;706;g3394fa29fc7_0_23"/>
          <p:cNvSpPr/>
          <p:nvPr/>
        </p:nvSpPr>
        <p:spPr>
          <a:xfrm>
            <a:off x="2486225" y="4629518"/>
            <a:ext cx="13320000" cy="1155600"/>
          </a:xfrm>
          <a:prstGeom prst="roundRect">
            <a:avLst>
              <a:gd name="adj" fmla="val 16667"/>
            </a:avLst>
          </a:prstGeom>
          <a:noFill/>
          <a:ln w="381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ormorant Garamond"/>
              <a:ea typeface="Cormorant Garamond"/>
              <a:cs typeface="Cormorant Garamond"/>
              <a:sym typeface="Cormorant Garamond"/>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710"/>
        <p:cNvGrpSpPr/>
        <p:nvPr/>
      </p:nvGrpSpPr>
      <p:grpSpPr>
        <a:xfrm>
          <a:off x="0" y="0"/>
          <a:ext cx="0" cy="0"/>
          <a:chOff x="0" y="0"/>
          <a:chExt cx="0" cy="0"/>
        </a:xfrm>
      </p:grpSpPr>
      <p:pic>
        <p:nvPicPr>
          <p:cNvPr id="711" name="Google Shape;711;g3394fa29fc7_0_36"/>
          <p:cNvPicPr preferRelativeResize="0"/>
          <p:nvPr/>
        </p:nvPicPr>
        <p:blipFill rotWithShape="1">
          <a:blip r:embed="rId3">
            <a:alphaModFix/>
          </a:blip>
          <a:srcRect/>
          <a:stretch/>
        </p:blipFill>
        <p:spPr>
          <a:xfrm>
            <a:off x="0" y="0"/>
            <a:ext cx="18288000" cy="10287000"/>
          </a:xfrm>
          <a:prstGeom prst="rect">
            <a:avLst/>
          </a:prstGeom>
          <a:noFill/>
          <a:ln>
            <a:noFill/>
          </a:ln>
        </p:spPr>
      </p:pic>
      <p:sp>
        <p:nvSpPr>
          <p:cNvPr id="712" name="Google Shape;712;g3394fa29fc7_0_36"/>
          <p:cNvSpPr txBox="1"/>
          <p:nvPr/>
        </p:nvSpPr>
        <p:spPr>
          <a:xfrm>
            <a:off x="27625" y="9841700"/>
            <a:ext cx="16946700" cy="47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1900"/>
              <a:t>曾奇. 泄浊逐瘀法治疗痰瘀阻络型非急性期痛风性关节炎的临床疗效观察[D].广州中医药大学,2022.DOI:10.27044/d.cnki.ggzzu.2022.000852.</a:t>
            </a:r>
            <a:endParaRPr sz="1900"/>
          </a:p>
        </p:txBody>
      </p:sp>
      <p:sp>
        <p:nvSpPr>
          <p:cNvPr id="713" name="Google Shape;713;g3394fa29fc7_0_36"/>
          <p:cNvSpPr txBox="1"/>
          <p:nvPr/>
        </p:nvSpPr>
        <p:spPr>
          <a:xfrm>
            <a:off x="418400" y="499800"/>
            <a:ext cx="14457900" cy="6003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7200"/>
              <a:buFont typeface="Arial"/>
              <a:buNone/>
            </a:pPr>
            <a:r>
              <a:rPr lang="zh-CN" sz="3900" b="1"/>
              <a:t>泄浊逐瘀法治疗痰瘀阻络型非急性期痛风性关节炎的临床疗效观察</a:t>
            </a:r>
            <a:endParaRPr sz="3900" b="1"/>
          </a:p>
        </p:txBody>
      </p:sp>
      <p:pic>
        <p:nvPicPr>
          <p:cNvPr id="714" name="Google Shape;714;g3394fa29fc7_0_36"/>
          <p:cNvPicPr preferRelativeResize="0"/>
          <p:nvPr/>
        </p:nvPicPr>
        <p:blipFill>
          <a:blip r:embed="rId4">
            <a:alphaModFix/>
          </a:blip>
          <a:stretch>
            <a:fillRect/>
          </a:stretch>
        </p:blipFill>
        <p:spPr>
          <a:xfrm>
            <a:off x="418400" y="1795750"/>
            <a:ext cx="13304599" cy="2807500"/>
          </a:xfrm>
          <a:prstGeom prst="rect">
            <a:avLst/>
          </a:prstGeom>
          <a:noFill/>
          <a:ln>
            <a:noFill/>
          </a:ln>
        </p:spPr>
      </p:pic>
      <p:sp>
        <p:nvSpPr>
          <p:cNvPr id="715" name="Google Shape;715;g3394fa29fc7_0_36"/>
          <p:cNvSpPr txBox="1"/>
          <p:nvPr/>
        </p:nvSpPr>
        <p:spPr>
          <a:xfrm>
            <a:off x="10223675" y="4997100"/>
            <a:ext cx="6681900" cy="3855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zh-CN" sz="2700" b="1">
                <a:solidFill>
                  <a:schemeClr val="dk1"/>
                </a:solidFill>
              </a:rPr>
              <a:t>显效</a:t>
            </a:r>
            <a:r>
              <a:rPr lang="zh-CN" sz="2700">
                <a:solidFill>
                  <a:schemeClr val="dk1"/>
                </a:solidFill>
              </a:rPr>
              <a:t>: 治疗后血尿酸值下降率</a:t>
            </a:r>
            <a:r>
              <a:rPr lang="zh-CN" sz="2700">
                <a:solidFill>
                  <a:srgbClr val="FF0000"/>
                </a:solidFill>
              </a:rPr>
              <a:t>≥30%</a:t>
            </a:r>
            <a:r>
              <a:rPr lang="zh-CN" sz="2700">
                <a:solidFill>
                  <a:schemeClr val="dk1"/>
                </a:solidFill>
              </a:rPr>
              <a:t> 或血尿酸降至 </a:t>
            </a:r>
            <a:r>
              <a:rPr lang="zh-CN" sz="2700">
                <a:solidFill>
                  <a:srgbClr val="FF0000"/>
                </a:solidFill>
              </a:rPr>
              <a:t>380 umol/L</a:t>
            </a:r>
            <a:r>
              <a:rPr lang="zh-CN" sz="2700">
                <a:solidFill>
                  <a:schemeClr val="dk1"/>
                </a:solidFill>
              </a:rPr>
              <a:t> </a:t>
            </a:r>
            <a:r>
              <a:rPr lang="zh-CN" sz="2700">
                <a:solidFill>
                  <a:srgbClr val="FF0000"/>
                </a:solidFill>
              </a:rPr>
              <a:t>以下</a:t>
            </a:r>
            <a:endParaRPr sz="2700">
              <a:solidFill>
                <a:srgbClr val="FF0000"/>
              </a:solidFill>
            </a:endParaRPr>
          </a:p>
          <a:p>
            <a:pPr marL="0" lvl="0" indent="0" algn="l" rtl="0">
              <a:lnSpc>
                <a:spcPct val="115000"/>
              </a:lnSpc>
              <a:spcBef>
                <a:spcPts val="0"/>
              </a:spcBef>
              <a:spcAft>
                <a:spcPts val="0"/>
              </a:spcAft>
              <a:buNone/>
            </a:pPr>
            <a:endParaRPr sz="2700">
              <a:solidFill>
                <a:schemeClr val="dk1"/>
              </a:solidFill>
            </a:endParaRPr>
          </a:p>
          <a:p>
            <a:pPr marL="0" lvl="0" indent="0" algn="l" rtl="0">
              <a:lnSpc>
                <a:spcPct val="115000"/>
              </a:lnSpc>
              <a:spcBef>
                <a:spcPts val="0"/>
              </a:spcBef>
              <a:spcAft>
                <a:spcPts val="0"/>
              </a:spcAft>
              <a:buNone/>
            </a:pPr>
            <a:r>
              <a:rPr lang="zh-CN" sz="2700" b="1">
                <a:solidFill>
                  <a:schemeClr val="dk1"/>
                </a:solidFill>
              </a:rPr>
              <a:t>有效</a:t>
            </a:r>
            <a:r>
              <a:rPr lang="zh-CN" sz="2700">
                <a:solidFill>
                  <a:schemeClr val="dk1"/>
                </a:solidFill>
              </a:rPr>
              <a:t>: 治疗后血尿酸下降率</a:t>
            </a:r>
            <a:r>
              <a:rPr lang="zh-CN" sz="2700">
                <a:solidFill>
                  <a:srgbClr val="FF0000"/>
                </a:solidFill>
              </a:rPr>
              <a:t>≥15%</a:t>
            </a:r>
            <a:r>
              <a:rPr lang="zh-CN" sz="2700">
                <a:solidFill>
                  <a:schemeClr val="dk1"/>
                </a:solidFill>
              </a:rPr>
              <a:t> 但</a:t>
            </a:r>
            <a:r>
              <a:rPr lang="zh-CN" sz="2700">
                <a:solidFill>
                  <a:srgbClr val="FF0000"/>
                </a:solidFill>
              </a:rPr>
              <a:t>&lt;30%</a:t>
            </a:r>
            <a:r>
              <a:rPr lang="zh-CN" sz="2700">
                <a:solidFill>
                  <a:schemeClr val="dk1"/>
                </a:solidFill>
              </a:rPr>
              <a:t>或 </a:t>
            </a:r>
            <a:r>
              <a:rPr lang="zh-CN" sz="2700">
                <a:solidFill>
                  <a:srgbClr val="FF0000"/>
                </a:solidFill>
              </a:rPr>
              <a:t>380 umol/L &lt;</a:t>
            </a:r>
            <a:r>
              <a:rPr lang="zh-CN" sz="2700">
                <a:solidFill>
                  <a:schemeClr val="dk1"/>
                </a:solidFill>
              </a:rPr>
              <a:t>血尿酸</a:t>
            </a:r>
            <a:r>
              <a:rPr lang="zh-CN" sz="2700">
                <a:solidFill>
                  <a:srgbClr val="FF0000"/>
                </a:solidFill>
              </a:rPr>
              <a:t>&lt;440 umol/L</a:t>
            </a:r>
            <a:endParaRPr sz="2700">
              <a:solidFill>
                <a:srgbClr val="FF0000"/>
              </a:solidFill>
            </a:endParaRPr>
          </a:p>
          <a:p>
            <a:pPr marL="0" lvl="0" indent="0" algn="l" rtl="0">
              <a:lnSpc>
                <a:spcPct val="115000"/>
              </a:lnSpc>
              <a:spcBef>
                <a:spcPts val="0"/>
              </a:spcBef>
              <a:spcAft>
                <a:spcPts val="0"/>
              </a:spcAft>
              <a:buNone/>
            </a:pPr>
            <a:endParaRPr sz="2700">
              <a:solidFill>
                <a:schemeClr val="dk1"/>
              </a:solidFill>
            </a:endParaRPr>
          </a:p>
          <a:p>
            <a:pPr marL="0" lvl="0" indent="0" algn="l" rtl="0">
              <a:lnSpc>
                <a:spcPct val="115000"/>
              </a:lnSpc>
              <a:spcBef>
                <a:spcPts val="0"/>
              </a:spcBef>
              <a:spcAft>
                <a:spcPts val="0"/>
              </a:spcAft>
              <a:buNone/>
            </a:pPr>
            <a:r>
              <a:rPr lang="zh-CN" sz="2700" b="1">
                <a:solidFill>
                  <a:schemeClr val="dk1"/>
                </a:solidFill>
              </a:rPr>
              <a:t>无效</a:t>
            </a:r>
            <a:r>
              <a:rPr lang="zh-CN" sz="2700">
                <a:solidFill>
                  <a:schemeClr val="dk1"/>
                </a:solidFill>
              </a:rPr>
              <a:t>: 治疗后血尿酸下降率</a:t>
            </a:r>
            <a:r>
              <a:rPr lang="zh-CN" sz="2700">
                <a:solidFill>
                  <a:srgbClr val="FF0000"/>
                </a:solidFill>
              </a:rPr>
              <a:t>&lt;15%</a:t>
            </a:r>
            <a:r>
              <a:rPr lang="zh-CN" sz="2700">
                <a:solidFill>
                  <a:schemeClr val="dk1"/>
                </a:solidFill>
              </a:rPr>
              <a:t> 或血尿酸仍在</a:t>
            </a:r>
            <a:r>
              <a:rPr lang="zh-CN" sz="2700">
                <a:solidFill>
                  <a:srgbClr val="FF0000"/>
                </a:solidFill>
              </a:rPr>
              <a:t>440 umol/L 以上</a:t>
            </a:r>
            <a:endParaRPr sz="2700"/>
          </a:p>
          <a:p>
            <a:pPr marL="0" lvl="0" indent="0" algn="l" rtl="0">
              <a:lnSpc>
                <a:spcPct val="115000"/>
              </a:lnSpc>
              <a:spcBef>
                <a:spcPts val="0"/>
              </a:spcBef>
              <a:spcAft>
                <a:spcPts val="0"/>
              </a:spcAft>
              <a:buNone/>
            </a:pPr>
            <a:endParaRPr sz="2700">
              <a:solidFill>
                <a:schemeClr val="dk1"/>
              </a:solidFill>
            </a:endParaRPr>
          </a:p>
          <a:p>
            <a:pPr marL="0" lvl="0" indent="0" algn="l" rtl="0">
              <a:lnSpc>
                <a:spcPct val="115000"/>
              </a:lnSpc>
              <a:spcBef>
                <a:spcPts val="0"/>
              </a:spcBef>
              <a:spcAft>
                <a:spcPts val="0"/>
              </a:spcAft>
              <a:buNone/>
            </a:pPr>
            <a:endParaRPr sz="2700">
              <a:solidFill>
                <a:schemeClr val="dk1"/>
              </a:solidFill>
            </a:endParaRPr>
          </a:p>
        </p:txBody>
      </p:sp>
      <p:sp>
        <p:nvSpPr>
          <p:cNvPr id="716" name="Google Shape;716;g3394fa29fc7_0_36"/>
          <p:cNvSpPr txBox="1"/>
          <p:nvPr/>
        </p:nvSpPr>
        <p:spPr>
          <a:xfrm>
            <a:off x="418400" y="4997100"/>
            <a:ext cx="9514200" cy="3855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zh-CN" sz="2400">
                <a:solidFill>
                  <a:schemeClr val="dk1"/>
                </a:solidFill>
              </a:rPr>
              <a:t>计算公式参考《临床疾病诊断依据治愈好转标准》(人民军医出版社出版, 2002版): </a:t>
            </a:r>
            <a:endParaRPr sz="2400">
              <a:solidFill>
                <a:schemeClr val="dk1"/>
              </a:solidFill>
            </a:endParaRPr>
          </a:p>
          <a:p>
            <a:pPr marL="0" lvl="0" indent="0" algn="l" rtl="0">
              <a:lnSpc>
                <a:spcPct val="115000"/>
              </a:lnSpc>
              <a:spcBef>
                <a:spcPts val="0"/>
              </a:spcBef>
              <a:spcAft>
                <a:spcPts val="0"/>
              </a:spcAft>
              <a:buNone/>
            </a:pPr>
            <a:endParaRPr sz="2700" b="1">
              <a:solidFill>
                <a:schemeClr val="dk1"/>
              </a:solidFill>
            </a:endParaRPr>
          </a:p>
          <a:p>
            <a:pPr marL="0" lvl="0" indent="0" algn="l" rtl="0">
              <a:lnSpc>
                <a:spcPct val="115000"/>
              </a:lnSpc>
              <a:spcBef>
                <a:spcPts val="0"/>
              </a:spcBef>
              <a:spcAft>
                <a:spcPts val="0"/>
              </a:spcAft>
              <a:buNone/>
            </a:pPr>
            <a:r>
              <a:rPr lang="zh-CN" sz="2700" b="1">
                <a:solidFill>
                  <a:schemeClr val="dk1"/>
                </a:solidFill>
              </a:rPr>
              <a:t>血尿酸值下降率 = [ (治疗前血 SUA 值 一 治疗后血 SUA 值) / 治疗前血 SUA 值 ] X 100 %</a:t>
            </a:r>
            <a:endParaRPr sz="2700" b="1">
              <a:solidFill>
                <a:schemeClr val="dk1"/>
              </a:solidFill>
            </a:endParaRPr>
          </a:p>
          <a:p>
            <a:pPr marL="0" lvl="0" indent="0" algn="l" rtl="0">
              <a:lnSpc>
                <a:spcPct val="115000"/>
              </a:lnSpc>
              <a:spcBef>
                <a:spcPts val="0"/>
              </a:spcBef>
              <a:spcAft>
                <a:spcPts val="0"/>
              </a:spcAft>
              <a:buNone/>
            </a:pPr>
            <a:endParaRPr sz="2700">
              <a:solidFill>
                <a:schemeClr val="dk1"/>
              </a:solidFill>
            </a:endParaRPr>
          </a:p>
          <a:p>
            <a:pPr marL="0" lvl="0" indent="0" algn="l" rtl="0">
              <a:lnSpc>
                <a:spcPct val="115000"/>
              </a:lnSpc>
              <a:spcBef>
                <a:spcPts val="0"/>
              </a:spcBef>
              <a:spcAft>
                <a:spcPts val="0"/>
              </a:spcAft>
              <a:buNone/>
            </a:pPr>
            <a:endParaRPr sz="2700">
              <a:solidFill>
                <a:schemeClr val="dk1"/>
              </a:solidFill>
            </a:endParaRPr>
          </a:p>
        </p:txBody>
      </p:sp>
      <p:sp>
        <p:nvSpPr>
          <p:cNvPr id="717" name="Google Shape;717;g3394fa29fc7_0_36"/>
          <p:cNvSpPr/>
          <p:nvPr/>
        </p:nvSpPr>
        <p:spPr>
          <a:xfrm>
            <a:off x="10223675" y="1941600"/>
            <a:ext cx="1621200" cy="2515800"/>
          </a:xfrm>
          <a:prstGeom prst="roundRect">
            <a:avLst>
              <a:gd name="adj" fmla="val 16667"/>
            </a:avLst>
          </a:prstGeom>
          <a:noFill/>
          <a:ln w="381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ormorant Garamond"/>
              <a:ea typeface="Cormorant Garamond"/>
              <a:cs typeface="Cormorant Garamond"/>
              <a:sym typeface="Cormorant Garamond"/>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721"/>
        <p:cNvGrpSpPr/>
        <p:nvPr/>
      </p:nvGrpSpPr>
      <p:grpSpPr>
        <a:xfrm>
          <a:off x="0" y="0"/>
          <a:ext cx="0" cy="0"/>
          <a:chOff x="0" y="0"/>
          <a:chExt cx="0" cy="0"/>
        </a:xfrm>
      </p:grpSpPr>
      <p:pic>
        <p:nvPicPr>
          <p:cNvPr id="722" name="Google Shape;722;g3394fa29fc7_0_33"/>
          <p:cNvPicPr preferRelativeResize="0"/>
          <p:nvPr/>
        </p:nvPicPr>
        <p:blipFill rotWithShape="1">
          <a:blip r:embed="rId3">
            <a:alphaModFix/>
          </a:blip>
          <a:srcRect/>
          <a:stretch/>
        </p:blipFill>
        <p:spPr>
          <a:xfrm>
            <a:off x="0" y="0"/>
            <a:ext cx="18288000" cy="10287000"/>
          </a:xfrm>
          <a:prstGeom prst="rect">
            <a:avLst/>
          </a:prstGeom>
          <a:noFill/>
          <a:ln>
            <a:noFill/>
          </a:ln>
        </p:spPr>
      </p:pic>
      <p:sp>
        <p:nvSpPr>
          <p:cNvPr id="723" name="Google Shape;723;g3394fa29fc7_0_33"/>
          <p:cNvSpPr txBox="1"/>
          <p:nvPr/>
        </p:nvSpPr>
        <p:spPr>
          <a:xfrm>
            <a:off x="27625" y="9841700"/>
            <a:ext cx="16946700" cy="47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1900">
                <a:solidFill>
                  <a:srgbClr val="666666"/>
                </a:solidFill>
              </a:rPr>
              <a:t>曾奇. 泄浊逐瘀法治疗痰瘀阻络型非急性期痛风性关节炎的临床疗效观察[D].广州中医药大学,2022.DOI:10.27044/d.cnki.ggzzu.2022.000852.</a:t>
            </a:r>
            <a:endParaRPr sz="1900"/>
          </a:p>
        </p:txBody>
      </p:sp>
      <p:sp>
        <p:nvSpPr>
          <p:cNvPr id="724" name="Google Shape;724;g3394fa29fc7_0_33"/>
          <p:cNvSpPr txBox="1"/>
          <p:nvPr/>
        </p:nvSpPr>
        <p:spPr>
          <a:xfrm>
            <a:off x="418400" y="499800"/>
            <a:ext cx="14457900" cy="6003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7200"/>
              <a:buFont typeface="Arial"/>
              <a:buNone/>
            </a:pPr>
            <a:r>
              <a:rPr lang="zh-CN" sz="3900" b="1"/>
              <a:t>泄浊逐瘀法治疗痰瘀阻络型非急性期痛风性关节炎的临床疗效观察</a:t>
            </a:r>
            <a:endParaRPr sz="3900" b="1"/>
          </a:p>
        </p:txBody>
      </p:sp>
      <p:pic>
        <p:nvPicPr>
          <p:cNvPr id="725" name="Google Shape;725;g3394fa29fc7_0_33"/>
          <p:cNvPicPr preferRelativeResize="0"/>
          <p:nvPr/>
        </p:nvPicPr>
        <p:blipFill>
          <a:blip r:embed="rId4">
            <a:alphaModFix/>
          </a:blip>
          <a:stretch>
            <a:fillRect/>
          </a:stretch>
        </p:blipFill>
        <p:spPr>
          <a:xfrm>
            <a:off x="709738" y="1939225"/>
            <a:ext cx="16868524" cy="6014487"/>
          </a:xfrm>
          <a:prstGeom prst="rect">
            <a:avLst/>
          </a:prstGeom>
          <a:noFill/>
          <a:ln>
            <a:noFill/>
          </a:ln>
        </p:spPr>
      </p:pic>
      <p:graphicFrame>
        <p:nvGraphicFramePr>
          <p:cNvPr id="726" name="Google Shape;726;g3394fa29fc7_0_33"/>
          <p:cNvGraphicFramePr/>
          <p:nvPr/>
        </p:nvGraphicFramePr>
        <p:xfrm>
          <a:off x="952500" y="8233100"/>
          <a:ext cx="3000000" cy="3000000"/>
        </p:xfrm>
        <a:graphic>
          <a:graphicData uri="http://schemas.openxmlformats.org/drawingml/2006/table">
            <a:tbl>
              <a:tblPr>
                <a:noFill/>
                <a:tableStyleId>{FA89EAFD-7456-4721-AD6F-43734C62CD50}</a:tableStyleId>
              </a:tblPr>
              <a:tblGrid>
                <a:gridCol w="3032475">
                  <a:extLst>
                    <a:ext uri="{9D8B030D-6E8A-4147-A177-3AD203B41FA5}">
                      <a16:colId xmlns:a16="http://schemas.microsoft.com/office/drawing/2014/main" val="20000"/>
                    </a:ext>
                  </a:extLst>
                </a:gridCol>
                <a:gridCol w="13350525">
                  <a:extLst>
                    <a:ext uri="{9D8B030D-6E8A-4147-A177-3AD203B41FA5}">
                      <a16:colId xmlns:a16="http://schemas.microsoft.com/office/drawing/2014/main" val="20001"/>
                    </a:ext>
                  </a:extLst>
                </a:gridCol>
              </a:tblGrid>
              <a:tr h="381000">
                <a:tc>
                  <a:txBody>
                    <a:bodyPr/>
                    <a:lstStyle/>
                    <a:p>
                      <a:pPr marL="0" lvl="0" indent="0" algn="l" rtl="0">
                        <a:spcBef>
                          <a:spcPts val="0"/>
                        </a:spcBef>
                        <a:spcAft>
                          <a:spcPts val="0"/>
                        </a:spcAft>
                        <a:buNone/>
                      </a:pPr>
                      <a:endParaRPr sz="2000"/>
                    </a:p>
                  </a:txBody>
                  <a:tcPr marL="91425" marR="91425" marT="91425" marB="91425"/>
                </a:tc>
                <a:tc>
                  <a:txBody>
                    <a:bodyPr/>
                    <a:lstStyle/>
                    <a:p>
                      <a:pPr marL="0" lvl="0" indent="0" algn="l" rtl="0">
                        <a:spcBef>
                          <a:spcPts val="0"/>
                        </a:spcBef>
                        <a:spcAft>
                          <a:spcPts val="0"/>
                        </a:spcAft>
                        <a:buNone/>
                      </a:pPr>
                      <a:r>
                        <a:rPr lang="zh-CN" sz="2000"/>
                        <a:t>参考值</a:t>
                      </a:r>
                      <a:endParaRPr sz="2000"/>
                    </a:p>
                  </a:txBody>
                  <a:tcPr marL="91425" marR="91425" marT="91425" marB="91425"/>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zh-CN" sz="2000"/>
                        <a:t>ESR 红细胞沉降率</a:t>
                      </a:r>
                      <a:endParaRPr sz="2000"/>
                    </a:p>
                  </a:txBody>
                  <a:tcPr marL="91425" marR="91425" marT="91425" marB="91425"/>
                </a:tc>
                <a:tc>
                  <a:txBody>
                    <a:bodyPr/>
                    <a:lstStyle/>
                    <a:p>
                      <a:pPr marL="0" lvl="0" indent="0" algn="l" rtl="0">
                        <a:spcBef>
                          <a:spcPts val="0"/>
                        </a:spcBef>
                        <a:spcAft>
                          <a:spcPts val="0"/>
                        </a:spcAft>
                        <a:buNone/>
                      </a:pPr>
                      <a:r>
                        <a:rPr lang="zh-CN" sz="2000"/>
                        <a:t>50岁以下男性 &lt;15mm/h; 50岁以上男性 &lt; 20mm/h; 50岁以下女性 &lt;20mm/h; 50岁以上女性 &lt; 30mm/h; </a:t>
                      </a:r>
                      <a:endParaRPr sz="2000"/>
                    </a:p>
                  </a:txBody>
                  <a:tcPr marL="91425" marR="91425" marT="91425" marB="91425"/>
                </a:tc>
                <a:extLst>
                  <a:ext uri="{0D108BD9-81ED-4DB2-BD59-A6C34878D82A}">
                    <a16:rowId xmlns:a16="http://schemas.microsoft.com/office/drawing/2014/main" val="10001"/>
                  </a:ext>
                </a:extLst>
              </a:tr>
            </a:tbl>
          </a:graphicData>
        </a:graphic>
      </p:graphicFrame>
      <p:sp>
        <p:nvSpPr>
          <p:cNvPr id="727" name="Google Shape;727;g3394fa29fc7_0_33"/>
          <p:cNvSpPr/>
          <p:nvPr/>
        </p:nvSpPr>
        <p:spPr>
          <a:xfrm>
            <a:off x="952500" y="3510850"/>
            <a:ext cx="16383000" cy="892500"/>
          </a:xfrm>
          <a:prstGeom prst="roundRect">
            <a:avLst>
              <a:gd name="adj" fmla="val 16667"/>
            </a:avLst>
          </a:prstGeom>
          <a:noFill/>
          <a:ln w="381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ormorant Garamond"/>
              <a:ea typeface="Cormorant Garamond"/>
              <a:cs typeface="Cormorant Garamond"/>
              <a:sym typeface="Cormorant Garamond"/>
            </a:endParaRPr>
          </a:p>
        </p:txBody>
      </p:sp>
      <p:sp>
        <p:nvSpPr>
          <p:cNvPr id="728" name="Google Shape;728;g3394fa29fc7_0_33"/>
          <p:cNvSpPr/>
          <p:nvPr/>
        </p:nvSpPr>
        <p:spPr>
          <a:xfrm>
            <a:off x="952500" y="4491825"/>
            <a:ext cx="16383000" cy="852300"/>
          </a:xfrm>
          <a:prstGeom prst="roundRect">
            <a:avLst>
              <a:gd name="adj" fmla="val 16667"/>
            </a:avLst>
          </a:prstGeom>
          <a:noFill/>
          <a:ln w="381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ormorant Garamond"/>
              <a:ea typeface="Cormorant Garamond"/>
              <a:cs typeface="Cormorant Garamond"/>
              <a:sym typeface="Cormorant Garamond"/>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732"/>
        <p:cNvGrpSpPr/>
        <p:nvPr/>
      </p:nvGrpSpPr>
      <p:grpSpPr>
        <a:xfrm>
          <a:off x="0" y="0"/>
          <a:ext cx="0" cy="0"/>
          <a:chOff x="0" y="0"/>
          <a:chExt cx="0" cy="0"/>
        </a:xfrm>
      </p:grpSpPr>
      <p:pic>
        <p:nvPicPr>
          <p:cNvPr id="733" name="Google Shape;733;g3394fa29fc7_0_51"/>
          <p:cNvPicPr preferRelativeResize="0"/>
          <p:nvPr/>
        </p:nvPicPr>
        <p:blipFill rotWithShape="1">
          <a:blip r:embed="rId3">
            <a:alphaModFix/>
          </a:blip>
          <a:srcRect/>
          <a:stretch/>
        </p:blipFill>
        <p:spPr>
          <a:xfrm>
            <a:off x="0" y="0"/>
            <a:ext cx="18288000" cy="10287000"/>
          </a:xfrm>
          <a:prstGeom prst="rect">
            <a:avLst/>
          </a:prstGeom>
          <a:noFill/>
          <a:ln>
            <a:noFill/>
          </a:ln>
        </p:spPr>
      </p:pic>
      <p:sp>
        <p:nvSpPr>
          <p:cNvPr id="734" name="Google Shape;734;g3394fa29fc7_0_51"/>
          <p:cNvSpPr txBox="1"/>
          <p:nvPr/>
        </p:nvSpPr>
        <p:spPr>
          <a:xfrm>
            <a:off x="27625" y="9841700"/>
            <a:ext cx="16946700" cy="47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1900">
                <a:solidFill>
                  <a:srgbClr val="666666"/>
                </a:solidFill>
              </a:rPr>
              <a:t>曾奇. 泄浊逐瘀法治疗痰瘀阻络型非急性期痛风性关节炎的临床疗效观察[D].广州中医药大学,2022.DOI:10.27044/d.cnki.ggzzu.2022.000852.</a:t>
            </a:r>
            <a:endParaRPr sz="1900"/>
          </a:p>
        </p:txBody>
      </p:sp>
      <p:sp>
        <p:nvSpPr>
          <p:cNvPr id="735" name="Google Shape;735;g3394fa29fc7_0_51"/>
          <p:cNvSpPr txBox="1"/>
          <p:nvPr/>
        </p:nvSpPr>
        <p:spPr>
          <a:xfrm>
            <a:off x="418400" y="499800"/>
            <a:ext cx="14457900" cy="6003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7200"/>
              <a:buFont typeface="Arial"/>
              <a:buNone/>
            </a:pPr>
            <a:r>
              <a:rPr lang="zh-CN" sz="3900" b="1"/>
              <a:t>泄浊逐瘀法治疗痰瘀阻络型非急性期痛风性关节炎的临床疗效观察</a:t>
            </a:r>
            <a:endParaRPr sz="3900" b="1"/>
          </a:p>
        </p:txBody>
      </p:sp>
      <p:pic>
        <p:nvPicPr>
          <p:cNvPr id="736" name="Google Shape;736;g3394fa29fc7_0_51"/>
          <p:cNvPicPr preferRelativeResize="0"/>
          <p:nvPr/>
        </p:nvPicPr>
        <p:blipFill>
          <a:blip r:embed="rId4">
            <a:alphaModFix/>
          </a:blip>
          <a:stretch>
            <a:fillRect/>
          </a:stretch>
        </p:blipFill>
        <p:spPr>
          <a:xfrm>
            <a:off x="1124713" y="1858525"/>
            <a:ext cx="16038574" cy="5755725"/>
          </a:xfrm>
          <a:prstGeom prst="rect">
            <a:avLst/>
          </a:prstGeom>
          <a:noFill/>
          <a:ln>
            <a:noFill/>
          </a:ln>
        </p:spPr>
      </p:pic>
      <p:graphicFrame>
        <p:nvGraphicFramePr>
          <p:cNvPr id="737" name="Google Shape;737;g3394fa29fc7_0_51"/>
          <p:cNvGraphicFramePr/>
          <p:nvPr/>
        </p:nvGraphicFramePr>
        <p:xfrm>
          <a:off x="952500" y="8240325"/>
          <a:ext cx="3000000" cy="3000000"/>
        </p:xfrm>
        <a:graphic>
          <a:graphicData uri="http://schemas.openxmlformats.org/drawingml/2006/table">
            <a:tbl>
              <a:tblPr>
                <a:noFill/>
                <a:tableStyleId>{FA89EAFD-7456-4721-AD6F-43734C62CD50}</a:tableStyleId>
              </a:tblPr>
              <a:tblGrid>
                <a:gridCol w="3032475">
                  <a:extLst>
                    <a:ext uri="{9D8B030D-6E8A-4147-A177-3AD203B41FA5}">
                      <a16:colId xmlns:a16="http://schemas.microsoft.com/office/drawing/2014/main" val="20000"/>
                    </a:ext>
                  </a:extLst>
                </a:gridCol>
                <a:gridCol w="13350525">
                  <a:extLst>
                    <a:ext uri="{9D8B030D-6E8A-4147-A177-3AD203B41FA5}">
                      <a16:colId xmlns:a16="http://schemas.microsoft.com/office/drawing/2014/main" val="20001"/>
                    </a:ext>
                  </a:extLst>
                </a:gridCol>
              </a:tblGrid>
              <a:tr h="381000">
                <a:tc>
                  <a:txBody>
                    <a:bodyPr/>
                    <a:lstStyle/>
                    <a:p>
                      <a:pPr marL="0" lvl="0" indent="0" algn="l" rtl="0">
                        <a:spcBef>
                          <a:spcPts val="0"/>
                        </a:spcBef>
                        <a:spcAft>
                          <a:spcPts val="0"/>
                        </a:spcAft>
                        <a:buNone/>
                      </a:pPr>
                      <a:endParaRPr sz="2000"/>
                    </a:p>
                  </a:txBody>
                  <a:tcPr marL="91425" marR="91425" marT="91425" marB="91425"/>
                </a:tc>
                <a:tc>
                  <a:txBody>
                    <a:bodyPr/>
                    <a:lstStyle/>
                    <a:p>
                      <a:pPr marL="0" lvl="0" indent="0" algn="l" rtl="0">
                        <a:spcBef>
                          <a:spcPts val="0"/>
                        </a:spcBef>
                        <a:spcAft>
                          <a:spcPts val="0"/>
                        </a:spcAft>
                        <a:buNone/>
                      </a:pPr>
                      <a:r>
                        <a:rPr lang="zh-CN" sz="2000"/>
                        <a:t>参考值</a:t>
                      </a:r>
                      <a:endParaRPr sz="2000"/>
                    </a:p>
                  </a:txBody>
                  <a:tcPr marL="91425" marR="91425" marT="91425" marB="91425"/>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zh-CN" sz="2000"/>
                        <a:t>CRP C-反应蛋白</a:t>
                      </a:r>
                      <a:endParaRPr sz="2000"/>
                    </a:p>
                  </a:txBody>
                  <a:tcPr marL="91425" marR="91425" marT="91425" marB="91425"/>
                </a:tc>
                <a:tc>
                  <a:txBody>
                    <a:bodyPr/>
                    <a:lstStyle/>
                    <a:p>
                      <a:pPr marL="0" lvl="0" indent="0" algn="l" rtl="0">
                        <a:spcBef>
                          <a:spcPts val="0"/>
                        </a:spcBef>
                        <a:spcAft>
                          <a:spcPts val="0"/>
                        </a:spcAft>
                        <a:buNone/>
                      </a:pPr>
                      <a:r>
                        <a:rPr lang="zh-CN" sz="2000"/>
                        <a:t>&lt;10mg/L</a:t>
                      </a:r>
                      <a:endParaRPr sz="2000"/>
                    </a:p>
                  </a:txBody>
                  <a:tcPr marL="91425" marR="91425" marT="91425" marB="91425"/>
                </a:tc>
                <a:extLst>
                  <a:ext uri="{0D108BD9-81ED-4DB2-BD59-A6C34878D82A}">
                    <a16:rowId xmlns:a16="http://schemas.microsoft.com/office/drawing/2014/main" val="10001"/>
                  </a:ext>
                </a:extLst>
              </a:tr>
            </a:tbl>
          </a:graphicData>
        </a:graphic>
      </p:graphicFrame>
      <p:sp>
        <p:nvSpPr>
          <p:cNvPr id="738" name="Google Shape;738;g3394fa29fc7_0_51"/>
          <p:cNvSpPr/>
          <p:nvPr/>
        </p:nvSpPr>
        <p:spPr>
          <a:xfrm>
            <a:off x="1289800" y="3496325"/>
            <a:ext cx="15787800" cy="783900"/>
          </a:xfrm>
          <a:prstGeom prst="roundRect">
            <a:avLst>
              <a:gd name="adj" fmla="val 16667"/>
            </a:avLst>
          </a:prstGeom>
          <a:noFill/>
          <a:ln w="381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ormorant Garamond"/>
              <a:ea typeface="Cormorant Garamond"/>
              <a:cs typeface="Cormorant Garamond"/>
              <a:sym typeface="Cormorant Garamond"/>
            </a:endParaRPr>
          </a:p>
        </p:txBody>
      </p:sp>
      <p:sp>
        <p:nvSpPr>
          <p:cNvPr id="739" name="Google Shape;739;g3394fa29fc7_0_51"/>
          <p:cNvSpPr/>
          <p:nvPr/>
        </p:nvSpPr>
        <p:spPr>
          <a:xfrm>
            <a:off x="1289750" y="4343475"/>
            <a:ext cx="15787800" cy="783900"/>
          </a:xfrm>
          <a:prstGeom prst="roundRect">
            <a:avLst>
              <a:gd name="adj" fmla="val 16667"/>
            </a:avLst>
          </a:prstGeom>
          <a:noFill/>
          <a:ln w="381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ormorant Garamond"/>
              <a:ea typeface="Cormorant Garamond"/>
              <a:cs typeface="Cormorant Garamond"/>
              <a:sym typeface="Cormorant Garamond"/>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743"/>
        <p:cNvGrpSpPr/>
        <p:nvPr/>
      </p:nvGrpSpPr>
      <p:grpSpPr>
        <a:xfrm>
          <a:off x="0" y="0"/>
          <a:ext cx="0" cy="0"/>
          <a:chOff x="0" y="0"/>
          <a:chExt cx="0" cy="0"/>
        </a:xfrm>
      </p:grpSpPr>
      <p:pic>
        <p:nvPicPr>
          <p:cNvPr id="744" name="Google Shape;744;g3394fa29fc7_0_57"/>
          <p:cNvPicPr preferRelativeResize="0"/>
          <p:nvPr/>
        </p:nvPicPr>
        <p:blipFill rotWithShape="1">
          <a:blip r:embed="rId3">
            <a:alphaModFix/>
          </a:blip>
          <a:srcRect/>
          <a:stretch/>
        </p:blipFill>
        <p:spPr>
          <a:xfrm>
            <a:off x="0" y="0"/>
            <a:ext cx="18288000" cy="10287000"/>
          </a:xfrm>
          <a:prstGeom prst="rect">
            <a:avLst/>
          </a:prstGeom>
          <a:noFill/>
          <a:ln>
            <a:noFill/>
          </a:ln>
        </p:spPr>
      </p:pic>
      <p:sp>
        <p:nvSpPr>
          <p:cNvPr id="745" name="Google Shape;745;g3394fa29fc7_0_57"/>
          <p:cNvSpPr txBox="1"/>
          <p:nvPr/>
        </p:nvSpPr>
        <p:spPr>
          <a:xfrm>
            <a:off x="27625" y="9841700"/>
            <a:ext cx="16946700" cy="47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1900">
                <a:solidFill>
                  <a:srgbClr val="666666"/>
                </a:solidFill>
              </a:rPr>
              <a:t>曾奇. 泄浊逐瘀法治疗痰瘀阻络型非急性期痛风性关节炎的临床疗效观察[D].广州中医药大学,2022.DOI:10.27044/d.cnki.ggzzu.2022.000852.</a:t>
            </a:r>
            <a:endParaRPr sz="1900"/>
          </a:p>
        </p:txBody>
      </p:sp>
      <p:sp>
        <p:nvSpPr>
          <p:cNvPr id="746" name="Google Shape;746;g3394fa29fc7_0_57"/>
          <p:cNvSpPr txBox="1"/>
          <p:nvPr/>
        </p:nvSpPr>
        <p:spPr>
          <a:xfrm>
            <a:off x="418400" y="499800"/>
            <a:ext cx="14457900" cy="6003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7200"/>
              <a:buFont typeface="Arial"/>
              <a:buNone/>
            </a:pPr>
            <a:r>
              <a:rPr lang="zh-CN" sz="3900" b="1"/>
              <a:t>泄浊逐瘀法治疗痰瘀阻络型非急性期痛风性关节炎的临床疗效观察</a:t>
            </a:r>
            <a:endParaRPr sz="3900" b="1"/>
          </a:p>
        </p:txBody>
      </p:sp>
      <p:pic>
        <p:nvPicPr>
          <p:cNvPr id="747" name="Google Shape;747;g3394fa29fc7_0_57"/>
          <p:cNvPicPr preferRelativeResize="0"/>
          <p:nvPr/>
        </p:nvPicPr>
        <p:blipFill>
          <a:blip r:embed="rId4">
            <a:alphaModFix/>
          </a:blip>
          <a:stretch>
            <a:fillRect/>
          </a:stretch>
        </p:blipFill>
        <p:spPr>
          <a:xfrm>
            <a:off x="189800" y="1529200"/>
            <a:ext cx="12681299" cy="2481040"/>
          </a:xfrm>
          <a:prstGeom prst="rect">
            <a:avLst/>
          </a:prstGeom>
          <a:noFill/>
          <a:ln>
            <a:noFill/>
          </a:ln>
        </p:spPr>
      </p:pic>
      <p:pic>
        <p:nvPicPr>
          <p:cNvPr id="748" name="Google Shape;748;g3394fa29fc7_0_57"/>
          <p:cNvPicPr preferRelativeResize="0"/>
          <p:nvPr/>
        </p:nvPicPr>
        <p:blipFill>
          <a:blip r:embed="rId5">
            <a:alphaModFix/>
          </a:blip>
          <a:stretch>
            <a:fillRect/>
          </a:stretch>
        </p:blipFill>
        <p:spPr>
          <a:xfrm>
            <a:off x="189800" y="5597607"/>
            <a:ext cx="12681299" cy="3399618"/>
          </a:xfrm>
          <a:prstGeom prst="rect">
            <a:avLst/>
          </a:prstGeom>
          <a:noFill/>
          <a:ln>
            <a:noFill/>
          </a:ln>
        </p:spPr>
      </p:pic>
      <p:sp>
        <p:nvSpPr>
          <p:cNvPr id="749" name="Google Shape;749;g3394fa29fc7_0_57"/>
          <p:cNvSpPr txBox="1"/>
          <p:nvPr/>
        </p:nvSpPr>
        <p:spPr>
          <a:xfrm>
            <a:off x="12959775" y="5597600"/>
            <a:ext cx="5128200" cy="3399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zh-CN" sz="2700">
                <a:solidFill>
                  <a:schemeClr val="dk1"/>
                </a:solidFill>
              </a:rPr>
              <a:t>治疗前后受累</a:t>
            </a:r>
            <a:r>
              <a:rPr lang="zh-CN" sz="2700" b="1">
                <a:solidFill>
                  <a:schemeClr val="dk1"/>
                </a:solidFill>
              </a:rPr>
              <a:t>关节的疼痛 </a:t>
            </a:r>
            <a:r>
              <a:rPr lang="zh-CN" sz="2700">
                <a:solidFill>
                  <a:schemeClr val="dk1"/>
                </a:solidFill>
              </a:rPr>
              <a:t>、</a:t>
            </a:r>
            <a:r>
              <a:rPr lang="zh-CN" sz="2700" b="1">
                <a:solidFill>
                  <a:schemeClr val="dk1"/>
                </a:solidFill>
              </a:rPr>
              <a:t>功能活动</a:t>
            </a:r>
            <a:r>
              <a:rPr lang="zh-CN" sz="2700">
                <a:solidFill>
                  <a:schemeClr val="dk1"/>
                </a:solidFill>
              </a:rPr>
              <a:t>及</a:t>
            </a:r>
            <a:r>
              <a:rPr lang="zh-CN" sz="2700" b="1">
                <a:solidFill>
                  <a:schemeClr val="dk1"/>
                </a:solidFill>
              </a:rPr>
              <a:t>全身情况</a:t>
            </a:r>
            <a:r>
              <a:rPr lang="zh-CN" sz="2700">
                <a:solidFill>
                  <a:schemeClr val="dk1"/>
                </a:solidFill>
              </a:rPr>
              <a:t>等</a:t>
            </a:r>
            <a:endParaRPr sz="2700">
              <a:solidFill>
                <a:schemeClr val="dk1"/>
              </a:solidFill>
            </a:endParaRPr>
          </a:p>
          <a:p>
            <a:pPr marL="0" lvl="0" indent="0" algn="l" rtl="0">
              <a:lnSpc>
                <a:spcPct val="115000"/>
              </a:lnSpc>
              <a:spcBef>
                <a:spcPts val="0"/>
              </a:spcBef>
              <a:spcAft>
                <a:spcPts val="0"/>
              </a:spcAft>
              <a:buNone/>
            </a:pPr>
            <a:r>
              <a:rPr lang="zh-CN" sz="2700">
                <a:solidFill>
                  <a:schemeClr val="dk1"/>
                </a:solidFill>
              </a:rPr>
              <a:t> </a:t>
            </a:r>
            <a:endParaRPr sz="2700">
              <a:solidFill>
                <a:schemeClr val="dk1"/>
              </a:solidFill>
            </a:endParaRPr>
          </a:p>
          <a:p>
            <a:pPr marL="0" lvl="0" indent="0" algn="l" rtl="0">
              <a:lnSpc>
                <a:spcPct val="115000"/>
              </a:lnSpc>
              <a:spcBef>
                <a:spcPts val="0"/>
              </a:spcBef>
              <a:spcAft>
                <a:spcPts val="0"/>
              </a:spcAft>
              <a:buNone/>
            </a:pPr>
            <a:r>
              <a:rPr lang="zh-CN" sz="2700">
                <a:solidFill>
                  <a:schemeClr val="dk1"/>
                </a:solidFill>
              </a:rPr>
              <a:t>( </a:t>
            </a:r>
            <a:r>
              <a:rPr lang="zh-CN" sz="2700" b="1">
                <a:solidFill>
                  <a:schemeClr val="dk1"/>
                </a:solidFill>
              </a:rPr>
              <a:t>正常</a:t>
            </a:r>
            <a:r>
              <a:rPr lang="zh-CN" sz="2700">
                <a:solidFill>
                  <a:schemeClr val="dk1"/>
                </a:solidFill>
              </a:rPr>
              <a:t>记作 </a:t>
            </a:r>
            <a:r>
              <a:rPr lang="zh-CN" sz="2700">
                <a:solidFill>
                  <a:srgbClr val="FF0000"/>
                </a:solidFill>
              </a:rPr>
              <a:t>0</a:t>
            </a:r>
            <a:r>
              <a:rPr lang="zh-CN" sz="2700">
                <a:solidFill>
                  <a:schemeClr val="dk1"/>
                </a:solidFill>
              </a:rPr>
              <a:t> ; </a:t>
            </a:r>
            <a:r>
              <a:rPr lang="zh-CN" sz="2700" b="1">
                <a:solidFill>
                  <a:schemeClr val="dk1"/>
                </a:solidFill>
              </a:rPr>
              <a:t>轻度</a:t>
            </a:r>
            <a:r>
              <a:rPr lang="zh-CN" sz="2700">
                <a:solidFill>
                  <a:schemeClr val="dk1"/>
                </a:solidFill>
              </a:rPr>
              <a:t>记作 </a:t>
            </a:r>
            <a:r>
              <a:rPr lang="zh-CN" sz="2700">
                <a:solidFill>
                  <a:srgbClr val="FF0000"/>
                </a:solidFill>
              </a:rPr>
              <a:t>1</a:t>
            </a:r>
            <a:r>
              <a:rPr lang="zh-CN" sz="2700">
                <a:solidFill>
                  <a:schemeClr val="dk1"/>
                </a:solidFill>
              </a:rPr>
              <a:t> ; </a:t>
            </a:r>
            <a:r>
              <a:rPr lang="zh-CN" sz="2700" b="1">
                <a:solidFill>
                  <a:schemeClr val="dk1"/>
                </a:solidFill>
              </a:rPr>
              <a:t>中度</a:t>
            </a:r>
            <a:r>
              <a:rPr lang="zh-CN" sz="2700">
                <a:solidFill>
                  <a:schemeClr val="dk1"/>
                </a:solidFill>
              </a:rPr>
              <a:t>记作 </a:t>
            </a:r>
            <a:r>
              <a:rPr lang="zh-CN" sz="2700">
                <a:solidFill>
                  <a:srgbClr val="FF0000"/>
                </a:solidFill>
              </a:rPr>
              <a:t>2</a:t>
            </a:r>
            <a:r>
              <a:rPr lang="zh-CN" sz="2700">
                <a:solidFill>
                  <a:schemeClr val="dk1"/>
                </a:solidFill>
              </a:rPr>
              <a:t> ; </a:t>
            </a:r>
            <a:r>
              <a:rPr lang="zh-CN" sz="2700" b="1">
                <a:solidFill>
                  <a:schemeClr val="dk1"/>
                </a:solidFill>
              </a:rPr>
              <a:t>重度</a:t>
            </a:r>
            <a:r>
              <a:rPr lang="zh-CN" sz="2700">
                <a:solidFill>
                  <a:schemeClr val="dk1"/>
                </a:solidFill>
              </a:rPr>
              <a:t>记作 </a:t>
            </a:r>
            <a:r>
              <a:rPr lang="zh-CN" sz="2700">
                <a:solidFill>
                  <a:srgbClr val="FF0000"/>
                </a:solidFill>
              </a:rPr>
              <a:t>3</a:t>
            </a:r>
            <a:r>
              <a:rPr lang="zh-CN" sz="2700">
                <a:solidFill>
                  <a:schemeClr val="dk1"/>
                </a:solidFill>
              </a:rPr>
              <a:t> )</a:t>
            </a:r>
            <a:endParaRPr sz="2700">
              <a:solidFill>
                <a:schemeClr val="dk1"/>
              </a:solidFill>
            </a:endParaRPr>
          </a:p>
          <a:p>
            <a:pPr marL="0" lvl="0" indent="0" algn="l" rtl="0">
              <a:lnSpc>
                <a:spcPct val="115000"/>
              </a:lnSpc>
              <a:spcBef>
                <a:spcPts val="0"/>
              </a:spcBef>
              <a:spcAft>
                <a:spcPts val="0"/>
              </a:spcAft>
              <a:buNone/>
            </a:pPr>
            <a:endParaRPr sz="2700">
              <a:solidFill>
                <a:schemeClr val="dk1"/>
              </a:solidFill>
            </a:endParaRPr>
          </a:p>
          <a:p>
            <a:pPr marL="0" lvl="0" indent="0" algn="l" rtl="0">
              <a:lnSpc>
                <a:spcPct val="115000"/>
              </a:lnSpc>
              <a:spcBef>
                <a:spcPts val="0"/>
              </a:spcBef>
              <a:spcAft>
                <a:spcPts val="0"/>
              </a:spcAft>
              <a:buNone/>
            </a:pPr>
            <a:r>
              <a:rPr lang="zh-CN" sz="2700">
                <a:solidFill>
                  <a:schemeClr val="dk1"/>
                </a:solidFill>
              </a:rPr>
              <a:t>舌脉不计入总分 </a:t>
            </a:r>
            <a:endParaRPr sz="2700">
              <a:solidFill>
                <a:schemeClr val="dk1"/>
              </a:solidFill>
            </a:endParaRPr>
          </a:p>
          <a:p>
            <a:pPr marL="0" lvl="0" indent="0" algn="l" rtl="0">
              <a:lnSpc>
                <a:spcPct val="115000"/>
              </a:lnSpc>
              <a:spcBef>
                <a:spcPts val="0"/>
              </a:spcBef>
              <a:spcAft>
                <a:spcPts val="0"/>
              </a:spcAft>
              <a:buNone/>
            </a:pPr>
            <a:endParaRPr sz="2700">
              <a:solidFill>
                <a:schemeClr val="dk1"/>
              </a:solidFill>
            </a:endParaRPr>
          </a:p>
          <a:p>
            <a:pPr marL="0" lvl="0" indent="0" algn="l" rtl="0">
              <a:lnSpc>
                <a:spcPct val="115000"/>
              </a:lnSpc>
              <a:spcBef>
                <a:spcPts val="0"/>
              </a:spcBef>
              <a:spcAft>
                <a:spcPts val="0"/>
              </a:spcAft>
              <a:buNone/>
            </a:pPr>
            <a:endParaRPr sz="2700">
              <a:solidFill>
                <a:schemeClr val="dk1"/>
              </a:solidFill>
            </a:endParaRPr>
          </a:p>
        </p:txBody>
      </p:sp>
      <p:sp>
        <p:nvSpPr>
          <p:cNvPr id="750" name="Google Shape;750;g3394fa29fc7_0_57"/>
          <p:cNvSpPr/>
          <p:nvPr/>
        </p:nvSpPr>
        <p:spPr>
          <a:xfrm>
            <a:off x="12871100" y="1180975"/>
            <a:ext cx="5281200" cy="3722400"/>
          </a:xfrm>
          <a:prstGeom prst="foldedCorner">
            <a:avLst>
              <a:gd name="adj" fmla="val 16667"/>
            </a:avLst>
          </a:prstGeom>
          <a:solidFill>
            <a:srgbClr val="F0EBD7"/>
          </a:solidFill>
          <a:ln w="25400" cap="flat" cmpd="sng">
            <a:solidFill>
              <a:srgbClr val="56465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751" name="Google Shape;751;g3394fa29fc7_0_57"/>
          <p:cNvSpPr txBox="1"/>
          <p:nvPr/>
        </p:nvSpPr>
        <p:spPr>
          <a:xfrm>
            <a:off x="12947300" y="1391550"/>
            <a:ext cx="5128200" cy="3399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zh-CN" sz="2700" b="1">
                <a:solidFill>
                  <a:schemeClr val="dk1"/>
                </a:solidFill>
              </a:rPr>
              <a:t>显效</a:t>
            </a:r>
            <a:r>
              <a:rPr lang="zh-CN" sz="2700">
                <a:solidFill>
                  <a:schemeClr val="dk1"/>
                </a:solidFill>
              </a:rPr>
              <a:t>: 临床症状明显改善, 临床治疗改善率</a:t>
            </a:r>
            <a:r>
              <a:rPr lang="zh-CN" sz="2700">
                <a:solidFill>
                  <a:srgbClr val="FF0000"/>
                </a:solidFill>
              </a:rPr>
              <a:t>≥70%</a:t>
            </a:r>
            <a:endParaRPr sz="2700">
              <a:solidFill>
                <a:schemeClr val="dk1"/>
              </a:solidFill>
            </a:endParaRPr>
          </a:p>
          <a:p>
            <a:pPr marL="0" lvl="0" indent="0" algn="l" rtl="0">
              <a:lnSpc>
                <a:spcPct val="115000"/>
              </a:lnSpc>
              <a:spcBef>
                <a:spcPts val="1000"/>
              </a:spcBef>
              <a:spcAft>
                <a:spcPts val="0"/>
              </a:spcAft>
              <a:buNone/>
            </a:pPr>
            <a:r>
              <a:rPr lang="zh-CN" sz="2700" b="1">
                <a:solidFill>
                  <a:schemeClr val="dk1"/>
                </a:solidFill>
              </a:rPr>
              <a:t>有效</a:t>
            </a:r>
            <a:r>
              <a:rPr lang="zh-CN" sz="2700">
                <a:solidFill>
                  <a:schemeClr val="dk1"/>
                </a:solidFill>
              </a:rPr>
              <a:t>: 临床症状有所好转 , </a:t>
            </a:r>
            <a:r>
              <a:rPr lang="zh-CN" sz="2700">
                <a:solidFill>
                  <a:srgbClr val="FF0000"/>
                </a:solidFill>
              </a:rPr>
              <a:t>30%≤</a:t>
            </a:r>
            <a:r>
              <a:rPr lang="zh-CN" sz="2700">
                <a:solidFill>
                  <a:schemeClr val="dk1"/>
                </a:solidFill>
              </a:rPr>
              <a:t>临床治疗改善率</a:t>
            </a:r>
            <a:r>
              <a:rPr lang="zh-CN" sz="2700">
                <a:solidFill>
                  <a:srgbClr val="FF0000"/>
                </a:solidFill>
              </a:rPr>
              <a:t>&lt;70%</a:t>
            </a:r>
            <a:endParaRPr sz="2700">
              <a:solidFill>
                <a:schemeClr val="dk1"/>
              </a:solidFill>
            </a:endParaRPr>
          </a:p>
          <a:p>
            <a:pPr marL="0" lvl="0" indent="0" algn="l" rtl="0">
              <a:lnSpc>
                <a:spcPct val="115000"/>
              </a:lnSpc>
              <a:spcBef>
                <a:spcPts val="1000"/>
              </a:spcBef>
              <a:spcAft>
                <a:spcPts val="0"/>
              </a:spcAft>
              <a:buNone/>
            </a:pPr>
            <a:r>
              <a:rPr lang="zh-CN" sz="2700" b="1">
                <a:solidFill>
                  <a:schemeClr val="dk1"/>
                </a:solidFill>
              </a:rPr>
              <a:t>无效</a:t>
            </a:r>
            <a:r>
              <a:rPr lang="zh-CN" sz="2700">
                <a:solidFill>
                  <a:schemeClr val="dk1"/>
                </a:solidFill>
              </a:rPr>
              <a:t>: 临床症状无明显改善或有所加重, 临床治疗改善率</a:t>
            </a:r>
            <a:r>
              <a:rPr lang="zh-CN" sz="2700">
                <a:solidFill>
                  <a:srgbClr val="FF0000"/>
                </a:solidFill>
              </a:rPr>
              <a:t>&lt;30%</a:t>
            </a:r>
            <a:r>
              <a:rPr lang="zh-CN" sz="2700">
                <a:solidFill>
                  <a:schemeClr val="dk1"/>
                </a:solidFill>
              </a:rPr>
              <a:t> </a:t>
            </a:r>
            <a:endParaRPr sz="2700"/>
          </a:p>
          <a:p>
            <a:pPr marL="0" lvl="0" indent="0" algn="l" rtl="0">
              <a:lnSpc>
                <a:spcPct val="115000"/>
              </a:lnSpc>
              <a:spcBef>
                <a:spcPts val="1000"/>
              </a:spcBef>
              <a:spcAft>
                <a:spcPts val="0"/>
              </a:spcAft>
              <a:buNone/>
            </a:pPr>
            <a:endParaRPr sz="2700">
              <a:solidFill>
                <a:schemeClr val="dk1"/>
              </a:solidFill>
            </a:endParaRPr>
          </a:p>
          <a:p>
            <a:pPr marL="0" lvl="0" indent="0" algn="l" rtl="0">
              <a:lnSpc>
                <a:spcPct val="115000"/>
              </a:lnSpc>
              <a:spcBef>
                <a:spcPts val="1000"/>
              </a:spcBef>
              <a:spcAft>
                <a:spcPts val="1000"/>
              </a:spcAft>
              <a:buNone/>
            </a:pPr>
            <a:endParaRPr sz="2700">
              <a:solidFill>
                <a:schemeClr val="dk1"/>
              </a:solidFill>
            </a:endParaRPr>
          </a:p>
        </p:txBody>
      </p:sp>
      <p:sp>
        <p:nvSpPr>
          <p:cNvPr id="752" name="Google Shape;752;g3394fa29fc7_0_57"/>
          <p:cNvSpPr txBox="1"/>
          <p:nvPr/>
        </p:nvSpPr>
        <p:spPr>
          <a:xfrm>
            <a:off x="189800" y="4207300"/>
            <a:ext cx="13080900" cy="696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zh-CN" sz="2700">
                <a:solidFill>
                  <a:schemeClr val="dk1"/>
                </a:solidFill>
              </a:rPr>
              <a:t>改善率计算采尼莫地平法, 公式为</a:t>
            </a:r>
            <a:r>
              <a:rPr lang="zh-CN" sz="2700" b="1">
                <a:solidFill>
                  <a:schemeClr val="dk1"/>
                </a:solidFill>
              </a:rPr>
              <a:t>[( 治疗前积分 - 治疗后积分)/ 治疗前积分] x 100%</a:t>
            </a:r>
            <a:endParaRPr sz="2700" b="1">
              <a:solidFill>
                <a:schemeClr val="dk1"/>
              </a:solidFill>
            </a:endParaRPr>
          </a:p>
          <a:p>
            <a:pPr marL="0" lvl="0" indent="0" algn="l" rtl="0">
              <a:lnSpc>
                <a:spcPct val="115000"/>
              </a:lnSpc>
              <a:spcBef>
                <a:spcPts val="1000"/>
              </a:spcBef>
              <a:spcAft>
                <a:spcPts val="0"/>
              </a:spcAft>
              <a:buNone/>
            </a:pPr>
            <a:r>
              <a:rPr lang="zh-CN" sz="2700">
                <a:solidFill>
                  <a:schemeClr val="dk1"/>
                </a:solidFill>
              </a:rPr>
              <a:t> </a:t>
            </a:r>
            <a:endParaRPr sz="2700"/>
          </a:p>
          <a:p>
            <a:pPr marL="0" lvl="0" indent="0" algn="l" rtl="0">
              <a:lnSpc>
                <a:spcPct val="115000"/>
              </a:lnSpc>
              <a:spcBef>
                <a:spcPts val="1000"/>
              </a:spcBef>
              <a:spcAft>
                <a:spcPts val="0"/>
              </a:spcAft>
              <a:buNone/>
            </a:pPr>
            <a:endParaRPr sz="2700">
              <a:solidFill>
                <a:schemeClr val="dk1"/>
              </a:solidFill>
            </a:endParaRPr>
          </a:p>
          <a:p>
            <a:pPr marL="0" lvl="0" indent="0" algn="l" rtl="0">
              <a:lnSpc>
                <a:spcPct val="115000"/>
              </a:lnSpc>
              <a:spcBef>
                <a:spcPts val="1000"/>
              </a:spcBef>
              <a:spcAft>
                <a:spcPts val="1000"/>
              </a:spcAft>
              <a:buNone/>
            </a:pPr>
            <a:endParaRPr sz="2700">
              <a:solidFill>
                <a:schemeClr val="dk1"/>
              </a:solidFill>
            </a:endParaRPr>
          </a:p>
        </p:txBody>
      </p:sp>
      <p:sp>
        <p:nvSpPr>
          <p:cNvPr id="753" name="Google Shape;753;g3394fa29fc7_0_57"/>
          <p:cNvSpPr/>
          <p:nvPr/>
        </p:nvSpPr>
        <p:spPr>
          <a:xfrm>
            <a:off x="9534150" y="1395800"/>
            <a:ext cx="1621200" cy="2515800"/>
          </a:xfrm>
          <a:prstGeom prst="roundRect">
            <a:avLst>
              <a:gd name="adj" fmla="val 16667"/>
            </a:avLst>
          </a:prstGeom>
          <a:noFill/>
          <a:ln w="381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ormorant Garamond"/>
              <a:ea typeface="Cormorant Garamond"/>
              <a:cs typeface="Cormorant Garamond"/>
              <a:sym typeface="Cormorant Garamond"/>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757"/>
        <p:cNvGrpSpPr/>
        <p:nvPr/>
      </p:nvGrpSpPr>
      <p:grpSpPr>
        <a:xfrm>
          <a:off x="0" y="0"/>
          <a:ext cx="0" cy="0"/>
          <a:chOff x="0" y="0"/>
          <a:chExt cx="0" cy="0"/>
        </a:xfrm>
      </p:grpSpPr>
      <p:pic>
        <p:nvPicPr>
          <p:cNvPr id="758" name="Google Shape;758;g3394fa29fc7_0_79"/>
          <p:cNvPicPr preferRelativeResize="0"/>
          <p:nvPr/>
        </p:nvPicPr>
        <p:blipFill rotWithShape="1">
          <a:blip r:embed="rId3">
            <a:alphaModFix/>
          </a:blip>
          <a:srcRect/>
          <a:stretch/>
        </p:blipFill>
        <p:spPr>
          <a:xfrm>
            <a:off x="0" y="0"/>
            <a:ext cx="18288000" cy="10287000"/>
          </a:xfrm>
          <a:prstGeom prst="rect">
            <a:avLst/>
          </a:prstGeom>
          <a:noFill/>
          <a:ln>
            <a:noFill/>
          </a:ln>
        </p:spPr>
      </p:pic>
      <p:sp>
        <p:nvSpPr>
          <p:cNvPr id="759" name="Google Shape;759;g3394fa29fc7_0_79"/>
          <p:cNvSpPr txBox="1"/>
          <p:nvPr/>
        </p:nvSpPr>
        <p:spPr>
          <a:xfrm>
            <a:off x="27625" y="9841700"/>
            <a:ext cx="16946700" cy="47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1900">
                <a:solidFill>
                  <a:srgbClr val="666666"/>
                </a:solidFill>
              </a:rPr>
              <a:t>曾奇. 泄浊逐瘀法治疗痰瘀阻络型非急性期痛风性关节炎的临床疗效观察[D].广州中医药大学,2022.DOI:10.27044/d.cnki.ggzzu.2022.000852.</a:t>
            </a:r>
            <a:endParaRPr sz="1900"/>
          </a:p>
        </p:txBody>
      </p:sp>
      <p:sp>
        <p:nvSpPr>
          <p:cNvPr id="760" name="Google Shape;760;g3394fa29fc7_0_79"/>
          <p:cNvSpPr txBox="1"/>
          <p:nvPr/>
        </p:nvSpPr>
        <p:spPr>
          <a:xfrm>
            <a:off x="418400" y="499800"/>
            <a:ext cx="14457900" cy="6003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7200"/>
              <a:buFont typeface="Arial"/>
              <a:buNone/>
            </a:pPr>
            <a:r>
              <a:rPr lang="zh-CN" sz="3900" b="1"/>
              <a:t>泄浊逐瘀法治疗痰瘀阻络型非急性期痛风性关节炎的临床疗效观察</a:t>
            </a:r>
            <a:endParaRPr sz="3900" b="1"/>
          </a:p>
        </p:txBody>
      </p:sp>
      <p:pic>
        <p:nvPicPr>
          <p:cNvPr id="761" name="Google Shape;761;g3394fa29fc7_0_79"/>
          <p:cNvPicPr preferRelativeResize="0"/>
          <p:nvPr/>
        </p:nvPicPr>
        <p:blipFill>
          <a:blip r:embed="rId4">
            <a:alphaModFix/>
          </a:blip>
          <a:stretch>
            <a:fillRect/>
          </a:stretch>
        </p:blipFill>
        <p:spPr>
          <a:xfrm>
            <a:off x="2292275" y="1270125"/>
            <a:ext cx="12417386" cy="8401550"/>
          </a:xfrm>
          <a:prstGeom prst="rect">
            <a:avLst/>
          </a:prstGeom>
          <a:noFill/>
          <a:ln>
            <a:noFill/>
          </a:ln>
        </p:spPr>
      </p:pic>
      <p:sp>
        <p:nvSpPr>
          <p:cNvPr id="762" name="Google Shape;762;g3394fa29fc7_0_79"/>
          <p:cNvSpPr/>
          <p:nvPr/>
        </p:nvSpPr>
        <p:spPr>
          <a:xfrm>
            <a:off x="10771525" y="1770400"/>
            <a:ext cx="2031300" cy="7100400"/>
          </a:xfrm>
          <a:prstGeom prst="roundRect">
            <a:avLst>
              <a:gd name="adj" fmla="val 16667"/>
            </a:avLst>
          </a:prstGeom>
          <a:noFill/>
          <a:ln w="381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ormorant Garamond"/>
              <a:ea typeface="Cormorant Garamond"/>
              <a:cs typeface="Cormorant Garamond"/>
              <a:sym typeface="Cormorant Garamond"/>
            </a:endParaRPr>
          </a:p>
        </p:txBody>
      </p:sp>
      <p:sp>
        <p:nvSpPr>
          <p:cNvPr id="763" name="Google Shape;763;g3394fa29fc7_0_79"/>
          <p:cNvSpPr/>
          <p:nvPr/>
        </p:nvSpPr>
        <p:spPr>
          <a:xfrm>
            <a:off x="10439525" y="6762388"/>
            <a:ext cx="246300" cy="222000"/>
          </a:xfrm>
          <a:prstGeom prst="rightArrow">
            <a:avLst>
              <a:gd name="adj1" fmla="val 50000"/>
              <a:gd name="adj2" fmla="val 50000"/>
            </a:avLst>
          </a:prstGeom>
          <a:solidFill>
            <a:srgbClr val="FF0000"/>
          </a:solid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ormorant Garamond"/>
              <a:ea typeface="Cormorant Garamond"/>
              <a:cs typeface="Cormorant Garamond"/>
              <a:sym typeface="Cormorant Garamond"/>
            </a:endParaRPr>
          </a:p>
        </p:txBody>
      </p:sp>
      <p:sp>
        <p:nvSpPr>
          <p:cNvPr id="764" name="Google Shape;764;g3394fa29fc7_0_79"/>
          <p:cNvSpPr/>
          <p:nvPr/>
        </p:nvSpPr>
        <p:spPr>
          <a:xfrm>
            <a:off x="10439525" y="4645550"/>
            <a:ext cx="246300" cy="222000"/>
          </a:xfrm>
          <a:prstGeom prst="rightArrow">
            <a:avLst>
              <a:gd name="adj1" fmla="val 50000"/>
              <a:gd name="adj2" fmla="val 50000"/>
            </a:avLst>
          </a:prstGeom>
          <a:solidFill>
            <a:srgbClr val="FF0000"/>
          </a:solid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ormorant Garamond"/>
              <a:ea typeface="Cormorant Garamond"/>
              <a:cs typeface="Cormorant Garamond"/>
              <a:sym typeface="Cormorant Garamond"/>
            </a:endParaRPr>
          </a:p>
        </p:txBody>
      </p:sp>
      <p:sp>
        <p:nvSpPr>
          <p:cNvPr id="765" name="Google Shape;765;g3394fa29fc7_0_79"/>
          <p:cNvSpPr/>
          <p:nvPr/>
        </p:nvSpPr>
        <p:spPr>
          <a:xfrm>
            <a:off x="10439525" y="2505725"/>
            <a:ext cx="246300" cy="222000"/>
          </a:xfrm>
          <a:prstGeom prst="rightArrow">
            <a:avLst>
              <a:gd name="adj1" fmla="val 50000"/>
              <a:gd name="adj2" fmla="val 50000"/>
            </a:avLst>
          </a:prstGeom>
          <a:solidFill>
            <a:srgbClr val="FF0000"/>
          </a:solid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ormorant Garamond"/>
              <a:ea typeface="Cormorant Garamond"/>
              <a:cs typeface="Cormorant Garamond"/>
              <a:sym typeface="Cormorant Garamond"/>
            </a:endParaRPr>
          </a:p>
        </p:txBody>
      </p:sp>
      <p:sp>
        <p:nvSpPr>
          <p:cNvPr id="766" name="Google Shape;766;g3394fa29fc7_0_79"/>
          <p:cNvSpPr/>
          <p:nvPr/>
        </p:nvSpPr>
        <p:spPr>
          <a:xfrm>
            <a:off x="10439525" y="3683075"/>
            <a:ext cx="246300" cy="222000"/>
          </a:xfrm>
          <a:prstGeom prst="rightArrow">
            <a:avLst>
              <a:gd name="adj1" fmla="val 50000"/>
              <a:gd name="adj2" fmla="val 50000"/>
            </a:avLst>
          </a:prstGeom>
          <a:solidFill>
            <a:srgbClr val="FF0000"/>
          </a:solid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ormorant Garamond"/>
              <a:ea typeface="Cormorant Garamond"/>
              <a:cs typeface="Cormorant Garamond"/>
              <a:sym typeface="Cormorant Garamond"/>
            </a:endParaRPr>
          </a:p>
        </p:txBody>
      </p:sp>
      <p:sp>
        <p:nvSpPr>
          <p:cNvPr id="767" name="Google Shape;767;g3394fa29fc7_0_79"/>
          <p:cNvSpPr/>
          <p:nvPr/>
        </p:nvSpPr>
        <p:spPr>
          <a:xfrm>
            <a:off x="10439525" y="5703975"/>
            <a:ext cx="246300" cy="222000"/>
          </a:xfrm>
          <a:prstGeom prst="rightArrow">
            <a:avLst>
              <a:gd name="adj1" fmla="val 50000"/>
              <a:gd name="adj2" fmla="val 50000"/>
            </a:avLst>
          </a:prstGeom>
          <a:solidFill>
            <a:srgbClr val="FF0000"/>
          </a:solid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ormorant Garamond"/>
              <a:ea typeface="Cormorant Garamond"/>
              <a:cs typeface="Cormorant Garamond"/>
              <a:sym typeface="Cormorant Garamond"/>
            </a:endParaRPr>
          </a:p>
        </p:txBody>
      </p:sp>
      <p:sp>
        <p:nvSpPr>
          <p:cNvPr id="768" name="Google Shape;768;g3394fa29fc7_0_79"/>
          <p:cNvSpPr/>
          <p:nvPr/>
        </p:nvSpPr>
        <p:spPr>
          <a:xfrm>
            <a:off x="10439525" y="7820825"/>
            <a:ext cx="246300" cy="222000"/>
          </a:xfrm>
          <a:prstGeom prst="rightArrow">
            <a:avLst>
              <a:gd name="adj1" fmla="val 50000"/>
              <a:gd name="adj2" fmla="val 50000"/>
            </a:avLst>
          </a:prstGeom>
          <a:solidFill>
            <a:srgbClr val="FF0000"/>
          </a:solid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ormorant Garamond"/>
              <a:ea typeface="Cormorant Garamond"/>
              <a:cs typeface="Cormorant Garamond"/>
              <a:sym typeface="Cormorant Garamond"/>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772"/>
        <p:cNvGrpSpPr/>
        <p:nvPr/>
      </p:nvGrpSpPr>
      <p:grpSpPr>
        <a:xfrm>
          <a:off x="0" y="0"/>
          <a:ext cx="0" cy="0"/>
          <a:chOff x="0" y="0"/>
          <a:chExt cx="0" cy="0"/>
        </a:xfrm>
      </p:grpSpPr>
      <p:pic>
        <p:nvPicPr>
          <p:cNvPr id="773" name="Google Shape;773;g3394fa29fc7_0_86"/>
          <p:cNvPicPr preferRelativeResize="0"/>
          <p:nvPr/>
        </p:nvPicPr>
        <p:blipFill rotWithShape="1">
          <a:blip r:embed="rId3">
            <a:alphaModFix/>
          </a:blip>
          <a:srcRect/>
          <a:stretch/>
        </p:blipFill>
        <p:spPr>
          <a:xfrm>
            <a:off x="0" y="0"/>
            <a:ext cx="18288000" cy="10287000"/>
          </a:xfrm>
          <a:prstGeom prst="rect">
            <a:avLst/>
          </a:prstGeom>
          <a:noFill/>
          <a:ln>
            <a:noFill/>
          </a:ln>
        </p:spPr>
      </p:pic>
      <p:sp>
        <p:nvSpPr>
          <p:cNvPr id="774" name="Google Shape;774;g3394fa29fc7_0_86"/>
          <p:cNvSpPr txBox="1"/>
          <p:nvPr/>
        </p:nvSpPr>
        <p:spPr>
          <a:xfrm>
            <a:off x="27625" y="9841700"/>
            <a:ext cx="16946700" cy="47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1900">
                <a:solidFill>
                  <a:srgbClr val="666666"/>
                </a:solidFill>
              </a:rPr>
              <a:t>曾奇. 泄浊逐瘀法治疗痰瘀阻络型非急性期痛风性关节炎的临床疗效观察[D].广州中医药大学,2022.DOI:10.27044/d.cnki.ggzzu.2022.000852.</a:t>
            </a:r>
            <a:endParaRPr sz="1900"/>
          </a:p>
        </p:txBody>
      </p:sp>
      <p:sp>
        <p:nvSpPr>
          <p:cNvPr id="775" name="Google Shape;775;g3394fa29fc7_0_86"/>
          <p:cNvSpPr txBox="1"/>
          <p:nvPr/>
        </p:nvSpPr>
        <p:spPr>
          <a:xfrm>
            <a:off x="418400" y="499800"/>
            <a:ext cx="14457900" cy="6003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7200"/>
              <a:buFont typeface="Arial"/>
              <a:buNone/>
            </a:pPr>
            <a:r>
              <a:rPr lang="zh-CN" sz="3900" b="1"/>
              <a:t>泄浊逐瘀法治疗痰瘀阻络型非急性期痛风性关节炎的临床疗效观察</a:t>
            </a:r>
            <a:endParaRPr sz="3900" b="1"/>
          </a:p>
        </p:txBody>
      </p:sp>
      <p:pic>
        <p:nvPicPr>
          <p:cNvPr id="776" name="Google Shape;776;g3394fa29fc7_0_86"/>
          <p:cNvPicPr preferRelativeResize="0"/>
          <p:nvPr/>
        </p:nvPicPr>
        <p:blipFill>
          <a:blip r:embed="rId4">
            <a:alphaModFix/>
          </a:blip>
          <a:stretch>
            <a:fillRect/>
          </a:stretch>
        </p:blipFill>
        <p:spPr>
          <a:xfrm>
            <a:off x="809838" y="1470050"/>
            <a:ext cx="13675024" cy="1964125"/>
          </a:xfrm>
          <a:prstGeom prst="rect">
            <a:avLst/>
          </a:prstGeom>
          <a:noFill/>
          <a:ln>
            <a:noFill/>
          </a:ln>
        </p:spPr>
      </p:pic>
      <p:sp>
        <p:nvSpPr>
          <p:cNvPr id="777" name="Google Shape;777;g3394fa29fc7_0_86"/>
          <p:cNvSpPr txBox="1"/>
          <p:nvPr/>
        </p:nvSpPr>
        <p:spPr>
          <a:xfrm>
            <a:off x="809850" y="4207300"/>
            <a:ext cx="13674900" cy="3562200"/>
          </a:xfrm>
          <a:prstGeom prst="rect">
            <a:avLst/>
          </a:prstGeom>
          <a:noFill/>
          <a:ln>
            <a:noFill/>
          </a:ln>
        </p:spPr>
        <p:txBody>
          <a:bodyPr spcFirstLastPara="1" wrap="square" lIns="91425" tIns="91425" rIns="91425" bIns="91425" anchor="t" anchorCtr="0">
            <a:noAutofit/>
          </a:bodyPr>
          <a:lstStyle/>
          <a:p>
            <a:pPr marL="457200" lvl="0" indent="-400050" algn="l" rtl="0">
              <a:lnSpc>
                <a:spcPct val="115000"/>
              </a:lnSpc>
              <a:spcBef>
                <a:spcPts val="0"/>
              </a:spcBef>
              <a:spcAft>
                <a:spcPts val="0"/>
              </a:spcAft>
              <a:buClr>
                <a:schemeClr val="dk1"/>
              </a:buClr>
              <a:buSzPts val="2700"/>
              <a:buChar char="●"/>
            </a:pPr>
            <a:r>
              <a:rPr lang="zh-CN" sz="2700" b="1">
                <a:solidFill>
                  <a:schemeClr val="dk1"/>
                </a:solidFill>
              </a:rPr>
              <a:t>对照组</a:t>
            </a:r>
            <a:r>
              <a:rPr lang="zh-CN" sz="2700">
                <a:solidFill>
                  <a:schemeClr val="dk1"/>
                </a:solidFill>
              </a:rPr>
              <a:t>出现 </a:t>
            </a:r>
            <a:r>
              <a:rPr lang="zh-CN" sz="2700">
                <a:solidFill>
                  <a:srgbClr val="FF0000"/>
                </a:solidFill>
              </a:rPr>
              <a:t>2 例</a:t>
            </a:r>
            <a:r>
              <a:rPr lang="zh-CN" sz="2700">
                <a:solidFill>
                  <a:schemeClr val="dk1"/>
                </a:solidFill>
              </a:rPr>
              <a:t>腹胀腹泻, </a:t>
            </a:r>
            <a:r>
              <a:rPr lang="zh-CN" sz="2700">
                <a:solidFill>
                  <a:srgbClr val="FF0000"/>
                </a:solidFill>
              </a:rPr>
              <a:t>1 例</a:t>
            </a:r>
            <a:r>
              <a:rPr lang="zh-CN" sz="2700">
                <a:solidFill>
                  <a:schemeClr val="dk1"/>
                </a:solidFill>
              </a:rPr>
              <a:t>出现肝功能轻度异常, </a:t>
            </a:r>
            <a:r>
              <a:rPr lang="zh-CN" sz="2700">
                <a:solidFill>
                  <a:srgbClr val="FF0000"/>
                </a:solidFill>
              </a:rPr>
              <a:t>1 例</a:t>
            </a:r>
            <a:r>
              <a:rPr lang="zh-CN" sz="2700">
                <a:solidFill>
                  <a:schemeClr val="dk1"/>
                </a:solidFill>
              </a:rPr>
              <a:t>关节急性疼痛, 总计 </a:t>
            </a:r>
            <a:r>
              <a:rPr lang="zh-CN" sz="2700">
                <a:solidFill>
                  <a:srgbClr val="FF0000"/>
                </a:solidFill>
              </a:rPr>
              <a:t>4 例</a:t>
            </a:r>
            <a:r>
              <a:rPr lang="zh-CN" sz="2700">
                <a:solidFill>
                  <a:schemeClr val="dk1"/>
                </a:solidFill>
              </a:rPr>
              <a:t>, 对照组不良反应发生率为 </a:t>
            </a:r>
            <a:r>
              <a:rPr lang="zh-CN" sz="2700" b="1">
                <a:solidFill>
                  <a:schemeClr val="dk1"/>
                </a:solidFill>
              </a:rPr>
              <a:t>11.76%</a:t>
            </a:r>
            <a:endParaRPr sz="2700" b="1">
              <a:solidFill>
                <a:schemeClr val="dk1"/>
              </a:solidFill>
            </a:endParaRPr>
          </a:p>
          <a:p>
            <a:pPr marL="457200" lvl="0" indent="-400050" algn="l" rtl="0">
              <a:lnSpc>
                <a:spcPct val="115000"/>
              </a:lnSpc>
              <a:spcBef>
                <a:spcPts val="1000"/>
              </a:spcBef>
              <a:spcAft>
                <a:spcPts val="0"/>
              </a:spcAft>
              <a:buClr>
                <a:schemeClr val="dk1"/>
              </a:buClr>
              <a:buSzPts val="2700"/>
              <a:buChar char="●"/>
            </a:pPr>
            <a:r>
              <a:rPr lang="zh-CN" sz="2700" b="1">
                <a:solidFill>
                  <a:schemeClr val="dk1"/>
                </a:solidFill>
              </a:rPr>
              <a:t>治疗组</a:t>
            </a:r>
            <a:r>
              <a:rPr lang="zh-CN" sz="2700">
                <a:solidFill>
                  <a:schemeClr val="dk1"/>
                </a:solidFill>
              </a:rPr>
              <a:t>共出现 </a:t>
            </a:r>
            <a:r>
              <a:rPr lang="zh-CN" sz="2700">
                <a:solidFill>
                  <a:srgbClr val="FF0000"/>
                </a:solidFill>
              </a:rPr>
              <a:t>2 例</a:t>
            </a:r>
            <a:r>
              <a:rPr lang="zh-CN" sz="2700">
                <a:solidFill>
                  <a:schemeClr val="dk1"/>
                </a:solidFill>
              </a:rPr>
              <a:t>不良反应, </a:t>
            </a:r>
            <a:r>
              <a:rPr lang="zh-CN" sz="2700">
                <a:solidFill>
                  <a:srgbClr val="FF0000"/>
                </a:solidFill>
              </a:rPr>
              <a:t>1 例</a:t>
            </a:r>
            <a:r>
              <a:rPr lang="zh-CN" sz="2700">
                <a:solidFill>
                  <a:schemeClr val="dk1"/>
                </a:solidFill>
              </a:rPr>
              <a:t>胃肠道症状, </a:t>
            </a:r>
            <a:r>
              <a:rPr lang="zh-CN" sz="2700">
                <a:solidFill>
                  <a:srgbClr val="FF0000"/>
                </a:solidFill>
              </a:rPr>
              <a:t>1 例</a:t>
            </a:r>
            <a:r>
              <a:rPr lang="zh-CN" sz="2700">
                <a:solidFill>
                  <a:schemeClr val="dk1"/>
                </a:solidFill>
              </a:rPr>
              <a:t>出现腹泻, 治疗组不良反应发生率 </a:t>
            </a:r>
            <a:r>
              <a:rPr lang="zh-CN" sz="2700" b="1">
                <a:solidFill>
                  <a:schemeClr val="dk1"/>
                </a:solidFill>
              </a:rPr>
              <a:t>5.88%</a:t>
            </a:r>
            <a:r>
              <a:rPr lang="zh-CN" sz="2700">
                <a:solidFill>
                  <a:schemeClr val="dk1"/>
                </a:solidFill>
              </a:rPr>
              <a:t> </a:t>
            </a:r>
            <a:endParaRPr sz="2700">
              <a:solidFill>
                <a:schemeClr val="dk1"/>
              </a:solidFill>
            </a:endParaRPr>
          </a:p>
          <a:p>
            <a:pPr marL="457200" lvl="0" indent="-400050" algn="l" rtl="0">
              <a:lnSpc>
                <a:spcPct val="115000"/>
              </a:lnSpc>
              <a:spcBef>
                <a:spcPts val="1000"/>
              </a:spcBef>
              <a:spcAft>
                <a:spcPts val="0"/>
              </a:spcAft>
              <a:buClr>
                <a:schemeClr val="dk1"/>
              </a:buClr>
              <a:buSzPts val="2700"/>
              <a:buChar char="●"/>
            </a:pPr>
            <a:r>
              <a:rPr lang="zh-CN" sz="2700" b="1">
                <a:solidFill>
                  <a:schemeClr val="dk1"/>
                </a:solidFill>
              </a:rPr>
              <a:t>对照组</a:t>
            </a:r>
            <a:r>
              <a:rPr lang="zh-CN" sz="2700">
                <a:solidFill>
                  <a:schemeClr val="dk1"/>
                </a:solidFill>
              </a:rPr>
              <a:t> 1 例关节疼痛患者自出现急性疼痛症状 24h 内予</a:t>
            </a:r>
            <a:r>
              <a:rPr lang="zh-CN" sz="2700" b="1">
                <a:solidFill>
                  <a:schemeClr val="dk1"/>
                </a:solidFill>
              </a:rPr>
              <a:t>扶他林片</a:t>
            </a:r>
            <a:r>
              <a:rPr lang="zh-CN" sz="2700">
                <a:solidFill>
                  <a:schemeClr val="dk1"/>
                </a:solidFill>
              </a:rPr>
              <a:t>口服后症状可缓解, 后未再复发疼痛。</a:t>
            </a:r>
            <a:endParaRPr sz="2700">
              <a:solidFill>
                <a:schemeClr val="dk1"/>
              </a:solidFill>
            </a:endParaRPr>
          </a:p>
          <a:p>
            <a:pPr marL="457200" lvl="0" indent="-400050" algn="l" rtl="0">
              <a:lnSpc>
                <a:spcPct val="115000"/>
              </a:lnSpc>
              <a:spcBef>
                <a:spcPts val="1000"/>
              </a:spcBef>
              <a:spcAft>
                <a:spcPts val="0"/>
              </a:spcAft>
              <a:buClr>
                <a:schemeClr val="dk1"/>
              </a:buClr>
              <a:buSzPts val="2700"/>
              <a:buChar char="●"/>
            </a:pPr>
            <a:r>
              <a:rPr lang="zh-CN" sz="2700">
                <a:solidFill>
                  <a:schemeClr val="dk1"/>
                </a:solidFill>
              </a:rPr>
              <a:t>其余事件未予特殊处理, 持续观察后均自行恢复正常。</a:t>
            </a:r>
            <a:endParaRPr sz="2700">
              <a:solidFill>
                <a:schemeClr val="dk1"/>
              </a:solidFill>
            </a:endParaRPr>
          </a:p>
          <a:p>
            <a:pPr marL="0" lvl="0" indent="0" algn="l" rtl="0">
              <a:lnSpc>
                <a:spcPct val="115000"/>
              </a:lnSpc>
              <a:spcBef>
                <a:spcPts val="1000"/>
              </a:spcBef>
              <a:spcAft>
                <a:spcPts val="0"/>
              </a:spcAft>
              <a:buNone/>
            </a:pPr>
            <a:endParaRPr sz="2700">
              <a:solidFill>
                <a:schemeClr val="dk1"/>
              </a:solidFill>
            </a:endParaRPr>
          </a:p>
          <a:p>
            <a:pPr marL="0" lvl="0" indent="0" algn="l" rtl="0">
              <a:lnSpc>
                <a:spcPct val="115000"/>
              </a:lnSpc>
              <a:spcBef>
                <a:spcPts val="1000"/>
              </a:spcBef>
              <a:spcAft>
                <a:spcPts val="0"/>
              </a:spcAft>
              <a:buNone/>
            </a:pPr>
            <a:r>
              <a:rPr lang="zh-CN" sz="2700">
                <a:solidFill>
                  <a:schemeClr val="dk1"/>
                </a:solidFill>
              </a:rPr>
              <a:t> </a:t>
            </a:r>
            <a:endParaRPr sz="2700"/>
          </a:p>
          <a:p>
            <a:pPr marL="0" lvl="0" indent="0" algn="l" rtl="0">
              <a:lnSpc>
                <a:spcPct val="115000"/>
              </a:lnSpc>
              <a:spcBef>
                <a:spcPts val="1000"/>
              </a:spcBef>
              <a:spcAft>
                <a:spcPts val="0"/>
              </a:spcAft>
              <a:buNone/>
            </a:pPr>
            <a:endParaRPr sz="2700">
              <a:solidFill>
                <a:schemeClr val="dk1"/>
              </a:solidFill>
            </a:endParaRPr>
          </a:p>
          <a:p>
            <a:pPr marL="0" lvl="0" indent="0" algn="l" rtl="0">
              <a:lnSpc>
                <a:spcPct val="115000"/>
              </a:lnSpc>
              <a:spcBef>
                <a:spcPts val="1000"/>
              </a:spcBef>
              <a:spcAft>
                <a:spcPts val="1000"/>
              </a:spcAft>
              <a:buNone/>
            </a:pPr>
            <a:endParaRPr sz="2700">
              <a:solidFill>
                <a:schemeClr val="dk1"/>
              </a:solidFil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781"/>
        <p:cNvGrpSpPr/>
        <p:nvPr/>
      </p:nvGrpSpPr>
      <p:grpSpPr>
        <a:xfrm>
          <a:off x="0" y="0"/>
          <a:ext cx="0" cy="0"/>
          <a:chOff x="0" y="0"/>
          <a:chExt cx="0" cy="0"/>
        </a:xfrm>
      </p:grpSpPr>
      <p:sp>
        <p:nvSpPr>
          <p:cNvPr id="782" name="Google Shape;782;g339b564189d_0_0"/>
          <p:cNvSpPr txBox="1"/>
          <p:nvPr/>
        </p:nvSpPr>
        <p:spPr>
          <a:xfrm>
            <a:off x="550525" y="1499800"/>
            <a:ext cx="17348400" cy="7789800"/>
          </a:xfrm>
          <a:prstGeom prst="rect">
            <a:avLst/>
          </a:prstGeom>
          <a:noFill/>
          <a:ln w="38100" cap="flat" cmpd="sng">
            <a:solidFill>
              <a:srgbClr val="999999"/>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zh-CN" sz="3500" b="1">
                <a:solidFill>
                  <a:schemeClr val="dk1"/>
                </a:solidFill>
              </a:rPr>
              <a:t>小结</a:t>
            </a:r>
            <a:endParaRPr sz="3500">
              <a:solidFill>
                <a:schemeClr val="dk1"/>
              </a:solidFill>
            </a:endParaRPr>
          </a:p>
          <a:p>
            <a:pPr marL="457200" lvl="0" indent="-406400" algn="l" rtl="0">
              <a:lnSpc>
                <a:spcPct val="115000"/>
              </a:lnSpc>
              <a:spcBef>
                <a:spcPts val="1800"/>
              </a:spcBef>
              <a:spcAft>
                <a:spcPts val="0"/>
              </a:spcAft>
              <a:buClr>
                <a:schemeClr val="dk1"/>
              </a:buClr>
              <a:buSzPts val="2800"/>
              <a:buChar char="●"/>
            </a:pPr>
            <a:r>
              <a:rPr lang="zh-CN" sz="2800">
                <a:solidFill>
                  <a:schemeClr val="dk1"/>
                </a:solidFill>
              </a:rPr>
              <a:t>泄浊逐疲汤联合非布司他片能</a:t>
            </a:r>
            <a:r>
              <a:rPr lang="zh-CN" sz="2800" b="1">
                <a:solidFill>
                  <a:schemeClr val="dk1"/>
                </a:solidFill>
              </a:rPr>
              <a:t>明显改善患者中医症状</a:t>
            </a:r>
            <a:r>
              <a:rPr lang="zh-CN" sz="2800">
                <a:solidFill>
                  <a:schemeClr val="dk1"/>
                </a:solidFill>
              </a:rPr>
              <a:t>积分 , 在改善关节活动 、困倦纳差 、腰膝酸软等部分的中医症状积分改善尤为明显 , 一定程度上</a:t>
            </a:r>
            <a:r>
              <a:rPr lang="zh-CN" sz="2800" b="1">
                <a:solidFill>
                  <a:schemeClr val="dk1"/>
                </a:solidFill>
              </a:rPr>
              <a:t>提高患者生活质量</a:t>
            </a:r>
            <a:r>
              <a:rPr lang="zh-CN" sz="2800">
                <a:solidFill>
                  <a:schemeClr val="dk1"/>
                </a:solidFill>
              </a:rPr>
              <a:t>  </a:t>
            </a:r>
            <a:endParaRPr sz="2800">
              <a:solidFill>
                <a:schemeClr val="dk1"/>
              </a:solidFill>
            </a:endParaRPr>
          </a:p>
          <a:p>
            <a:pPr marL="457200" lvl="0" indent="-406400" algn="l" rtl="0">
              <a:lnSpc>
                <a:spcPct val="115000"/>
              </a:lnSpc>
              <a:spcBef>
                <a:spcPts val="1800"/>
              </a:spcBef>
              <a:spcAft>
                <a:spcPts val="0"/>
              </a:spcAft>
              <a:buClr>
                <a:schemeClr val="dk1"/>
              </a:buClr>
              <a:buSzPts val="2800"/>
              <a:buChar char="●"/>
            </a:pPr>
            <a:r>
              <a:rPr lang="zh-CN" sz="2800">
                <a:solidFill>
                  <a:schemeClr val="dk1"/>
                </a:solidFill>
              </a:rPr>
              <a:t>比较单纯应用非布司他 , 联合用药有</a:t>
            </a:r>
            <a:r>
              <a:rPr lang="zh-CN" sz="2800" b="1">
                <a:solidFill>
                  <a:schemeClr val="dk1"/>
                </a:solidFill>
              </a:rPr>
              <a:t>更优良的降尿酸疗效</a:t>
            </a:r>
            <a:r>
              <a:rPr lang="zh-CN" sz="2800">
                <a:solidFill>
                  <a:schemeClr val="dk1"/>
                </a:solidFill>
              </a:rPr>
              <a:t> </a:t>
            </a:r>
            <a:endParaRPr sz="2800">
              <a:solidFill>
                <a:schemeClr val="dk1"/>
              </a:solidFill>
            </a:endParaRPr>
          </a:p>
          <a:p>
            <a:pPr marL="457200" lvl="0" indent="-406400" algn="l" rtl="0">
              <a:lnSpc>
                <a:spcPct val="115000"/>
              </a:lnSpc>
              <a:spcBef>
                <a:spcPts val="1800"/>
              </a:spcBef>
              <a:spcAft>
                <a:spcPts val="0"/>
              </a:spcAft>
              <a:buClr>
                <a:schemeClr val="dk1"/>
              </a:buClr>
              <a:buSzPts val="2800"/>
              <a:buChar char="●"/>
            </a:pPr>
            <a:r>
              <a:rPr lang="zh-CN" sz="2800">
                <a:solidFill>
                  <a:schemeClr val="dk1"/>
                </a:solidFill>
              </a:rPr>
              <a:t>联合用药一定程度上</a:t>
            </a:r>
            <a:r>
              <a:rPr lang="zh-CN" sz="2800" b="1">
                <a:solidFill>
                  <a:schemeClr val="dk1"/>
                </a:solidFill>
              </a:rPr>
              <a:t>降低机体炎症水平</a:t>
            </a:r>
            <a:r>
              <a:rPr lang="zh-CN" sz="2800">
                <a:solidFill>
                  <a:schemeClr val="dk1"/>
                </a:solidFill>
              </a:rPr>
              <a:t>, 保持相对平稳的机体内环境</a:t>
            </a:r>
            <a:endParaRPr sz="2800">
              <a:solidFill>
                <a:schemeClr val="dk1"/>
              </a:solidFill>
            </a:endParaRPr>
          </a:p>
          <a:p>
            <a:pPr marL="457200" lvl="0" indent="-406400" algn="l" rtl="0">
              <a:lnSpc>
                <a:spcPct val="115000"/>
              </a:lnSpc>
              <a:spcBef>
                <a:spcPts val="1800"/>
              </a:spcBef>
              <a:spcAft>
                <a:spcPts val="0"/>
              </a:spcAft>
              <a:buClr>
                <a:schemeClr val="dk1"/>
              </a:buClr>
              <a:buSzPts val="2800"/>
              <a:buChar char="●"/>
            </a:pPr>
            <a:r>
              <a:rPr lang="zh-CN" sz="2800">
                <a:solidFill>
                  <a:schemeClr val="dk1"/>
                </a:solidFill>
              </a:rPr>
              <a:t>泄浊逐疲汤联合非布司他片</a:t>
            </a:r>
            <a:r>
              <a:rPr lang="zh-CN" sz="2800" b="1">
                <a:solidFill>
                  <a:schemeClr val="dk1"/>
                </a:solidFill>
              </a:rPr>
              <a:t>安全性良好</a:t>
            </a:r>
            <a:r>
              <a:rPr lang="zh-CN" sz="2800">
                <a:solidFill>
                  <a:schemeClr val="dk1"/>
                </a:solidFill>
              </a:rPr>
              <a:t>，具有一定的临床应用价值</a:t>
            </a:r>
            <a:endParaRPr sz="2800">
              <a:solidFill>
                <a:schemeClr val="dk1"/>
              </a:solidFill>
            </a:endParaRPr>
          </a:p>
          <a:p>
            <a:pPr marL="457200" lvl="0" indent="-406400" algn="l" rtl="0">
              <a:lnSpc>
                <a:spcPct val="115000"/>
              </a:lnSpc>
              <a:spcBef>
                <a:spcPts val="1800"/>
              </a:spcBef>
              <a:spcAft>
                <a:spcPts val="0"/>
              </a:spcAft>
              <a:buClr>
                <a:schemeClr val="dk1"/>
              </a:buClr>
              <a:buSzPts val="2800"/>
              <a:buChar char="●"/>
            </a:pPr>
            <a:r>
              <a:rPr lang="zh-CN" sz="2800">
                <a:solidFill>
                  <a:schemeClr val="dk1"/>
                </a:solidFill>
              </a:rPr>
              <a:t>本次临床研究</a:t>
            </a:r>
            <a:r>
              <a:rPr lang="zh-CN" sz="2800" b="1">
                <a:solidFill>
                  <a:schemeClr val="dk1"/>
                </a:solidFill>
              </a:rPr>
              <a:t>纳入病例数较少</a:t>
            </a:r>
            <a:r>
              <a:rPr lang="zh-CN" sz="2800">
                <a:solidFill>
                  <a:schemeClr val="dk1"/>
                </a:solidFill>
              </a:rPr>
              <a:t> , 对部分实验室指标如 血沉、C 反应蛋白的改善情况结果可能存在一定的偏差, 为增强试验结果的说服力 , 今后研究中需加大样本量或进一步开展多中心、大规模的前瞻性临床研究</a:t>
            </a:r>
            <a:endParaRPr sz="2800">
              <a:solidFill>
                <a:schemeClr val="dk1"/>
              </a:solidFill>
            </a:endParaRPr>
          </a:p>
          <a:p>
            <a:pPr marL="457200" lvl="0" indent="-406400" algn="l" rtl="0">
              <a:lnSpc>
                <a:spcPct val="115000"/>
              </a:lnSpc>
              <a:spcBef>
                <a:spcPts val="1800"/>
              </a:spcBef>
              <a:spcAft>
                <a:spcPts val="0"/>
              </a:spcAft>
              <a:buClr>
                <a:schemeClr val="dk1"/>
              </a:buClr>
              <a:buSzPts val="2800"/>
              <a:buChar char="●"/>
            </a:pPr>
            <a:r>
              <a:rPr lang="zh-CN" sz="2800">
                <a:solidFill>
                  <a:schemeClr val="dk1"/>
                </a:solidFill>
              </a:rPr>
              <a:t>尽管本次临床研究中要求患者接受治疗期间严格个人作息, 但</a:t>
            </a:r>
            <a:r>
              <a:rPr lang="zh-CN" sz="2800" b="1">
                <a:solidFill>
                  <a:schemeClr val="dk1"/>
                </a:solidFill>
              </a:rPr>
              <a:t>受个人情况影响</a:t>
            </a:r>
            <a:r>
              <a:rPr lang="zh-CN" sz="2800">
                <a:solidFill>
                  <a:schemeClr val="dk1"/>
                </a:solidFill>
              </a:rPr>
              <a:t>, 难以把控患者是否详实地根据医嘱进行日常生活调摄, 存在影响本次临床研究结果的可能</a:t>
            </a:r>
            <a:endParaRPr sz="2800">
              <a:solidFill>
                <a:schemeClr val="dk1"/>
              </a:solidFill>
            </a:endParaRPr>
          </a:p>
          <a:p>
            <a:pPr marL="457200" lvl="0" indent="0" algn="l" rtl="0">
              <a:lnSpc>
                <a:spcPct val="115000"/>
              </a:lnSpc>
              <a:spcBef>
                <a:spcPts val="1800"/>
              </a:spcBef>
              <a:spcAft>
                <a:spcPts val="0"/>
              </a:spcAft>
              <a:buNone/>
            </a:pPr>
            <a:endParaRPr sz="2600">
              <a:solidFill>
                <a:schemeClr val="dk1"/>
              </a:solidFill>
            </a:endParaRPr>
          </a:p>
          <a:p>
            <a:pPr marL="0" lvl="0" indent="0" algn="l" rtl="0">
              <a:lnSpc>
                <a:spcPct val="115000"/>
              </a:lnSpc>
              <a:spcBef>
                <a:spcPts val="1800"/>
              </a:spcBef>
              <a:spcAft>
                <a:spcPts val="0"/>
              </a:spcAft>
              <a:buNone/>
            </a:pPr>
            <a:endParaRPr sz="2600">
              <a:solidFill>
                <a:schemeClr val="dk1"/>
              </a:solidFill>
            </a:endParaRPr>
          </a:p>
          <a:p>
            <a:pPr marL="0" lvl="0" indent="0" algn="l" rtl="0">
              <a:lnSpc>
                <a:spcPct val="115000"/>
              </a:lnSpc>
              <a:spcBef>
                <a:spcPts val="1800"/>
              </a:spcBef>
              <a:spcAft>
                <a:spcPts val="0"/>
              </a:spcAft>
              <a:buNone/>
            </a:pPr>
            <a:endParaRPr sz="2600">
              <a:solidFill>
                <a:schemeClr val="dk1"/>
              </a:solidFill>
            </a:endParaRPr>
          </a:p>
          <a:p>
            <a:pPr marL="0" lvl="0" indent="0" algn="l" rtl="0">
              <a:lnSpc>
                <a:spcPct val="115000"/>
              </a:lnSpc>
              <a:spcBef>
                <a:spcPts val="1800"/>
              </a:spcBef>
              <a:spcAft>
                <a:spcPts val="0"/>
              </a:spcAft>
              <a:buNone/>
            </a:pPr>
            <a:endParaRPr sz="2600">
              <a:solidFill>
                <a:schemeClr val="dk1"/>
              </a:solidFill>
            </a:endParaRPr>
          </a:p>
          <a:p>
            <a:pPr marL="0" lvl="0" indent="0" algn="l" rtl="0">
              <a:lnSpc>
                <a:spcPct val="115000"/>
              </a:lnSpc>
              <a:spcBef>
                <a:spcPts val="1800"/>
              </a:spcBef>
              <a:spcAft>
                <a:spcPts val="0"/>
              </a:spcAft>
              <a:buNone/>
            </a:pPr>
            <a:endParaRPr sz="2600">
              <a:solidFill>
                <a:schemeClr val="dk1"/>
              </a:solidFill>
            </a:endParaRPr>
          </a:p>
          <a:p>
            <a:pPr marL="0" lvl="0" indent="0" algn="l" rtl="0">
              <a:lnSpc>
                <a:spcPct val="115000"/>
              </a:lnSpc>
              <a:spcBef>
                <a:spcPts val="1800"/>
              </a:spcBef>
              <a:spcAft>
                <a:spcPts val="0"/>
              </a:spcAft>
              <a:buNone/>
            </a:pPr>
            <a:endParaRPr sz="3200">
              <a:solidFill>
                <a:schemeClr val="dk1"/>
              </a:solidFill>
              <a:latin typeface="Cormorant Garamond"/>
              <a:ea typeface="Cormorant Garamond"/>
              <a:cs typeface="Cormorant Garamond"/>
              <a:sym typeface="Cormorant Garamond"/>
            </a:endParaRPr>
          </a:p>
          <a:p>
            <a:pPr marL="0" lvl="0" indent="0" algn="l" rtl="0">
              <a:lnSpc>
                <a:spcPct val="115000"/>
              </a:lnSpc>
              <a:spcBef>
                <a:spcPts val="1800"/>
              </a:spcBef>
              <a:spcAft>
                <a:spcPts val="1800"/>
              </a:spcAft>
              <a:buNone/>
            </a:pPr>
            <a:endParaRPr sz="3200">
              <a:solidFill>
                <a:schemeClr val="dk1"/>
              </a:solidFill>
              <a:latin typeface="Cormorant Garamond"/>
              <a:ea typeface="Cormorant Garamond"/>
              <a:cs typeface="Cormorant Garamond"/>
              <a:sym typeface="Cormorant Garamond"/>
            </a:endParaRPr>
          </a:p>
        </p:txBody>
      </p:sp>
      <p:sp>
        <p:nvSpPr>
          <p:cNvPr id="783" name="Google Shape;783;g339b564189d_0_0"/>
          <p:cNvSpPr txBox="1"/>
          <p:nvPr/>
        </p:nvSpPr>
        <p:spPr>
          <a:xfrm>
            <a:off x="27625" y="9841700"/>
            <a:ext cx="16946700" cy="47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1900">
                <a:solidFill>
                  <a:srgbClr val="666666"/>
                </a:solidFill>
              </a:rPr>
              <a:t>曾奇. 泄浊逐瘀法治疗痰瘀阻络型非急性期痛风性关节炎的临床疗效观察[D].广州中医药大学,2022.DOI:10.27044/d.cnki.ggzzu.2022.000852.</a:t>
            </a:r>
            <a:endParaRPr sz="1900"/>
          </a:p>
        </p:txBody>
      </p:sp>
      <p:sp>
        <p:nvSpPr>
          <p:cNvPr id="784" name="Google Shape;784;g339b564189d_0_0"/>
          <p:cNvSpPr txBox="1"/>
          <p:nvPr/>
        </p:nvSpPr>
        <p:spPr>
          <a:xfrm>
            <a:off x="418400" y="499800"/>
            <a:ext cx="14457900" cy="6003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7200"/>
              <a:buFont typeface="Arial"/>
              <a:buNone/>
            </a:pPr>
            <a:r>
              <a:rPr lang="zh-CN" sz="3900" b="1"/>
              <a:t>泄浊逐瘀法治疗痰瘀阻络型非急性期痛风性关节炎的临床疗效观察</a:t>
            </a:r>
            <a:endParaRPr sz="3900" b="1"/>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788"/>
        <p:cNvGrpSpPr/>
        <p:nvPr/>
      </p:nvGrpSpPr>
      <p:grpSpPr>
        <a:xfrm>
          <a:off x="0" y="0"/>
          <a:ext cx="0" cy="0"/>
          <a:chOff x="0" y="0"/>
          <a:chExt cx="0" cy="0"/>
        </a:xfrm>
      </p:grpSpPr>
      <p:pic>
        <p:nvPicPr>
          <p:cNvPr id="789" name="Google Shape;789;g330d522cec0_0_44"/>
          <p:cNvPicPr preferRelativeResize="0"/>
          <p:nvPr/>
        </p:nvPicPr>
        <p:blipFill rotWithShape="1">
          <a:blip r:embed="rId3">
            <a:alphaModFix/>
          </a:blip>
          <a:srcRect/>
          <a:stretch/>
        </p:blipFill>
        <p:spPr>
          <a:xfrm>
            <a:off x="0" y="0"/>
            <a:ext cx="18288000" cy="10287000"/>
          </a:xfrm>
          <a:prstGeom prst="rect">
            <a:avLst/>
          </a:prstGeom>
          <a:noFill/>
          <a:ln>
            <a:noFill/>
          </a:ln>
        </p:spPr>
      </p:pic>
      <p:sp>
        <p:nvSpPr>
          <p:cNvPr id="790" name="Google Shape;790;g330d522cec0_0_44"/>
          <p:cNvSpPr txBox="1"/>
          <p:nvPr/>
        </p:nvSpPr>
        <p:spPr>
          <a:xfrm>
            <a:off x="506100" y="293400"/>
            <a:ext cx="17781900" cy="1046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5600" b="1"/>
              <a:t>化瘀散结方联合别嘌醇治疗慢性痛风性关节炎临床观察</a:t>
            </a:r>
            <a:endParaRPr sz="5600" b="1"/>
          </a:p>
        </p:txBody>
      </p:sp>
      <p:sp>
        <p:nvSpPr>
          <p:cNvPr id="791" name="Google Shape;791;g330d522cec0_0_44"/>
          <p:cNvSpPr txBox="1"/>
          <p:nvPr/>
        </p:nvSpPr>
        <p:spPr>
          <a:xfrm>
            <a:off x="861150" y="2072225"/>
            <a:ext cx="16565700" cy="1837200"/>
          </a:xfrm>
          <a:prstGeom prst="rect">
            <a:avLst/>
          </a:prstGeom>
          <a:no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lvl="0" indent="0" algn="ctr" rtl="0">
              <a:lnSpc>
                <a:spcPct val="115000"/>
              </a:lnSpc>
              <a:spcBef>
                <a:spcPts val="1000"/>
              </a:spcBef>
              <a:spcAft>
                <a:spcPts val="0"/>
              </a:spcAft>
              <a:buNone/>
            </a:pPr>
            <a:r>
              <a:rPr lang="zh-CN" sz="2700"/>
              <a:t>共</a:t>
            </a:r>
            <a:r>
              <a:rPr lang="zh-CN" sz="2700" b="1">
                <a:solidFill>
                  <a:srgbClr val="FF0000"/>
                </a:solidFill>
              </a:rPr>
              <a:t>63</a:t>
            </a:r>
            <a:r>
              <a:rPr lang="zh-CN" sz="2700" b="1"/>
              <a:t>例</a:t>
            </a:r>
            <a:r>
              <a:rPr lang="zh-CN" sz="2700"/>
              <a:t>，随机分为</a:t>
            </a:r>
            <a:r>
              <a:rPr lang="zh-CN" sz="2700" b="1">
                <a:solidFill>
                  <a:srgbClr val="FF0000"/>
                </a:solidFill>
              </a:rPr>
              <a:t>3</a:t>
            </a:r>
            <a:r>
              <a:rPr lang="zh-CN" sz="2700" b="1"/>
              <a:t>组</a:t>
            </a:r>
            <a:r>
              <a:rPr lang="zh-CN" sz="2700"/>
              <a:t>：</a:t>
            </a:r>
            <a:endParaRPr sz="2700"/>
          </a:p>
          <a:p>
            <a:pPr marL="0" lvl="0" indent="0" algn="ctr" rtl="0">
              <a:lnSpc>
                <a:spcPct val="115000"/>
              </a:lnSpc>
              <a:spcBef>
                <a:spcPts val="1000"/>
              </a:spcBef>
              <a:spcAft>
                <a:spcPts val="0"/>
              </a:spcAft>
              <a:buNone/>
            </a:pPr>
            <a:r>
              <a:rPr lang="zh-CN" sz="2700"/>
              <a:t>中药组（化瘀散结方组）</a:t>
            </a:r>
            <a:r>
              <a:rPr lang="zh-CN" sz="2700" b="1">
                <a:solidFill>
                  <a:srgbClr val="FF0000"/>
                </a:solidFill>
              </a:rPr>
              <a:t>21</a:t>
            </a:r>
            <a:r>
              <a:rPr lang="zh-CN" sz="2700"/>
              <a:t>例，对照组（别嘌醇组）</a:t>
            </a:r>
            <a:r>
              <a:rPr lang="zh-CN" sz="2700" b="1">
                <a:solidFill>
                  <a:srgbClr val="FF0000"/>
                </a:solidFill>
              </a:rPr>
              <a:t>20</a:t>
            </a:r>
            <a:r>
              <a:rPr lang="zh-CN" sz="2700"/>
              <a:t>例，中西药结合组（化瘀散结方联合别嘌醇组）</a:t>
            </a:r>
            <a:r>
              <a:rPr lang="zh-CN" sz="2700" b="1">
                <a:solidFill>
                  <a:srgbClr val="FF0000"/>
                </a:solidFill>
              </a:rPr>
              <a:t>22</a:t>
            </a:r>
            <a:r>
              <a:rPr lang="zh-CN" sz="2700"/>
              <a:t>例</a:t>
            </a:r>
            <a:endParaRPr sz="2700"/>
          </a:p>
          <a:p>
            <a:pPr marL="0" lvl="0" indent="0" algn="ctr" rtl="0">
              <a:lnSpc>
                <a:spcPct val="115000"/>
              </a:lnSpc>
              <a:spcBef>
                <a:spcPts val="1000"/>
              </a:spcBef>
              <a:spcAft>
                <a:spcPts val="0"/>
              </a:spcAft>
              <a:buNone/>
            </a:pPr>
            <a:r>
              <a:rPr lang="zh-CN" sz="2700"/>
              <a:t>3组患者一般资料比较差异均无统计学意义（P &gt; 0.05），具有可比性</a:t>
            </a:r>
            <a:endParaRPr sz="2700"/>
          </a:p>
        </p:txBody>
      </p:sp>
      <p:graphicFrame>
        <p:nvGraphicFramePr>
          <p:cNvPr id="792" name="Google Shape;792;g330d522cec0_0_44"/>
          <p:cNvGraphicFramePr/>
          <p:nvPr/>
        </p:nvGraphicFramePr>
        <p:xfrm>
          <a:off x="952500" y="4641550"/>
          <a:ext cx="3000000" cy="3000000"/>
        </p:xfrm>
        <a:graphic>
          <a:graphicData uri="http://schemas.openxmlformats.org/drawingml/2006/table">
            <a:tbl>
              <a:tblPr>
                <a:noFill/>
                <a:tableStyleId>{FA89EAFD-7456-4721-AD6F-43734C62CD50}</a:tableStyleId>
              </a:tblPr>
              <a:tblGrid>
                <a:gridCol w="2730500">
                  <a:extLst>
                    <a:ext uri="{9D8B030D-6E8A-4147-A177-3AD203B41FA5}">
                      <a16:colId xmlns:a16="http://schemas.microsoft.com/office/drawing/2014/main" val="20000"/>
                    </a:ext>
                  </a:extLst>
                </a:gridCol>
                <a:gridCol w="2730500">
                  <a:extLst>
                    <a:ext uri="{9D8B030D-6E8A-4147-A177-3AD203B41FA5}">
                      <a16:colId xmlns:a16="http://schemas.microsoft.com/office/drawing/2014/main" val="20001"/>
                    </a:ext>
                  </a:extLst>
                </a:gridCol>
                <a:gridCol w="2730500">
                  <a:extLst>
                    <a:ext uri="{9D8B030D-6E8A-4147-A177-3AD203B41FA5}">
                      <a16:colId xmlns:a16="http://schemas.microsoft.com/office/drawing/2014/main" val="20002"/>
                    </a:ext>
                  </a:extLst>
                </a:gridCol>
                <a:gridCol w="2730500">
                  <a:extLst>
                    <a:ext uri="{9D8B030D-6E8A-4147-A177-3AD203B41FA5}">
                      <a16:colId xmlns:a16="http://schemas.microsoft.com/office/drawing/2014/main" val="20003"/>
                    </a:ext>
                  </a:extLst>
                </a:gridCol>
                <a:gridCol w="2730500">
                  <a:extLst>
                    <a:ext uri="{9D8B030D-6E8A-4147-A177-3AD203B41FA5}">
                      <a16:colId xmlns:a16="http://schemas.microsoft.com/office/drawing/2014/main" val="20004"/>
                    </a:ext>
                  </a:extLst>
                </a:gridCol>
                <a:gridCol w="2730500">
                  <a:extLst>
                    <a:ext uri="{9D8B030D-6E8A-4147-A177-3AD203B41FA5}">
                      <a16:colId xmlns:a16="http://schemas.microsoft.com/office/drawing/2014/main" val="20005"/>
                    </a:ext>
                  </a:extLst>
                </a:gridCol>
              </a:tblGrid>
              <a:tr h="381000">
                <a:tc>
                  <a:txBody>
                    <a:bodyPr/>
                    <a:lstStyle/>
                    <a:p>
                      <a:pPr marL="0" lvl="0" indent="0" algn="ctr" rtl="0">
                        <a:spcBef>
                          <a:spcPts val="0"/>
                        </a:spcBef>
                        <a:spcAft>
                          <a:spcPts val="0"/>
                        </a:spcAft>
                        <a:buNone/>
                      </a:pPr>
                      <a:r>
                        <a:rPr lang="zh-CN" sz="2400"/>
                        <a:t>组别</a:t>
                      </a:r>
                      <a:endParaRPr sz="2400"/>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zh-CN" sz="2400" i="1"/>
                        <a:t>n</a:t>
                      </a:r>
                      <a:endParaRPr sz="2400" i="1"/>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zh-CN" sz="2400"/>
                        <a:t>男/例</a:t>
                      </a:r>
                      <a:endParaRPr sz="2400"/>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zh-CN" sz="2400"/>
                        <a:t>女/例</a:t>
                      </a:r>
                      <a:endParaRPr sz="2400"/>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zh-CN" sz="2400"/>
                        <a:t>年龄/岁</a:t>
                      </a:r>
                      <a:endParaRPr sz="2400"/>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zh-CN" sz="2400"/>
                        <a:t>病程/年</a:t>
                      </a:r>
                      <a:endParaRPr sz="2400"/>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381000">
                <a:tc>
                  <a:txBody>
                    <a:bodyPr/>
                    <a:lstStyle/>
                    <a:p>
                      <a:pPr marL="0" lvl="0" indent="0" algn="ctr" rtl="0">
                        <a:spcBef>
                          <a:spcPts val="0"/>
                        </a:spcBef>
                        <a:spcAft>
                          <a:spcPts val="0"/>
                        </a:spcAft>
                        <a:buNone/>
                      </a:pPr>
                      <a:r>
                        <a:rPr lang="zh-CN" sz="2400"/>
                        <a:t>中药治疗组</a:t>
                      </a:r>
                      <a:endParaRPr sz="2400"/>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zh-CN" sz="2400"/>
                        <a:t>21</a:t>
                      </a:r>
                      <a:endParaRPr sz="2400"/>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zh-CN" sz="2400"/>
                        <a:t>19</a:t>
                      </a:r>
                      <a:endParaRPr sz="2400"/>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zh-CN" sz="2400"/>
                        <a:t>3</a:t>
                      </a:r>
                      <a:endParaRPr sz="2400"/>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zh-CN" sz="2400"/>
                        <a:t>50.12 ± 8.43</a:t>
                      </a:r>
                      <a:endParaRPr sz="2400"/>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zh-CN" sz="2400"/>
                        <a:t>6.13 ± 4.01</a:t>
                      </a:r>
                      <a:endParaRPr sz="2400"/>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381000">
                <a:tc>
                  <a:txBody>
                    <a:bodyPr/>
                    <a:lstStyle/>
                    <a:p>
                      <a:pPr marL="0" lvl="0" indent="0" algn="ctr" rtl="0">
                        <a:spcBef>
                          <a:spcPts val="0"/>
                        </a:spcBef>
                        <a:spcAft>
                          <a:spcPts val="0"/>
                        </a:spcAft>
                        <a:buNone/>
                      </a:pPr>
                      <a:r>
                        <a:rPr lang="zh-CN" sz="2400"/>
                        <a:t>西药对照组</a:t>
                      </a:r>
                      <a:endParaRPr sz="2400"/>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zh-CN" sz="2400"/>
                        <a:t>20</a:t>
                      </a:r>
                      <a:endParaRPr sz="2400"/>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zh-CN" sz="2400"/>
                        <a:t>19</a:t>
                      </a:r>
                      <a:endParaRPr sz="2400"/>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zh-CN" sz="2400"/>
                        <a:t>1</a:t>
                      </a:r>
                      <a:endParaRPr sz="2400"/>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zh-CN" sz="2400"/>
                        <a:t>49.83 ± 9.11</a:t>
                      </a:r>
                      <a:endParaRPr sz="2400"/>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zh-CN" sz="2400"/>
                        <a:t>5.74 ± 4.51</a:t>
                      </a:r>
                      <a:endParaRPr sz="2400"/>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381000">
                <a:tc>
                  <a:txBody>
                    <a:bodyPr/>
                    <a:lstStyle/>
                    <a:p>
                      <a:pPr marL="0" lvl="0" indent="0" algn="ctr" rtl="0">
                        <a:spcBef>
                          <a:spcPts val="0"/>
                        </a:spcBef>
                        <a:spcAft>
                          <a:spcPts val="0"/>
                        </a:spcAft>
                        <a:buNone/>
                      </a:pPr>
                      <a:r>
                        <a:rPr lang="zh-CN" sz="2400"/>
                        <a:t>中西医结合治疗组 </a:t>
                      </a:r>
                      <a:endParaRPr sz="2400"/>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zh-CN" sz="2400"/>
                        <a:t>22</a:t>
                      </a:r>
                      <a:endParaRPr sz="2400"/>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zh-CN" sz="2400"/>
                        <a:t>21</a:t>
                      </a:r>
                      <a:endParaRPr sz="2400"/>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zh-CN" sz="2400"/>
                        <a:t>1</a:t>
                      </a:r>
                      <a:endParaRPr sz="2400"/>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zh-CN" sz="2400"/>
                        <a:t>47.63 ± 7.04</a:t>
                      </a:r>
                      <a:endParaRPr sz="2400"/>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zh-CN" sz="2400"/>
                        <a:t>6.35 ± 5.15</a:t>
                      </a:r>
                      <a:endParaRPr sz="2400"/>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793" name="Google Shape;793;g330d522cec0_0_44"/>
          <p:cNvSpPr txBox="1"/>
          <p:nvPr/>
        </p:nvSpPr>
        <p:spPr>
          <a:xfrm>
            <a:off x="-21050" y="9810000"/>
            <a:ext cx="15791100" cy="47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1900">
                <a:solidFill>
                  <a:srgbClr val="333333"/>
                </a:solidFill>
                <a:latin typeface="Microsoft Yahei"/>
                <a:ea typeface="Microsoft Yahei"/>
                <a:cs typeface="Microsoft Yahei"/>
                <a:sym typeface="Microsoft Yahei"/>
              </a:rPr>
              <a:t>余文景,梁翼,李敏,等. 化瘀散结方联合别嘌醇治疗慢性痛风性关节炎临床观察[J]. 四川中医,2014,32(5):104-106.</a:t>
            </a:r>
            <a:endParaRPr sz="190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797"/>
        <p:cNvGrpSpPr/>
        <p:nvPr/>
      </p:nvGrpSpPr>
      <p:grpSpPr>
        <a:xfrm>
          <a:off x="0" y="0"/>
          <a:ext cx="0" cy="0"/>
          <a:chOff x="0" y="0"/>
          <a:chExt cx="0" cy="0"/>
        </a:xfrm>
      </p:grpSpPr>
      <p:sp>
        <p:nvSpPr>
          <p:cNvPr id="798" name="Google Shape;798;g33c1f6888cd_1_9"/>
          <p:cNvSpPr/>
          <p:nvPr/>
        </p:nvSpPr>
        <p:spPr>
          <a:xfrm>
            <a:off x="658450" y="1488675"/>
            <a:ext cx="7188600" cy="8028900"/>
          </a:xfrm>
          <a:prstGeom prst="foldedCorner">
            <a:avLst>
              <a:gd name="adj" fmla="val 16667"/>
            </a:avLst>
          </a:prstGeom>
          <a:solidFill>
            <a:srgbClr val="F0EBD7"/>
          </a:solidFill>
          <a:ln w="25400" cap="flat" cmpd="sng">
            <a:solidFill>
              <a:srgbClr val="56465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nvGrpSpPr>
          <p:cNvPr id="799" name="Google Shape;799;g33c1f6888cd_1_9"/>
          <p:cNvGrpSpPr/>
          <p:nvPr/>
        </p:nvGrpSpPr>
        <p:grpSpPr>
          <a:xfrm>
            <a:off x="822175" y="1867350"/>
            <a:ext cx="6457148" cy="6224211"/>
            <a:chOff x="-110832" y="2423843"/>
            <a:chExt cx="5383200" cy="12206729"/>
          </a:xfrm>
        </p:grpSpPr>
        <p:sp>
          <p:nvSpPr>
            <p:cNvPr id="800" name="Google Shape;800;g33c1f6888cd_1_9"/>
            <p:cNvSpPr txBox="1"/>
            <p:nvPr/>
          </p:nvSpPr>
          <p:spPr>
            <a:xfrm>
              <a:off x="-6414" y="2423843"/>
              <a:ext cx="1412400" cy="1177200"/>
            </a:xfrm>
            <a:prstGeom prst="rect">
              <a:avLst/>
            </a:prstGeom>
            <a:no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lvl="0" indent="0" algn="l" rtl="0">
                <a:lnSpc>
                  <a:spcPct val="115000"/>
                </a:lnSpc>
                <a:spcBef>
                  <a:spcPts val="1000"/>
                </a:spcBef>
                <a:spcAft>
                  <a:spcPts val="0"/>
                </a:spcAft>
                <a:buNone/>
              </a:pPr>
              <a:r>
                <a:rPr lang="zh-CN" sz="2700" b="1">
                  <a:solidFill>
                    <a:srgbClr val="4D5156"/>
                  </a:solidFill>
                </a:rPr>
                <a:t>纳入标准 </a:t>
              </a:r>
              <a:endParaRPr sz="2700" b="1">
                <a:solidFill>
                  <a:srgbClr val="4D5156"/>
                </a:solidFill>
              </a:endParaRPr>
            </a:p>
          </p:txBody>
        </p:sp>
        <p:sp>
          <p:nvSpPr>
            <p:cNvPr id="801" name="Google Shape;801;g33c1f6888cd_1_9"/>
            <p:cNvSpPr txBox="1"/>
            <p:nvPr/>
          </p:nvSpPr>
          <p:spPr>
            <a:xfrm>
              <a:off x="-110832" y="4003372"/>
              <a:ext cx="5383200" cy="106272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000"/>
                </a:spcBef>
                <a:spcAft>
                  <a:spcPts val="0"/>
                </a:spcAft>
                <a:buNone/>
              </a:pPr>
              <a:r>
                <a:rPr lang="zh-CN" sz="2600">
                  <a:solidFill>
                    <a:srgbClr val="4D5156"/>
                  </a:solidFill>
                </a:rPr>
                <a:t>( 一 ) 年龄18-65</a:t>
              </a:r>
              <a:r>
                <a:rPr lang="zh-CN" sz="2600">
                  <a:solidFill>
                    <a:srgbClr val="C8D0C4"/>
                  </a:solidFill>
                </a:rPr>
                <a:t> </a:t>
              </a:r>
              <a:r>
                <a:rPr lang="zh-CN" sz="2600">
                  <a:solidFill>
                    <a:srgbClr val="4D5156"/>
                  </a:solidFill>
                </a:rPr>
                <a:t>岁, 男女不限， 签署知情同意书者</a:t>
              </a:r>
              <a:endParaRPr sz="2600">
                <a:solidFill>
                  <a:srgbClr val="4D5156"/>
                </a:solidFill>
              </a:endParaRPr>
            </a:p>
            <a:p>
              <a:pPr marL="0" lvl="0" indent="0" algn="l" rtl="0">
                <a:lnSpc>
                  <a:spcPct val="115000"/>
                </a:lnSpc>
                <a:spcBef>
                  <a:spcPts val="1000"/>
                </a:spcBef>
                <a:spcAft>
                  <a:spcPts val="0"/>
                </a:spcAft>
                <a:buNone/>
              </a:pPr>
              <a:r>
                <a:rPr lang="zh-CN" sz="2600">
                  <a:solidFill>
                    <a:srgbClr val="4D5156"/>
                  </a:solidFill>
                </a:rPr>
                <a:t>( 二 ) 无严重全身并发症者</a:t>
              </a:r>
              <a:endParaRPr sz="2600">
                <a:solidFill>
                  <a:srgbClr val="4D5156"/>
                </a:solidFill>
              </a:endParaRPr>
            </a:p>
            <a:p>
              <a:pPr marL="0" lvl="0" indent="0" algn="l" rtl="0">
                <a:lnSpc>
                  <a:spcPct val="115000"/>
                </a:lnSpc>
                <a:spcBef>
                  <a:spcPts val="1000"/>
                </a:spcBef>
                <a:spcAft>
                  <a:spcPts val="0"/>
                </a:spcAft>
                <a:buNone/>
              </a:pPr>
              <a:r>
                <a:rPr lang="zh-CN" sz="2600">
                  <a:solidFill>
                    <a:srgbClr val="4D5156"/>
                  </a:solidFill>
                </a:rPr>
                <a:t>( 三 ) 初诊病例或复诊病例，但近1周内未服用其他中医药物治疗</a:t>
              </a:r>
              <a:endParaRPr sz="2600">
                <a:solidFill>
                  <a:srgbClr val="4D5156"/>
                </a:solidFill>
              </a:endParaRPr>
            </a:p>
            <a:p>
              <a:pPr marL="0" lvl="0" indent="0" algn="l" rtl="0">
                <a:lnSpc>
                  <a:spcPct val="115000"/>
                </a:lnSpc>
                <a:spcBef>
                  <a:spcPts val="1000"/>
                </a:spcBef>
                <a:spcAft>
                  <a:spcPts val="0"/>
                </a:spcAft>
                <a:buNone/>
              </a:pPr>
              <a:r>
                <a:rPr lang="zh-CN" sz="2600">
                  <a:solidFill>
                    <a:srgbClr val="4D5156"/>
                  </a:solidFill>
                </a:rPr>
                <a:t>( 四 ) 急性发作期病情控制后转入慢性期的患者</a:t>
              </a:r>
              <a:endParaRPr sz="2600">
                <a:solidFill>
                  <a:srgbClr val="4D5156"/>
                </a:solidFill>
              </a:endParaRPr>
            </a:p>
            <a:p>
              <a:pPr marL="0" lvl="0" indent="0" algn="l" rtl="0">
                <a:lnSpc>
                  <a:spcPct val="115000"/>
                </a:lnSpc>
                <a:spcBef>
                  <a:spcPts val="1000"/>
                </a:spcBef>
                <a:spcAft>
                  <a:spcPts val="0"/>
                </a:spcAft>
                <a:buNone/>
              </a:pPr>
              <a:endParaRPr sz="2600">
                <a:solidFill>
                  <a:srgbClr val="4D5156"/>
                </a:solidFill>
              </a:endParaRPr>
            </a:p>
            <a:p>
              <a:pPr marL="0" lvl="0" indent="0" algn="l" rtl="0">
                <a:lnSpc>
                  <a:spcPct val="115000"/>
                </a:lnSpc>
                <a:spcBef>
                  <a:spcPts val="1000"/>
                </a:spcBef>
                <a:spcAft>
                  <a:spcPts val="0"/>
                </a:spcAft>
                <a:buNone/>
              </a:pPr>
              <a:endParaRPr sz="2600">
                <a:solidFill>
                  <a:srgbClr val="4D5156"/>
                </a:solidFill>
              </a:endParaRPr>
            </a:p>
          </p:txBody>
        </p:sp>
      </p:grpSp>
      <p:sp>
        <p:nvSpPr>
          <p:cNvPr id="802" name="Google Shape;802;g33c1f6888cd_1_9"/>
          <p:cNvSpPr txBox="1"/>
          <p:nvPr/>
        </p:nvSpPr>
        <p:spPr>
          <a:xfrm>
            <a:off x="418400" y="271200"/>
            <a:ext cx="14457900" cy="12006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zh-CN" sz="3900" b="1"/>
              <a:t>化瘀散结方联合别嘌醇治疗慢性痛风性关节炎临床观察</a:t>
            </a:r>
            <a:endParaRPr sz="3900" b="1"/>
          </a:p>
          <a:p>
            <a:pPr marL="0" marR="0" lvl="0" indent="0" algn="ctr" rtl="0">
              <a:lnSpc>
                <a:spcPct val="100000"/>
              </a:lnSpc>
              <a:spcBef>
                <a:spcPts val="0"/>
              </a:spcBef>
              <a:spcAft>
                <a:spcPts val="0"/>
              </a:spcAft>
              <a:buClr>
                <a:srgbClr val="000000"/>
              </a:buClr>
              <a:buSzPts val="7200"/>
              <a:buFont typeface="Arial"/>
              <a:buNone/>
            </a:pPr>
            <a:endParaRPr sz="3900" b="1"/>
          </a:p>
        </p:txBody>
      </p:sp>
      <p:sp>
        <p:nvSpPr>
          <p:cNvPr id="803" name="Google Shape;803;g33c1f6888cd_1_9"/>
          <p:cNvSpPr txBox="1"/>
          <p:nvPr/>
        </p:nvSpPr>
        <p:spPr>
          <a:xfrm>
            <a:off x="27625" y="9841700"/>
            <a:ext cx="16946700" cy="769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1900">
                <a:solidFill>
                  <a:srgbClr val="333333"/>
                </a:solidFill>
                <a:latin typeface="Microsoft Yahei"/>
                <a:ea typeface="Microsoft Yahei"/>
                <a:cs typeface="Microsoft Yahei"/>
                <a:sym typeface="Microsoft Yahei"/>
              </a:rPr>
              <a:t>余文景,梁翼,李敏,等. 化瘀散结方联合别嘌醇治疗慢性痛风性关节炎临床观察[J]. 四川中医,2014,32(5):104-106.</a:t>
            </a:r>
            <a:endParaRPr sz="1900"/>
          </a:p>
          <a:p>
            <a:pPr marL="0" lvl="0" indent="0" algn="l" rtl="0">
              <a:spcBef>
                <a:spcPts val="0"/>
              </a:spcBef>
              <a:spcAft>
                <a:spcPts val="0"/>
              </a:spcAft>
              <a:buNone/>
            </a:pPr>
            <a:endParaRPr sz="1900">
              <a:solidFill>
                <a:srgbClr val="666666"/>
              </a:solidFill>
            </a:endParaRPr>
          </a:p>
        </p:txBody>
      </p:sp>
      <p:sp>
        <p:nvSpPr>
          <p:cNvPr id="804" name="Google Shape;804;g33c1f6888cd_1_9"/>
          <p:cNvSpPr/>
          <p:nvPr/>
        </p:nvSpPr>
        <p:spPr>
          <a:xfrm>
            <a:off x="8844650" y="1488675"/>
            <a:ext cx="7188600" cy="8028900"/>
          </a:xfrm>
          <a:prstGeom prst="foldedCorner">
            <a:avLst>
              <a:gd name="adj" fmla="val 16667"/>
            </a:avLst>
          </a:prstGeom>
          <a:solidFill>
            <a:srgbClr val="F0EBD7"/>
          </a:solidFill>
          <a:ln w="25400" cap="flat" cmpd="sng">
            <a:solidFill>
              <a:srgbClr val="56465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nvGrpSpPr>
          <p:cNvPr id="805" name="Google Shape;805;g33c1f6888cd_1_9"/>
          <p:cNvGrpSpPr/>
          <p:nvPr/>
        </p:nvGrpSpPr>
        <p:grpSpPr>
          <a:xfrm>
            <a:off x="9008375" y="1867269"/>
            <a:ext cx="6858735" cy="7107457"/>
            <a:chOff x="-110831" y="2423840"/>
            <a:chExt cx="5383200" cy="7033605"/>
          </a:xfrm>
        </p:grpSpPr>
        <p:sp>
          <p:nvSpPr>
            <p:cNvPr id="806" name="Google Shape;806;g33c1f6888cd_1_9"/>
            <p:cNvSpPr txBox="1"/>
            <p:nvPr/>
          </p:nvSpPr>
          <p:spPr>
            <a:xfrm>
              <a:off x="-6414" y="2423840"/>
              <a:ext cx="1412400" cy="594000"/>
            </a:xfrm>
            <a:prstGeom prst="rect">
              <a:avLst/>
            </a:prstGeom>
            <a:no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lvl="0" indent="0" algn="l" rtl="0">
                <a:lnSpc>
                  <a:spcPct val="115000"/>
                </a:lnSpc>
                <a:spcBef>
                  <a:spcPts val="1000"/>
                </a:spcBef>
                <a:spcAft>
                  <a:spcPts val="0"/>
                </a:spcAft>
                <a:buNone/>
              </a:pPr>
              <a:r>
                <a:rPr lang="zh-CN" sz="2700" b="1">
                  <a:solidFill>
                    <a:srgbClr val="4D5156"/>
                  </a:solidFill>
                </a:rPr>
                <a:t>排除标准 </a:t>
              </a:r>
              <a:endParaRPr sz="2700" b="1">
                <a:solidFill>
                  <a:srgbClr val="4D5156"/>
                </a:solidFill>
              </a:endParaRPr>
            </a:p>
          </p:txBody>
        </p:sp>
        <p:sp>
          <p:nvSpPr>
            <p:cNvPr id="807" name="Google Shape;807;g33c1f6888cd_1_9"/>
            <p:cNvSpPr txBox="1"/>
            <p:nvPr/>
          </p:nvSpPr>
          <p:spPr>
            <a:xfrm>
              <a:off x="-110831" y="3297844"/>
              <a:ext cx="5383200" cy="6159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000"/>
                </a:spcBef>
                <a:spcAft>
                  <a:spcPts val="0"/>
                </a:spcAft>
                <a:buNone/>
              </a:pPr>
              <a:r>
                <a:rPr lang="zh-CN" sz="2600">
                  <a:solidFill>
                    <a:srgbClr val="4D5156"/>
                  </a:solidFill>
                </a:rPr>
                <a:t>( ― ) 伴有类风湿关节炎 、骨性关节炎或关节严重畸形等患者</a:t>
              </a:r>
              <a:endParaRPr sz="2600">
                <a:solidFill>
                  <a:srgbClr val="4D5156"/>
                </a:solidFill>
              </a:endParaRPr>
            </a:p>
            <a:p>
              <a:pPr marL="0" lvl="0" indent="0" algn="l" rtl="0">
                <a:lnSpc>
                  <a:spcPct val="115000"/>
                </a:lnSpc>
                <a:spcBef>
                  <a:spcPts val="1000"/>
                </a:spcBef>
                <a:spcAft>
                  <a:spcPts val="0"/>
                </a:spcAft>
                <a:buNone/>
              </a:pPr>
              <a:r>
                <a:rPr lang="zh-CN" sz="2600">
                  <a:solidFill>
                    <a:srgbClr val="4D5156"/>
                  </a:solidFill>
                </a:rPr>
                <a:t>( 二 ) 伴有精神病、 老年性痴呆等不能配合者</a:t>
              </a:r>
              <a:r>
                <a:rPr lang="zh-CN" sz="2600">
                  <a:solidFill>
                    <a:srgbClr val="FFFFFF"/>
                  </a:solidFill>
                </a:rPr>
                <a:t> </a:t>
              </a:r>
              <a:endParaRPr sz="2600">
                <a:solidFill>
                  <a:srgbClr val="FFFFFF"/>
                </a:solidFill>
              </a:endParaRPr>
            </a:p>
            <a:p>
              <a:pPr marL="0" lvl="0" indent="0" algn="l" rtl="0">
                <a:lnSpc>
                  <a:spcPct val="115000"/>
                </a:lnSpc>
                <a:spcBef>
                  <a:spcPts val="1000"/>
                </a:spcBef>
                <a:spcAft>
                  <a:spcPts val="0"/>
                </a:spcAft>
                <a:buNone/>
              </a:pPr>
              <a:r>
                <a:rPr lang="zh-CN" sz="2600">
                  <a:solidFill>
                    <a:srgbClr val="4D5156"/>
                  </a:solidFill>
                </a:rPr>
                <a:t>( 三 ) 伴有心脑血管、肝、肾和造血系统等严 重疾病者 </a:t>
              </a:r>
              <a:endParaRPr sz="2600">
                <a:solidFill>
                  <a:srgbClr val="FFFFFF"/>
                </a:solidFill>
              </a:endParaRPr>
            </a:p>
            <a:p>
              <a:pPr marL="0" lvl="0" indent="0" algn="l" rtl="0">
                <a:lnSpc>
                  <a:spcPct val="115000"/>
                </a:lnSpc>
                <a:spcBef>
                  <a:spcPts val="1000"/>
                </a:spcBef>
                <a:spcAft>
                  <a:spcPts val="0"/>
                </a:spcAft>
                <a:buNone/>
              </a:pPr>
              <a:r>
                <a:rPr lang="zh-CN" sz="2600">
                  <a:solidFill>
                    <a:srgbClr val="4D5156"/>
                  </a:solidFill>
                </a:rPr>
                <a:t>( 四 ) 服药过程中产生过敏及药物不良反应者 </a:t>
              </a:r>
              <a:endParaRPr sz="2600">
                <a:solidFill>
                  <a:srgbClr val="4D5156"/>
                </a:solidFill>
              </a:endParaRPr>
            </a:p>
            <a:p>
              <a:pPr marL="0" lvl="0" indent="0" algn="l" rtl="0">
                <a:lnSpc>
                  <a:spcPct val="115000"/>
                </a:lnSpc>
                <a:spcBef>
                  <a:spcPts val="1000"/>
                </a:spcBef>
                <a:spcAft>
                  <a:spcPts val="0"/>
                </a:spcAft>
                <a:buNone/>
              </a:pPr>
              <a:r>
                <a:rPr lang="zh-CN" sz="2600">
                  <a:solidFill>
                    <a:srgbClr val="4D5156"/>
                  </a:solidFill>
                </a:rPr>
                <a:t>( 五 ) 未按规定用药，或资料不全等影响疗效 或安全性判断者</a:t>
              </a:r>
              <a:endParaRPr sz="2600">
                <a:solidFill>
                  <a:srgbClr val="4D5156"/>
                </a:solidFill>
              </a:endParaRPr>
            </a:p>
            <a:p>
              <a:pPr marL="0" lvl="0" indent="0" algn="l" rtl="0">
                <a:lnSpc>
                  <a:spcPct val="115000"/>
                </a:lnSpc>
                <a:spcBef>
                  <a:spcPts val="1000"/>
                </a:spcBef>
                <a:spcAft>
                  <a:spcPts val="0"/>
                </a:spcAft>
                <a:buNone/>
              </a:pPr>
              <a:r>
                <a:rPr lang="zh-CN" sz="2600">
                  <a:solidFill>
                    <a:srgbClr val="4D5156"/>
                  </a:solidFill>
                </a:rPr>
                <a:t>( 六 ) 慢性期突然急性发作，患者症状明显，难以忍受需进行相关其他药物治疗者</a:t>
              </a:r>
              <a:endParaRPr sz="2600">
                <a:solidFill>
                  <a:srgbClr val="4D5156"/>
                </a:solidFill>
              </a:endParaRPr>
            </a:p>
            <a:p>
              <a:pPr marL="0" lvl="0" indent="0" algn="l" rtl="0">
                <a:lnSpc>
                  <a:spcPct val="115000"/>
                </a:lnSpc>
                <a:spcBef>
                  <a:spcPts val="1000"/>
                </a:spcBef>
                <a:spcAft>
                  <a:spcPts val="0"/>
                </a:spcAft>
                <a:buNone/>
              </a:pPr>
              <a:r>
                <a:rPr lang="zh-CN" sz="2600">
                  <a:solidFill>
                    <a:srgbClr val="4D5156"/>
                  </a:solidFill>
                </a:rPr>
                <a:t>( 七 ) 年龄在18岁以下，65岁以上者</a:t>
              </a:r>
              <a:endParaRPr sz="2600">
                <a:solidFill>
                  <a:srgbClr val="4D5156"/>
                </a:solidFill>
              </a:endParaRPr>
            </a:p>
            <a:p>
              <a:pPr marL="0" lvl="0" indent="0" algn="l" rtl="0">
                <a:lnSpc>
                  <a:spcPct val="115000"/>
                </a:lnSpc>
                <a:spcBef>
                  <a:spcPts val="1000"/>
                </a:spcBef>
                <a:spcAft>
                  <a:spcPts val="0"/>
                </a:spcAft>
                <a:buNone/>
              </a:pPr>
              <a:r>
                <a:rPr lang="zh-CN" sz="2600">
                  <a:solidFill>
                    <a:srgbClr val="4D5156"/>
                  </a:solidFill>
                </a:rPr>
                <a:t>( 八 ) 一个月内参加其他药物试验者</a:t>
              </a:r>
              <a:endParaRPr sz="2600">
                <a:solidFill>
                  <a:srgbClr val="4D5156"/>
                </a:solidFill>
              </a:endParaRPr>
            </a:p>
            <a:p>
              <a:pPr marL="0" lvl="0" indent="0" algn="l" rtl="0">
                <a:lnSpc>
                  <a:spcPct val="115000"/>
                </a:lnSpc>
                <a:spcBef>
                  <a:spcPts val="0"/>
                </a:spcBef>
                <a:spcAft>
                  <a:spcPts val="0"/>
                </a:spcAft>
                <a:buNone/>
              </a:pPr>
              <a:endParaRPr sz="2400"/>
            </a:p>
            <a:p>
              <a:pPr marL="0" lvl="0" indent="0" algn="l" rtl="0">
                <a:lnSpc>
                  <a:spcPct val="115000"/>
                </a:lnSpc>
                <a:spcBef>
                  <a:spcPts val="1000"/>
                </a:spcBef>
                <a:spcAft>
                  <a:spcPts val="0"/>
                </a:spcAft>
                <a:buNone/>
              </a:pPr>
              <a:endParaRPr sz="2400">
                <a:solidFill>
                  <a:srgbClr val="4D5156"/>
                </a:solidFill>
              </a:endParaRPr>
            </a:p>
            <a:p>
              <a:pPr marL="0" lvl="0" indent="0" algn="l" rtl="0">
                <a:lnSpc>
                  <a:spcPct val="115000"/>
                </a:lnSpc>
                <a:spcBef>
                  <a:spcPts val="1000"/>
                </a:spcBef>
                <a:spcAft>
                  <a:spcPts val="0"/>
                </a:spcAft>
                <a:buNone/>
              </a:pPr>
              <a:endParaRPr sz="2600">
                <a:solidFill>
                  <a:srgbClr val="4D5156"/>
                </a:solidFill>
              </a:endParaRPr>
            </a:p>
          </p:txBody>
        </p:sp>
      </p:gr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811"/>
        <p:cNvGrpSpPr/>
        <p:nvPr/>
      </p:nvGrpSpPr>
      <p:grpSpPr>
        <a:xfrm>
          <a:off x="0" y="0"/>
          <a:ext cx="0" cy="0"/>
          <a:chOff x="0" y="0"/>
          <a:chExt cx="0" cy="0"/>
        </a:xfrm>
      </p:grpSpPr>
      <p:pic>
        <p:nvPicPr>
          <p:cNvPr id="812" name="Google Shape;812;g3394fa29fc7_1_9"/>
          <p:cNvPicPr preferRelativeResize="0"/>
          <p:nvPr/>
        </p:nvPicPr>
        <p:blipFill rotWithShape="1">
          <a:blip r:embed="rId3">
            <a:alphaModFix/>
          </a:blip>
          <a:srcRect/>
          <a:stretch/>
        </p:blipFill>
        <p:spPr>
          <a:xfrm>
            <a:off x="0" y="0"/>
            <a:ext cx="18288000" cy="10287000"/>
          </a:xfrm>
          <a:prstGeom prst="rect">
            <a:avLst/>
          </a:prstGeom>
          <a:noFill/>
          <a:ln>
            <a:noFill/>
          </a:ln>
        </p:spPr>
      </p:pic>
      <p:sp>
        <p:nvSpPr>
          <p:cNvPr id="813" name="Google Shape;813;g3394fa29fc7_1_9"/>
          <p:cNvSpPr txBox="1"/>
          <p:nvPr/>
        </p:nvSpPr>
        <p:spPr>
          <a:xfrm>
            <a:off x="506100" y="293400"/>
            <a:ext cx="17781900" cy="785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3900" b="1"/>
              <a:t>化瘀散结方联合别嘌醇治疗慢性痛风性关节炎临床观察</a:t>
            </a:r>
            <a:endParaRPr sz="3900" b="1"/>
          </a:p>
        </p:txBody>
      </p:sp>
      <p:grpSp>
        <p:nvGrpSpPr>
          <p:cNvPr id="814" name="Google Shape;814;g3394fa29fc7_1_9"/>
          <p:cNvGrpSpPr/>
          <p:nvPr/>
        </p:nvGrpSpPr>
        <p:grpSpPr>
          <a:xfrm>
            <a:off x="1558350" y="1925575"/>
            <a:ext cx="7585641" cy="6924002"/>
            <a:chOff x="-326615" y="2280133"/>
            <a:chExt cx="6489000" cy="6580500"/>
          </a:xfrm>
        </p:grpSpPr>
        <p:sp>
          <p:nvSpPr>
            <p:cNvPr id="815" name="Google Shape;815;g3394fa29fc7_1_9"/>
            <p:cNvSpPr/>
            <p:nvPr/>
          </p:nvSpPr>
          <p:spPr>
            <a:xfrm>
              <a:off x="-326615" y="2280133"/>
              <a:ext cx="6192900" cy="6580500"/>
            </a:xfrm>
            <a:prstGeom prst="foldedCorner">
              <a:avLst>
                <a:gd name="adj" fmla="val 16667"/>
              </a:avLst>
            </a:prstGeom>
            <a:solidFill>
              <a:srgbClr val="F0EBD7"/>
            </a:solidFill>
            <a:ln w="25400" cap="flat" cmpd="sng">
              <a:solidFill>
                <a:srgbClr val="56465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816" name="Google Shape;816;g3394fa29fc7_1_9"/>
            <p:cNvSpPr txBox="1"/>
            <p:nvPr/>
          </p:nvSpPr>
          <p:spPr>
            <a:xfrm>
              <a:off x="-257362" y="2538783"/>
              <a:ext cx="1116600" cy="512400"/>
            </a:xfrm>
            <a:prstGeom prst="rect">
              <a:avLst/>
            </a:prstGeom>
            <a:no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lvl="0" indent="0" algn="l" rtl="0">
                <a:lnSpc>
                  <a:spcPct val="115000"/>
                </a:lnSpc>
                <a:spcBef>
                  <a:spcPts val="1000"/>
                </a:spcBef>
                <a:spcAft>
                  <a:spcPts val="0"/>
                </a:spcAft>
                <a:buNone/>
              </a:pPr>
              <a:r>
                <a:rPr lang="zh-CN" sz="2700" b="1">
                  <a:solidFill>
                    <a:srgbClr val="4D5156"/>
                  </a:solidFill>
                </a:rPr>
                <a:t>中药组</a:t>
              </a:r>
              <a:endParaRPr sz="2700" b="1">
                <a:solidFill>
                  <a:srgbClr val="4D5156"/>
                </a:solidFill>
              </a:endParaRPr>
            </a:p>
          </p:txBody>
        </p:sp>
        <p:sp>
          <p:nvSpPr>
            <p:cNvPr id="817" name="Google Shape;817;g3394fa29fc7_1_9"/>
            <p:cNvSpPr txBox="1"/>
            <p:nvPr/>
          </p:nvSpPr>
          <p:spPr>
            <a:xfrm>
              <a:off x="-326615" y="3386957"/>
              <a:ext cx="6489000" cy="51249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000"/>
                </a:spcBef>
                <a:spcAft>
                  <a:spcPts val="0"/>
                </a:spcAft>
                <a:buNone/>
              </a:pPr>
              <a:r>
                <a:rPr lang="zh-CN" sz="2600">
                  <a:solidFill>
                    <a:srgbClr val="4D5156"/>
                  </a:solidFill>
                </a:rPr>
                <a:t>化瘀散结方（由四川省骨科医院药剂室熬制）</a:t>
              </a:r>
              <a:endParaRPr sz="2600">
                <a:solidFill>
                  <a:srgbClr val="4D5156"/>
                </a:solidFill>
              </a:endParaRPr>
            </a:p>
            <a:p>
              <a:pPr marL="0" lvl="0" indent="0" algn="l" rtl="0">
                <a:lnSpc>
                  <a:spcPct val="115000"/>
                </a:lnSpc>
                <a:spcBef>
                  <a:spcPts val="1000"/>
                </a:spcBef>
                <a:spcAft>
                  <a:spcPts val="0"/>
                </a:spcAft>
                <a:buNone/>
              </a:pPr>
              <a:endParaRPr sz="2600">
                <a:solidFill>
                  <a:srgbClr val="4D5156"/>
                </a:solidFill>
              </a:endParaRPr>
            </a:p>
            <a:p>
              <a:pPr marL="0" lvl="0" indent="0" algn="l" rtl="0">
                <a:lnSpc>
                  <a:spcPct val="115000"/>
                </a:lnSpc>
                <a:spcBef>
                  <a:spcPts val="1000"/>
                </a:spcBef>
                <a:spcAft>
                  <a:spcPts val="0"/>
                </a:spcAft>
                <a:buNone/>
              </a:pPr>
              <a:r>
                <a:rPr lang="zh-CN" sz="2600">
                  <a:solidFill>
                    <a:srgbClr val="4D5156"/>
                  </a:solidFill>
                </a:rPr>
                <a:t>药物组成: </a:t>
              </a:r>
              <a:endParaRPr sz="2600">
                <a:solidFill>
                  <a:srgbClr val="4D5156"/>
                </a:solidFill>
              </a:endParaRPr>
            </a:p>
            <a:p>
              <a:pPr marL="0" lvl="0" indent="0" algn="l" rtl="0">
                <a:lnSpc>
                  <a:spcPct val="115000"/>
                </a:lnSpc>
                <a:spcBef>
                  <a:spcPts val="1000"/>
                </a:spcBef>
                <a:spcAft>
                  <a:spcPts val="0"/>
                </a:spcAft>
                <a:buNone/>
              </a:pPr>
              <a:r>
                <a:rPr lang="zh-CN" sz="2600" b="1">
                  <a:solidFill>
                    <a:srgbClr val="FF0000"/>
                  </a:solidFill>
                </a:rPr>
                <a:t>土茯苓 </a:t>
              </a:r>
              <a:r>
                <a:rPr lang="zh-CN" sz="2600">
                  <a:solidFill>
                    <a:srgbClr val="4D5156"/>
                  </a:solidFill>
                </a:rPr>
                <a:t>30g，泽泻 15g，蚕沙 10g，秦艽 15g，</a:t>
              </a:r>
              <a:endParaRPr sz="2600">
                <a:solidFill>
                  <a:srgbClr val="4D5156"/>
                </a:solidFill>
              </a:endParaRPr>
            </a:p>
            <a:p>
              <a:pPr marL="0" lvl="0" indent="0" algn="l" rtl="0">
                <a:lnSpc>
                  <a:spcPct val="115000"/>
                </a:lnSpc>
                <a:spcBef>
                  <a:spcPts val="1000"/>
                </a:spcBef>
                <a:spcAft>
                  <a:spcPts val="0"/>
                </a:spcAft>
                <a:buNone/>
              </a:pPr>
              <a:r>
                <a:rPr lang="zh-CN" sz="2600">
                  <a:solidFill>
                    <a:srgbClr val="4D5156"/>
                  </a:solidFill>
                </a:rPr>
                <a:t>威灵仙 15g，莪术 15g，</a:t>
              </a:r>
              <a:r>
                <a:rPr lang="zh-CN" sz="2600" b="1">
                  <a:solidFill>
                    <a:srgbClr val="FF0000"/>
                  </a:solidFill>
                </a:rPr>
                <a:t>白术</a:t>
              </a:r>
              <a:r>
                <a:rPr lang="zh-CN" sz="2600">
                  <a:solidFill>
                    <a:srgbClr val="4D5156"/>
                  </a:solidFill>
                </a:rPr>
                <a:t> 15g，土鳖虫 10g，</a:t>
              </a:r>
              <a:endParaRPr sz="2600">
                <a:solidFill>
                  <a:srgbClr val="4D5156"/>
                </a:solidFill>
              </a:endParaRPr>
            </a:p>
            <a:p>
              <a:pPr marL="0" lvl="0" indent="0" algn="l" rtl="0">
                <a:lnSpc>
                  <a:spcPct val="115000"/>
                </a:lnSpc>
                <a:spcBef>
                  <a:spcPts val="1000"/>
                </a:spcBef>
                <a:spcAft>
                  <a:spcPts val="0"/>
                </a:spcAft>
                <a:buNone/>
              </a:pPr>
              <a:r>
                <a:rPr lang="zh-CN" sz="2600">
                  <a:solidFill>
                    <a:srgbClr val="4D5156"/>
                  </a:solidFill>
                </a:rPr>
                <a:t>炙南星 10g，僵蚕 15g，</a:t>
              </a:r>
              <a:r>
                <a:rPr lang="zh-CN" sz="2600" b="1">
                  <a:solidFill>
                    <a:srgbClr val="FF0000"/>
                  </a:solidFill>
                </a:rPr>
                <a:t>地龙</a:t>
              </a:r>
              <a:r>
                <a:rPr lang="zh-CN" sz="2600">
                  <a:solidFill>
                    <a:srgbClr val="4D5156"/>
                  </a:solidFill>
                </a:rPr>
                <a:t> 10g，熟地 15g，</a:t>
              </a:r>
              <a:endParaRPr sz="2600">
                <a:solidFill>
                  <a:srgbClr val="4D5156"/>
                </a:solidFill>
              </a:endParaRPr>
            </a:p>
            <a:p>
              <a:pPr marL="0" lvl="0" indent="0" algn="l" rtl="0">
                <a:lnSpc>
                  <a:spcPct val="115000"/>
                </a:lnSpc>
                <a:spcBef>
                  <a:spcPts val="1000"/>
                </a:spcBef>
                <a:spcAft>
                  <a:spcPts val="0"/>
                </a:spcAft>
                <a:buNone/>
              </a:pPr>
              <a:r>
                <a:rPr lang="zh-CN" sz="2600" b="1">
                  <a:solidFill>
                    <a:srgbClr val="FF0000"/>
                  </a:solidFill>
                </a:rPr>
                <a:t>川牛膝</a:t>
              </a:r>
              <a:r>
                <a:rPr lang="zh-CN" sz="2600">
                  <a:solidFill>
                    <a:srgbClr val="4D5156"/>
                  </a:solidFill>
                </a:rPr>
                <a:t> 15g，肉桂 6g，</a:t>
              </a:r>
              <a:r>
                <a:rPr lang="zh-CN" sz="2600" b="1">
                  <a:solidFill>
                    <a:srgbClr val="FF0000"/>
                  </a:solidFill>
                </a:rPr>
                <a:t>萆薢</a:t>
              </a:r>
              <a:r>
                <a:rPr lang="zh-CN" sz="2600">
                  <a:solidFill>
                    <a:srgbClr val="4D5156"/>
                  </a:solidFill>
                </a:rPr>
                <a:t> 30g</a:t>
              </a:r>
              <a:endParaRPr sz="2600">
                <a:solidFill>
                  <a:srgbClr val="4D5156"/>
                </a:solidFill>
              </a:endParaRPr>
            </a:p>
            <a:p>
              <a:pPr marL="0" lvl="0" indent="0" algn="l" rtl="0">
                <a:lnSpc>
                  <a:spcPct val="115000"/>
                </a:lnSpc>
                <a:spcBef>
                  <a:spcPts val="1000"/>
                </a:spcBef>
                <a:spcAft>
                  <a:spcPts val="0"/>
                </a:spcAft>
                <a:buNone/>
              </a:pPr>
              <a:endParaRPr sz="2600">
                <a:solidFill>
                  <a:srgbClr val="4D5156"/>
                </a:solidFill>
              </a:endParaRPr>
            </a:p>
            <a:p>
              <a:pPr marL="0" lvl="0" indent="0" algn="l" rtl="0">
                <a:lnSpc>
                  <a:spcPct val="115000"/>
                </a:lnSpc>
                <a:spcBef>
                  <a:spcPts val="1000"/>
                </a:spcBef>
                <a:spcAft>
                  <a:spcPts val="0"/>
                </a:spcAft>
                <a:buNone/>
              </a:pPr>
              <a:r>
                <a:rPr lang="zh-CN" sz="2600" b="1">
                  <a:solidFill>
                    <a:srgbClr val="4D5156"/>
                  </a:solidFill>
                </a:rPr>
                <a:t>每日1剂</a:t>
              </a:r>
              <a:r>
                <a:rPr lang="zh-CN" sz="2600">
                  <a:solidFill>
                    <a:srgbClr val="4D5156"/>
                  </a:solidFill>
                </a:rPr>
                <a:t>，水煎，分3次服用，早晚分服。</a:t>
              </a:r>
              <a:endParaRPr sz="2600">
                <a:solidFill>
                  <a:srgbClr val="4D5156"/>
                </a:solidFill>
              </a:endParaRPr>
            </a:p>
          </p:txBody>
        </p:sp>
      </p:grpSp>
      <p:grpSp>
        <p:nvGrpSpPr>
          <p:cNvPr id="818" name="Google Shape;818;g3394fa29fc7_1_9"/>
          <p:cNvGrpSpPr/>
          <p:nvPr/>
        </p:nvGrpSpPr>
        <p:grpSpPr>
          <a:xfrm>
            <a:off x="9282975" y="1925575"/>
            <a:ext cx="6767750" cy="2650393"/>
            <a:chOff x="6332806" y="2266696"/>
            <a:chExt cx="6317914" cy="4432096"/>
          </a:xfrm>
        </p:grpSpPr>
        <p:sp>
          <p:nvSpPr>
            <p:cNvPr id="819" name="Google Shape;819;g3394fa29fc7_1_9"/>
            <p:cNvSpPr/>
            <p:nvPr/>
          </p:nvSpPr>
          <p:spPr>
            <a:xfrm>
              <a:off x="6332806" y="2266696"/>
              <a:ext cx="6282300" cy="3882000"/>
            </a:xfrm>
            <a:prstGeom prst="foldedCorner">
              <a:avLst>
                <a:gd name="adj" fmla="val 16667"/>
              </a:avLst>
            </a:prstGeom>
            <a:solidFill>
              <a:srgbClr val="F0EBD7"/>
            </a:solidFill>
            <a:ln w="25400" cap="flat" cmpd="sng">
              <a:solidFill>
                <a:srgbClr val="56465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820" name="Google Shape;820;g3394fa29fc7_1_9"/>
            <p:cNvSpPr txBox="1"/>
            <p:nvPr/>
          </p:nvSpPr>
          <p:spPr>
            <a:xfrm>
              <a:off x="6716400" y="2489585"/>
              <a:ext cx="1284600" cy="897300"/>
            </a:xfrm>
            <a:prstGeom prst="rect">
              <a:avLst/>
            </a:prstGeom>
            <a:no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lvl="0" indent="0" algn="l" rtl="0">
                <a:lnSpc>
                  <a:spcPct val="115000"/>
                </a:lnSpc>
                <a:spcBef>
                  <a:spcPts val="1000"/>
                </a:spcBef>
                <a:spcAft>
                  <a:spcPts val="0"/>
                </a:spcAft>
                <a:buNone/>
              </a:pPr>
              <a:r>
                <a:rPr lang="zh-CN" sz="2700" b="1">
                  <a:solidFill>
                    <a:srgbClr val="4D5156"/>
                  </a:solidFill>
                </a:rPr>
                <a:t>对照组</a:t>
              </a:r>
              <a:endParaRPr sz="2700" b="1">
                <a:solidFill>
                  <a:srgbClr val="4D5156"/>
                </a:solidFill>
              </a:endParaRPr>
            </a:p>
          </p:txBody>
        </p:sp>
        <p:sp>
          <p:nvSpPr>
            <p:cNvPr id="821" name="Google Shape;821;g3394fa29fc7_1_9"/>
            <p:cNvSpPr txBox="1"/>
            <p:nvPr/>
          </p:nvSpPr>
          <p:spPr>
            <a:xfrm>
              <a:off x="6368420" y="3712892"/>
              <a:ext cx="6282300" cy="29859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000"/>
                </a:spcBef>
                <a:spcAft>
                  <a:spcPts val="0"/>
                </a:spcAft>
                <a:buNone/>
              </a:pPr>
              <a:r>
                <a:rPr lang="zh-CN" sz="2600" b="1">
                  <a:solidFill>
                    <a:srgbClr val="4D5156"/>
                  </a:solidFill>
                </a:rPr>
                <a:t>别嘌醇 </a:t>
              </a:r>
              <a:r>
                <a:rPr lang="zh-CN" sz="2600">
                  <a:solidFill>
                    <a:srgbClr val="4D5156"/>
                  </a:solidFill>
                </a:rPr>
                <a:t>(北京燕京药业有限公司) ，</a:t>
              </a:r>
              <a:endParaRPr sz="2600">
                <a:solidFill>
                  <a:srgbClr val="4D5156"/>
                </a:solidFill>
              </a:endParaRPr>
            </a:p>
            <a:p>
              <a:pPr marL="0" lvl="0" indent="0" algn="l" rtl="0">
                <a:lnSpc>
                  <a:spcPct val="115000"/>
                </a:lnSpc>
                <a:spcBef>
                  <a:spcPts val="1000"/>
                </a:spcBef>
                <a:spcAft>
                  <a:spcPts val="0"/>
                </a:spcAft>
                <a:buNone/>
              </a:pPr>
              <a:r>
                <a:rPr lang="zh-CN" sz="2600" b="1">
                  <a:solidFill>
                    <a:srgbClr val="4D5156"/>
                  </a:solidFill>
                </a:rPr>
                <a:t>100 mg /次，</a:t>
              </a:r>
              <a:r>
                <a:rPr lang="zh-CN" sz="2600">
                  <a:solidFill>
                    <a:srgbClr val="4D5156"/>
                  </a:solidFill>
                </a:rPr>
                <a:t>口服，每日1次（早餐后服用）</a:t>
              </a:r>
              <a:endParaRPr sz="2600">
                <a:solidFill>
                  <a:srgbClr val="4D5156"/>
                </a:solidFill>
              </a:endParaRPr>
            </a:p>
            <a:p>
              <a:pPr marL="0" lvl="0" indent="0" algn="l" rtl="0">
                <a:lnSpc>
                  <a:spcPct val="115000"/>
                </a:lnSpc>
                <a:spcBef>
                  <a:spcPts val="1000"/>
                </a:spcBef>
                <a:spcAft>
                  <a:spcPts val="0"/>
                </a:spcAft>
                <a:buNone/>
              </a:pPr>
              <a:endParaRPr sz="2600">
                <a:solidFill>
                  <a:srgbClr val="4D5156"/>
                </a:solidFill>
              </a:endParaRPr>
            </a:p>
          </p:txBody>
        </p:sp>
      </p:grpSp>
      <p:grpSp>
        <p:nvGrpSpPr>
          <p:cNvPr id="822" name="Google Shape;822;g3394fa29fc7_1_9"/>
          <p:cNvGrpSpPr/>
          <p:nvPr/>
        </p:nvGrpSpPr>
        <p:grpSpPr>
          <a:xfrm>
            <a:off x="9282739" y="4732189"/>
            <a:ext cx="6767631" cy="2408716"/>
            <a:chOff x="12349700" y="2536100"/>
            <a:chExt cx="6242050" cy="2214300"/>
          </a:xfrm>
        </p:grpSpPr>
        <p:sp>
          <p:nvSpPr>
            <p:cNvPr id="823" name="Google Shape;823;g3394fa29fc7_1_9"/>
            <p:cNvSpPr/>
            <p:nvPr/>
          </p:nvSpPr>
          <p:spPr>
            <a:xfrm>
              <a:off x="12349700" y="2536100"/>
              <a:ext cx="6147600" cy="2214300"/>
            </a:xfrm>
            <a:prstGeom prst="foldedCorner">
              <a:avLst>
                <a:gd name="adj" fmla="val 16667"/>
              </a:avLst>
            </a:prstGeom>
            <a:solidFill>
              <a:srgbClr val="F0EBD7"/>
            </a:solidFill>
            <a:ln w="25400" cap="flat" cmpd="sng">
              <a:solidFill>
                <a:srgbClr val="56465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824" name="Google Shape;824;g3394fa29fc7_1_9"/>
            <p:cNvSpPr txBox="1"/>
            <p:nvPr/>
          </p:nvSpPr>
          <p:spPr>
            <a:xfrm>
              <a:off x="12759600" y="2718200"/>
              <a:ext cx="2513100" cy="600300"/>
            </a:xfrm>
            <a:prstGeom prst="rect">
              <a:avLst/>
            </a:prstGeom>
            <a:no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lvl="0" indent="0" algn="l" rtl="0">
                <a:lnSpc>
                  <a:spcPct val="115000"/>
                </a:lnSpc>
                <a:spcBef>
                  <a:spcPts val="1000"/>
                </a:spcBef>
                <a:spcAft>
                  <a:spcPts val="0"/>
                </a:spcAft>
                <a:buNone/>
              </a:pPr>
              <a:r>
                <a:rPr lang="zh-CN" sz="2700" b="1">
                  <a:solidFill>
                    <a:srgbClr val="4D5156"/>
                  </a:solidFill>
                </a:rPr>
                <a:t>中西药结合组</a:t>
              </a:r>
              <a:endParaRPr sz="2700" b="1">
                <a:solidFill>
                  <a:srgbClr val="4D5156"/>
                </a:solidFill>
              </a:endParaRPr>
            </a:p>
          </p:txBody>
        </p:sp>
        <p:sp>
          <p:nvSpPr>
            <p:cNvPr id="825" name="Google Shape;825;g3394fa29fc7_1_9"/>
            <p:cNvSpPr txBox="1"/>
            <p:nvPr/>
          </p:nvSpPr>
          <p:spPr>
            <a:xfrm>
              <a:off x="12578250" y="3431800"/>
              <a:ext cx="6013500" cy="10512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000"/>
                </a:spcBef>
                <a:spcAft>
                  <a:spcPts val="0"/>
                </a:spcAft>
                <a:buNone/>
              </a:pPr>
              <a:r>
                <a:rPr lang="zh-CN" sz="2600">
                  <a:solidFill>
                    <a:srgbClr val="4D5156"/>
                  </a:solidFill>
                </a:rPr>
                <a:t>给予化瘀散结方及</a:t>
              </a:r>
              <a:r>
                <a:rPr lang="zh-CN" sz="2600" b="1">
                  <a:solidFill>
                    <a:srgbClr val="4D5156"/>
                  </a:solidFill>
                </a:rPr>
                <a:t>别嘌醇</a:t>
              </a:r>
              <a:r>
                <a:rPr lang="zh-CN" sz="2600">
                  <a:solidFill>
                    <a:srgbClr val="4D5156"/>
                  </a:solidFill>
                </a:rPr>
                <a:t>口服</a:t>
              </a:r>
              <a:r>
                <a:rPr lang="zh-CN" sz="2600" b="1">
                  <a:solidFill>
                    <a:srgbClr val="4D5156"/>
                  </a:solidFill>
                </a:rPr>
                <a:t>，</a:t>
              </a:r>
              <a:endParaRPr sz="2600" b="1">
                <a:solidFill>
                  <a:srgbClr val="4D5156"/>
                </a:solidFill>
              </a:endParaRPr>
            </a:p>
            <a:p>
              <a:pPr marL="0" lvl="0" indent="0" algn="l" rtl="0">
                <a:lnSpc>
                  <a:spcPct val="115000"/>
                </a:lnSpc>
                <a:spcBef>
                  <a:spcPts val="1000"/>
                </a:spcBef>
                <a:spcAft>
                  <a:spcPts val="0"/>
                </a:spcAft>
                <a:buNone/>
              </a:pPr>
              <a:r>
                <a:rPr lang="zh-CN" sz="2600" b="1">
                  <a:solidFill>
                    <a:srgbClr val="4D5156"/>
                  </a:solidFill>
                </a:rPr>
                <a:t>服用剂量与方法同中药组、西药对照组</a:t>
              </a:r>
              <a:endParaRPr sz="2600" b="1">
                <a:solidFill>
                  <a:srgbClr val="4D5156"/>
                </a:solidFill>
              </a:endParaRPr>
            </a:p>
          </p:txBody>
        </p:sp>
      </p:grpSp>
      <p:sp>
        <p:nvSpPr>
          <p:cNvPr id="826" name="Google Shape;826;g3394fa29fc7_1_9"/>
          <p:cNvSpPr txBox="1"/>
          <p:nvPr/>
        </p:nvSpPr>
        <p:spPr>
          <a:xfrm>
            <a:off x="9054150" y="7997300"/>
            <a:ext cx="8601600" cy="415500"/>
          </a:xfrm>
          <a:prstGeom prst="rect">
            <a:avLst/>
          </a:prstGeom>
          <a:noFill/>
          <a:ln w="19050" cap="flat" cmpd="sng">
            <a:solidFill>
              <a:srgbClr val="B7B7B7"/>
            </a:solidFill>
            <a:prstDash val="solid"/>
            <a:round/>
            <a:headEnd type="none" w="sm" len="sm"/>
            <a:tailEnd type="none" w="sm" len="sm"/>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7200"/>
              <a:buFont typeface="Arial"/>
              <a:buNone/>
            </a:pPr>
            <a:r>
              <a:rPr lang="zh-CN" sz="2700" b="1"/>
              <a:t>3组疗程</a:t>
            </a:r>
            <a:r>
              <a:rPr lang="zh-CN" sz="2700"/>
              <a:t>均为</a:t>
            </a:r>
            <a:r>
              <a:rPr lang="zh-CN" sz="2700" b="1"/>
              <a:t>1 个月，</a:t>
            </a:r>
            <a:r>
              <a:rPr lang="zh-CN" sz="2700"/>
              <a:t>分别于</a:t>
            </a:r>
            <a:r>
              <a:rPr lang="zh-CN" sz="2700" b="1"/>
              <a:t>治疗前及治疗后</a:t>
            </a:r>
            <a:r>
              <a:rPr lang="zh-CN" sz="2700"/>
              <a:t>观察疗效</a:t>
            </a:r>
            <a:r>
              <a:rPr lang="zh-CN" sz="2700" b="1"/>
              <a:t>。</a:t>
            </a:r>
            <a:endParaRPr sz="2700" b="1"/>
          </a:p>
        </p:txBody>
      </p:sp>
      <p:sp>
        <p:nvSpPr>
          <p:cNvPr id="827" name="Google Shape;827;g3394fa29fc7_1_9"/>
          <p:cNvSpPr txBox="1"/>
          <p:nvPr/>
        </p:nvSpPr>
        <p:spPr>
          <a:xfrm>
            <a:off x="0" y="9810000"/>
            <a:ext cx="14542800" cy="47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1900">
                <a:solidFill>
                  <a:srgbClr val="333333"/>
                </a:solidFill>
                <a:latin typeface="Microsoft Yahei"/>
                <a:ea typeface="Microsoft Yahei"/>
                <a:cs typeface="Microsoft Yahei"/>
                <a:sym typeface="Microsoft Yahei"/>
              </a:rPr>
              <a:t>余文景,梁翼,李敏,等. 化瘀散结方联合别嘌醇治疗慢性痛风性关节炎临床观察[J]. 四川中医,2014,32(5):104-106.</a:t>
            </a:r>
            <a:endParaRPr sz="190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831"/>
        <p:cNvGrpSpPr/>
        <p:nvPr/>
      </p:nvGrpSpPr>
      <p:grpSpPr>
        <a:xfrm>
          <a:off x="0" y="0"/>
          <a:ext cx="0" cy="0"/>
          <a:chOff x="0" y="0"/>
          <a:chExt cx="0" cy="0"/>
        </a:xfrm>
      </p:grpSpPr>
      <p:pic>
        <p:nvPicPr>
          <p:cNvPr id="832" name="Google Shape;832;g3394fa29fc7_1_29"/>
          <p:cNvPicPr preferRelativeResize="0"/>
          <p:nvPr/>
        </p:nvPicPr>
        <p:blipFill rotWithShape="1">
          <a:blip r:embed="rId3">
            <a:alphaModFix/>
          </a:blip>
          <a:srcRect/>
          <a:stretch/>
        </p:blipFill>
        <p:spPr>
          <a:xfrm>
            <a:off x="0" y="0"/>
            <a:ext cx="18288000" cy="10287000"/>
          </a:xfrm>
          <a:prstGeom prst="rect">
            <a:avLst/>
          </a:prstGeom>
          <a:noFill/>
          <a:ln>
            <a:noFill/>
          </a:ln>
        </p:spPr>
      </p:pic>
      <p:sp>
        <p:nvSpPr>
          <p:cNvPr id="833" name="Google Shape;833;g3394fa29fc7_1_29"/>
          <p:cNvSpPr txBox="1"/>
          <p:nvPr/>
        </p:nvSpPr>
        <p:spPr>
          <a:xfrm>
            <a:off x="506100" y="293400"/>
            <a:ext cx="17781900" cy="785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3900" b="1"/>
              <a:t>化瘀散结方联合别嘌醇治疗慢性痛风性关节炎临床观察</a:t>
            </a:r>
            <a:endParaRPr sz="3900" b="1"/>
          </a:p>
        </p:txBody>
      </p:sp>
      <p:sp>
        <p:nvSpPr>
          <p:cNvPr id="834" name="Google Shape;834;g3394fa29fc7_1_29"/>
          <p:cNvSpPr/>
          <p:nvPr/>
        </p:nvSpPr>
        <p:spPr>
          <a:xfrm>
            <a:off x="506100" y="3601975"/>
            <a:ext cx="3913800" cy="3869400"/>
          </a:xfrm>
          <a:prstGeom prst="roundRect">
            <a:avLst>
              <a:gd name="adj" fmla="val 16667"/>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50000"/>
              </a:lnSpc>
              <a:spcBef>
                <a:spcPts val="0"/>
              </a:spcBef>
              <a:spcAft>
                <a:spcPts val="0"/>
              </a:spcAft>
              <a:buNone/>
            </a:pPr>
            <a:r>
              <a:rPr lang="zh-CN" sz="3000"/>
              <a:t>1）关节</a:t>
            </a:r>
            <a:r>
              <a:rPr lang="zh-CN" sz="3000" b="1"/>
              <a:t>疼痛</a:t>
            </a:r>
            <a:endParaRPr sz="3000" b="1"/>
          </a:p>
          <a:p>
            <a:pPr marL="0" lvl="0" indent="0" algn="ctr" rtl="0">
              <a:lnSpc>
                <a:spcPct val="150000"/>
              </a:lnSpc>
              <a:spcBef>
                <a:spcPts val="0"/>
              </a:spcBef>
              <a:spcAft>
                <a:spcPts val="0"/>
              </a:spcAft>
              <a:buNone/>
            </a:pPr>
            <a:r>
              <a:rPr lang="zh-CN" sz="3000"/>
              <a:t>2）关节</a:t>
            </a:r>
            <a:r>
              <a:rPr lang="zh-CN" sz="3000" b="1"/>
              <a:t>压痛</a:t>
            </a:r>
            <a:endParaRPr sz="3000" b="1"/>
          </a:p>
          <a:p>
            <a:pPr marL="0" lvl="0" indent="0" algn="ctr" rtl="0">
              <a:lnSpc>
                <a:spcPct val="150000"/>
              </a:lnSpc>
              <a:spcBef>
                <a:spcPts val="0"/>
              </a:spcBef>
              <a:spcAft>
                <a:spcPts val="0"/>
              </a:spcAft>
              <a:buNone/>
            </a:pPr>
            <a:r>
              <a:rPr lang="zh-CN" sz="3000"/>
              <a:t>3）关节</a:t>
            </a:r>
            <a:r>
              <a:rPr lang="zh-CN" sz="3000" b="1"/>
              <a:t>肿胀</a:t>
            </a:r>
            <a:endParaRPr sz="3000" b="1"/>
          </a:p>
          <a:p>
            <a:pPr marL="0" lvl="0" indent="0" algn="ctr" rtl="0">
              <a:lnSpc>
                <a:spcPct val="150000"/>
              </a:lnSpc>
              <a:spcBef>
                <a:spcPts val="0"/>
              </a:spcBef>
              <a:spcAft>
                <a:spcPts val="0"/>
              </a:spcAft>
              <a:buNone/>
            </a:pPr>
            <a:r>
              <a:rPr lang="zh-CN" sz="3000"/>
              <a:t>4）关节</a:t>
            </a:r>
            <a:r>
              <a:rPr lang="zh-CN" sz="3000" b="1"/>
              <a:t>功能</a:t>
            </a:r>
            <a:endParaRPr sz="3000" b="1"/>
          </a:p>
        </p:txBody>
      </p:sp>
      <p:sp>
        <p:nvSpPr>
          <p:cNvPr id="835" name="Google Shape;835;g3394fa29fc7_1_29"/>
          <p:cNvSpPr txBox="1"/>
          <p:nvPr/>
        </p:nvSpPr>
        <p:spPr>
          <a:xfrm>
            <a:off x="125825" y="1677600"/>
            <a:ext cx="5977200" cy="800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4000" b="1" u="sng"/>
              <a:t>观察指标（临床表现）</a:t>
            </a:r>
            <a:endParaRPr/>
          </a:p>
        </p:txBody>
      </p:sp>
      <p:graphicFrame>
        <p:nvGraphicFramePr>
          <p:cNvPr id="836" name="Google Shape;836;g3394fa29fc7_1_29"/>
          <p:cNvGraphicFramePr/>
          <p:nvPr/>
        </p:nvGraphicFramePr>
        <p:xfrm>
          <a:off x="4973550" y="2992363"/>
          <a:ext cx="3000000" cy="3000000"/>
        </p:xfrm>
        <a:graphic>
          <a:graphicData uri="http://schemas.openxmlformats.org/drawingml/2006/table">
            <a:tbl>
              <a:tblPr>
                <a:noFill/>
                <a:tableStyleId>{FA89EAFD-7456-4721-AD6F-43734C62CD50}</a:tableStyleId>
              </a:tblPr>
              <a:tblGrid>
                <a:gridCol w="1675175">
                  <a:extLst>
                    <a:ext uri="{9D8B030D-6E8A-4147-A177-3AD203B41FA5}">
                      <a16:colId xmlns:a16="http://schemas.microsoft.com/office/drawing/2014/main" val="20000"/>
                    </a:ext>
                  </a:extLst>
                </a:gridCol>
                <a:gridCol w="2367550">
                  <a:extLst>
                    <a:ext uri="{9D8B030D-6E8A-4147-A177-3AD203B41FA5}">
                      <a16:colId xmlns:a16="http://schemas.microsoft.com/office/drawing/2014/main" val="20001"/>
                    </a:ext>
                  </a:extLst>
                </a:gridCol>
                <a:gridCol w="2824225">
                  <a:extLst>
                    <a:ext uri="{9D8B030D-6E8A-4147-A177-3AD203B41FA5}">
                      <a16:colId xmlns:a16="http://schemas.microsoft.com/office/drawing/2014/main" val="20002"/>
                    </a:ext>
                  </a:extLst>
                </a:gridCol>
                <a:gridCol w="2748875">
                  <a:extLst>
                    <a:ext uri="{9D8B030D-6E8A-4147-A177-3AD203B41FA5}">
                      <a16:colId xmlns:a16="http://schemas.microsoft.com/office/drawing/2014/main" val="20003"/>
                    </a:ext>
                  </a:extLst>
                </a:gridCol>
                <a:gridCol w="3244050">
                  <a:extLst>
                    <a:ext uri="{9D8B030D-6E8A-4147-A177-3AD203B41FA5}">
                      <a16:colId xmlns:a16="http://schemas.microsoft.com/office/drawing/2014/main" val="20004"/>
                    </a:ext>
                  </a:extLst>
                </a:gridCol>
              </a:tblGrid>
              <a:tr h="675400">
                <a:tc>
                  <a:txBody>
                    <a:bodyPr/>
                    <a:lstStyle/>
                    <a:p>
                      <a:pPr marL="0" lvl="0" indent="0" algn="ctr" rtl="0">
                        <a:spcBef>
                          <a:spcPts val="0"/>
                        </a:spcBef>
                        <a:spcAft>
                          <a:spcPts val="0"/>
                        </a:spcAft>
                        <a:buNone/>
                      </a:pPr>
                      <a:r>
                        <a:rPr lang="zh-CN" sz="2400"/>
                        <a:t>临床表现</a:t>
                      </a:r>
                      <a:endParaRPr sz="2400"/>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zh-CN" sz="2400"/>
                        <a:t>正常（0分）</a:t>
                      </a:r>
                      <a:endParaRPr sz="2400"/>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zh-CN" sz="2400"/>
                        <a:t>轻度（1分）</a:t>
                      </a:r>
                      <a:endParaRPr sz="2400"/>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zh-CN" sz="2400"/>
                        <a:t>中度（2分）</a:t>
                      </a:r>
                      <a:endParaRPr sz="2400"/>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zh-CN" sz="2400"/>
                        <a:t>重度（3分）</a:t>
                      </a:r>
                      <a:endParaRPr sz="2400"/>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1353950">
                <a:tc>
                  <a:txBody>
                    <a:bodyPr/>
                    <a:lstStyle/>
                    <a:p>
                      <a:pPr marL="0" lvl="0" indent="0" algn="ctr" rtl="0">
                        <a:spcBef>
                          <a:spcPts val="0"/>
                        </a:spcBef>
                        <a:spcAft>
                          <a:spcPts val="0"/>
                        </a:spcAft>
                        <a:buNone/>
                      </a:pPr>
                      <a:r>
                        <a:rPr lang="zh-CN" sz="2400"/>
                        <a:t>关节疼痛</a:t>
                      </a:r>
                      <a:endParaRPr sz="2400"/>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zh-CN" sz="2400" b="1"/>
                        <a:t>无</a:t>
                      </a:r>
                      <a:r>
                        <a:rPr lang="zh-CN" sz="2400"/>
                        <a:t>关节</a:t>
                      </a:r>
                      <a:r>
                        <a:rPr lang="zh-CN" sz="2400" b="1"/>
                        <a:t>疼痛</a:t>
                      </a:r>
                      <a:endParaRPr sz="2400" b="1"/>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zh-CN" sz="2400"/>
                        <a:t>疼痛</a:t>
                      </a:r>
                      <a:r>
                        <a:rPr lang="zh-CN" sz="2400" b="1"/>
                        <a:t>轻</a:t>
                      </a:r>
                      <a:r>
                        <a:rPr lang="zh-CN" sz="2400"/>
                        <a:t>尚能忍受，基本不影响工作</a:t>
                      </a:r>
                      <a:endParaRPr sz="2400"/>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zh-CN" sz="2400"/>
                        <a:t>疼痛较</a:t>
                      </a:r>
                      <a:r>
                        <a:rPr lang="zh-CN" sz="2400" b="1"/>
                        <a:t>重</a:t>
                      </a:r>
                      <a:r>
                        <a:rPr lang="zh-CN" sz="2400"/>
                        <a:t>，工作和休息均</a:t>
                      </a:r>
                      <a:r>
                        <a:rPr lang="zh-CN" sz="2400" b="1"/>
                        <a:t>受到影响</a:t>
                      </a:r>
                      <a:endParaRPr sz="2400" b="1"/>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zh-CN" sz="2400"/>
                        <a:t>疼痛</a:t>
                      </a:r>
                      <a:r>
                        <a:rPr lang="zh-CN" sz="2400" b="1"/>
                        <a:t>严重</a:t>
                      </a:r>
                      <a:r>
                        <a:rPr lang="zh-CN" sz="2400"/>
                        <a:t>，难以忍受，</a:t>
                      </a:r>
                      <a:r>
                        <a:rPr lang="zh-CN" sz="2400" b="1"/>
                        <a:t>严重影响</a:t>
                      </a:r>
                      <a:r>
                        <a:rPr lang="zh-CN" sz="2400"/>
                        <a:t>休息和工作，需使用</a:t>
                      </a:r>
                      <a:r>
                        <a:rPr lang="zh-CN" sz="2400" b="1"/>
                        <a:t>止痛药物</a:t>
                      </a:r>
                      <a:endParaRPr sz="2400" b="1"/>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773875">
                <a:tc>
                  <a:txBody>
                    <a:bodyPr/>
                    <a:lstStyle/>
                    <a:p>
                      <a:pPr marL="0" lvl="0" indent="0" algn="ctr" rtl="0">
                        <a:spcBef>
                          <a:spcPts val="0"/>
                        </a:spcBef>
                        <a:spcAft>
                          <a:spcPts val="0"/>
                        </a:spcAft>
                        <a:buNone/>
                      </a:pPr>
                      <a:r>
                        <a:rPr lang="zh-CN" sz="2400"/>
                        <a:t>关节压痛</a:t>
                      </a:r>
                      <a:endParaRPr sz="2400"/>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zh-CN" sz="2400"/>
                        <a:t>关节</a:t>
                      </a:r>
                      <a:r>
                        <a:rPr lang="zh-CN" sz="2400" b="1"/>
                        <a:t>无压痛</a:t>
                      </a:r>
                      <a:endParaRPr sz="2400" b="1"/>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zh-CN" sz="2400" b="1"/>
                        <a:t>重压</a:t>
                      </a:r>
                      <a:r>
                        <a:rPr lang="zh-CN" sz="2400"/>
                        <a:t>时疼痛</a:t>
                      </a:r>
                      <a:endParaRPr sz="2400"/>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zh-CN" sz="2400" b="1"/>
                        <a:t>中等力</a:t>
                      </a:r>
                      <a:r>
                        <a:rPr lang="zh-CN" sz="2400"/>
                        <a:t>按压时疼痛</a:t>
                      </a:r>
                      <a:endParaRPr sz="2400"/>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zh-CN" sz="2400" b="1"/>
                        <a:t>轻压</a:t>
                      </a:r>
                      <a:r>
                        <a:rPr lang="zh-CN" sz="2400"/>
                        <a:t>即感到疼痛，</a:t>
                      </a:r>
                      <a:endParaRPr sz="2400"/>
                    </a:p>
                    <a:p>
                      <a:pPr marL="0" lvl="0" indent="0" algn="l" rtl="0">
                        <a:spcBef>
                          <a:spcPts val="0"/>
                        </a:spcBef>
                        <a:spcAft>
                          <a:spcPts val="0"/>
                        </a:spcAft>
                        <a:buNone/>
                      </a:pPr>
                      <a:r>
                        <a:rPr lang="zh-CN" sz="2400"/>
                        <a:t>或痛不可触</a:t>
                      </a:r>
                      <a:endParaRPr sz="2400"/>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773875">
                <a:tc>
                  <a:txBody>
                    <a:bodyPr/>
                    <a:lstStyle/>
                    <a:p>
                      <a:pPr marL="0" lvl="0" indent="0" algn="ctr" rtl="0">
                        <a:spcBef>
                          <a:spcPts val="0"/>
                        </a:spcBef>
                        <a:spcAft>
                          <a:spcPts val="0"/>
                        </a:spcAft>
                        <a:buNone/>
                      </a:pPr>
                      <a:r>
                        <a:rPr lang="zh-CN" sz="2400"/>
                        <a:t>关节肿胀</a:t>
                      </a:r>
                      <a:endParaRPr sz="2400"/>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zh-CN" sz="2400" b="1"/>
                        <a:t>无</a:t>
                      </a:r>
                      <a:r>
                        <a:rPr lang="zh-CN" sz="2400"/>
                        <a:t>关节</a:t>
                      </a:r>
                      <a:r>
                        <a:rPr lang="zh-CN" sz="2400" b="1"/>
                        <a:t>肿胀</a:t>
                      </a:r>
                      <a:endParaRPr sz="2400" b="1"/>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zh-CN" sz="2400"/>
                        <a:t>关节轻度</a:t>
                      </a:r>
                      <a:r>
                        <a:rPr lang="zh-CN" sz="2400" b="1"/>
                        <a:t>肿胀</a:t>
                      </a:r>
                      <a:r>
                        <a:rPr lang="zh-CN" sz="2400"/>
                        <a:t>，皮肤纹理</a:t>
                      </a:r>
                      <a:r>
                        <a:rPr lang="zh-CN" sz="2400" b="1"/>
                        <a:t>变浅</a:t>
                      </a:r>
                      <a:r>
                        <a:rPr lang="zh-CN" sz="2400"/>
                        <a:t>，关节骨标志仍</a:t>
                      </a:r>
                      <a:r>
                        <a:rPr lang="zh-CN" sz="2400" b="1"/>
                        <a:t>明显</a:t>
                      </a:r>
                      <a:endParaRPr sz="2400" b="1"/>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zh-CN" sz="2400"/>
                        <a:t>关节肿胀</a:t>
                      </a:r>
                      <a:r>
                        <a:rPr lang="zh-CN" sz="2400" b="1"/>
                        <a:t>明显</a:t>
                      </a:r>
                      <a:r>
                        <a:rPr lang="zh-CN" sz="2400"/>
                        <a:t>，皮肤纹理</a:t>
                      </a:r>
                      <a:r>
                        <a:rPr lang="zh-CN" sz="2400" b="1"/>
                        <a:t>基本消失</a:t>
                      </a:r>
                      <a:r>
                        <a:rPr lang="zh-CN" sz="2400"/>
                        <a:t>，骨标志</a:t>
                      </a:r>
                      <a:r>
                        <a:rPr lang="zh-CN" sz="2400" b="1"/>
                        <a:t>不明显</a:t>
                      </a:r>
                      <a:endParaRPr sz="2400" b="1"/>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zh-CN" sz="2400"/>
                        <a:t>关节肿胀</a:t>
                      </a:r>
                      <a:r>
                        <a:rPr lang="zh-CN" sz="2400" b="1"/>
                        <a:t>非常明显</a:t>
                      </a:r>
                      <a:r>
                        <a:rPr lang="zh-CN" sz="2400"/>
                        <a:t>，皮肤</a:t>
                      </a:r>
                      <a:r>
                        <a:rPr lang="zh-CN" sz="2400" b="1"/>
                        <a:t>紧</a:t>
                      </a:r>
                      <a:r>
                        <a:rPr lang="zh-CN" sz="2400"/>
                        <a:t>，骨标志</a:t>
                      </a:r>
                      <a:r>
                        <a:rPr lang="zh-CN" sz="2400" b="1"/>
                        <a:t>消失</a:t>
                      </a:r>
                      <a:endParaRPr sz="2400" b="1"/>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773875">
                <a:tc>
                  <a:txBody>
                    <a:bodyPr/>
                    <a:lstStyle/>
                    <a:p>
                      <a:pPr marL="0" lvl="0" indent="0" algn="ctr" rtl="0">
                        <a:spcBef>
                          <a:spcPts val="0"/>
                        </a:spcBef>
                        <a:spcAft>
                          <a:spcPts val="0"/>
                        </a:spcAft>
                        <a:buNone/>
                      </a:pPr>
                      <a:r>
                        <a:rPr lang="zh-CN" sz="2400"/>
                        <a:t>关节功能</a:t>
                      </a:r>
                      <a:endParaRPr sz="2400"/>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zh-CN" sz="2400"/>
                        <a:t>日常活动</a:t>
                      </a:r>
                      <a:r>
                        <a:rPr lang="zh-CN" sz="2400" b="1"/>
                        <a:t>不受限</a:t>
                      </a:r>
                      <a:endParaRPr sz="2400" b="1"/>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zh-CN" sz="2400"/>
                        <a:t>关节活动</a:t>
                      </a:r>
                      <a:r>
                        <a:rPr lang="zh-CN" sz="2400" b="1"/>
                        <a:t>略受限</a:t>
                      </a:r>
                      <a:r>
                        <a:rPr lang="zh-CN" sz="2400"/>
                        <a:t>，</a:t>
                      </a:r>
                      <a:endParaRPr sz="2400"/>
                    </a:p>
                    <a:p>
                      <a:pPr marL="0" lvl="0" indent="0" algn="l" rtl="0">
                        <a:spcBef>
                          <a:spcPts val="0"/>
                        </a:spcBef>
                        <a:spcAft>
                          <a:spcPts val="0"/>
                        </a:spcAft>
                        <a:buNone/>
                      </a:pPr>
                      <a:r>
                        <a:rPr lang="zh-CN" sz="2400"/>
                        <a:t>但能满足日常活动需要</a:t>
                      </a:r>
                      <a:endParaRPr sz="2400"/>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zh-CN" sz="2400"/>
                        <a:t>关节活动</a:t>
                      </a:r>
                      <a:r>
                        <a:rPr lang="zh-CN" sz="2400" b="1"/>
                        <a:t>明显受限</a:t>
                      </a:r>
                      <a:r>
                        <a:rPr lang="zh-CN" sz="2400"/>
                        <a:t>，不能从事大多数职业或不能很好地照料自己</a:t>
                      </a:r>
                      <a:endParaRPr sz="2400"/>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zh-CN" sz="2400" b="1"/>
                        <a:t>无法活动</a:t>
                      </a:r>
                      <a:r>
                        <a:rPr lang="zh-CN" sz="2400"/>
                        <a:t>，被迫卧床或只能坐在轮椅上</a:t>
                      </a:r>
                      <a:endParaRPr sz="2400"/>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837" name="Google Shape;837;g3394fa29fc7_1_29"/>
          <p:cNvSpPr txBox="1"/>
          <p:nvPr/>
        </p:nvSpPr>
        <p:spPr>
          <a:xfrm>
            <a:off x="0" y="9810000"/>
            <a:ext cx="13780800" cy="47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1900">
                <a:solidFill>
                  <a:srgbClr val="333333"/>
                </a:solidFill>
                <a:latin typeface="Microsoft Yahei"/>
                <a:ea typeface="Microsoft Yahei"/>
                <a:cs typeface="Microsoft Yahei"/>
                <a:sym typeface="Microsoft Yahei"/>
              </a:rPr>
              <a:t>余文景,梁翼,李敏,等. 化瘀散结方联合别嘌醇治疗慢性痛风性关节炎临床观察[J]. 四川中医,2014,32(5):104-106.</a:t>
            </a:r>
            <a:endParaRPr sz="190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841"/>
        <p:cNvGrpSpPr/>
        <p:nvPr/>
      </p:nvGrpSpPr>
      <p:grpSpPr>
        <a:xfrm>
          <a:off x="0" y="0"/>
          <a:ext cx="0" cy="0"/>
          <a:chOff x="0" y="0"/>
          <a:chExt cx="0" cy="0"/>
        </a:xfrm>
      </p:grpSpPr>
      <p:pic>
        <p:nvPicPr>
          <p:cNvPr id="842" name="Google Shape;842;g339658e73a9_0_5"/>
          <p:cNvPicPr preferRelativeResize="0"/>
          <p:nvPr/>
        </p:nvPicPr>
        <p:blipFill rotWithShape="1">
          <a:blip r:embed="rId3">
            <a:alphaModFix/>
          </a:blip>
          <a:srcRect/>
          <a:stretch/>
        </p:blipFill>
        <p:spPr>
          <a:xfrm>
            <a:off x="0" y="0"/>
            <a:ext cx="18288000" cy="10287000"/>
          </a:xfrm>
          <a:prstGeom prst="rect">
            <a:avLst/>
          </a:prstGeom>
          <a:noFill/>
          <a:ln>
            <a:noFill/>
          </a:ln>
        </p:spPr>
      </p:pic>
      <p:sp>
        <p:nvSpPr>
          <p:cNvPr id="843" name="Google Shape;843;g339658e73a9_0_5"/>
          <p:cNvSpPr txBox="1"/>
          <p:nvPr/>
        </p:nvSpPr>
        <p:spPr>
          <a:xfrm>
            <a:off x="506100" y="293400"/>
            <a:ext cx="17781900" cy="785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3900" b="1"/>
              <a:t>化瘀散结方联合别嘌醇治疗慢性痛风性关节炎临床观察</a:t>
            </a:r>
            <a:endParaRPr sz="3900" b="1"/>
          </a:p>
        </p:txBody>
      </p:sp>
      <p:sp>
        <p:nvSpPr>
          <p:cNvPr id="844" name="Google Shape;844;g339658e73a9_0_5"/>
          <p:cNvSpPr/>
          <p:nvPr/>
        </p:nvSpPr>
        <p:spPr>
          <a:xfrm>
            <a:off x="246150" y="3971175"/>
            <a:ext cx="4528800" cy="2943600"/>
          </a:xfrm>
          <a:prstGeom prst="roundRect">
            <a:avLst>
              <a:gd name="adj" fmla="val 16667"/>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50000"/>
              </a:lnSpc>
              <a:spcBef>
                <a:spcPts val="0"/>
              </a:spcBef>
              <a:spcAft>
                <a:spcPts val="0"/>
              </a:spcAft>
              <a:buNone/>
            </a:pPr>
            <a:r>
              <a:rPr lang="zh-CN" sz="3000"/>
              <a:t>1）血尿酸（BUC）</a:t>
            </a:r>
            <a:endParaRPr sz="3000" b="1"/>
          </a:p>
          <a:p>
            <a:pPr marL="0" lvl="0" indent="0" algn="ctr" rtl="0">
              <a:lnSpc>
                <a:spcPct val="150000"/>
              </a:lnSpc>
              <a:spcBef>
                <a:spcPts val="0"/>
              </a:spcBef>
              <a:spcAft>
                <a:spcPts val="0"/>
              </a:spcAft>
              <a:buNone/>
            </a:pPr>
            <a:r>
              <a:rPr lang="zh-CN" sz="3000"/>
              <a:t>2）血沉（ESR）</a:t>
            </a:r>
            <a:endParaRPr sz="3000" b="1"/>
          </a:p>
          <a:p>
            <a:pPr marL="0" lvl="0" indent="0" algn="ctr" rtl="0">
              <a:lnSpc>
                <a:spcPct val="150000"/>
              </a:lnSpc>
              <a:spcBef>
                <a:spcPts val="0"/>
              </a:spcBef>
              <a:spcAft>
                <a:spcPts val="0"/>
              </a:spcAft>
              <a:buNone/>
            </a:pPr>
            <a:r>
              <a:rPr lang="zh-CN" sz="3000"/>
              <a:t>3）C反应蛋白（CRP）</a:t>
            </a:r>
            <a:endParaRPr sz="3000" b="1"/>
          </a:p>
        </p:txBody>
      </p:sp>
      <p:sp>
        <p:nvSpPr>
          <p:cNvPr id="845" name="Google Shape;845;g339658e73a9_0_5"/>
          <p:cNvSpPr txBox="1"/>
          <p:nvPr/>
        </p:nvSpPr>
        <p:spPr>
          <a:xfrm>
            <a:off x="125825" y="1677600"/>
            <a:ext cx="5977200" cy="800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4000" b="1" u="sng"/>
              <a:t>疗效分级（实验室检测）</a:t>
            </a:r>
            <a:endParaRPr/>
          </a:p>
        </p:txBody>
      </p:sp>
      <p:graphicFrame>
        <p:nvGraphicFramePr>
          <p:cNvPr id="846" name="Google Shape;846;g339658e73a9_0_5"/>
          <p:cNvGraphicFramePr/>
          <p:nvPr/>
        </p:nvGraphicFramePr>
        <p:xfrm>
          <a:off x="4973550" y="3601963"/>
          <a:ext cx="3000000" cy="3000000"/>
        </p:xfrm>
        <a:graphic>
          <a:graphicData uri="http://schemas.openxmlformats.org/drawingml/2006/table">
            <a:tbl>
              <a:tblPr>
                <a:noFill/>
                <a:tableStyleId>{FA89EAFD-7456-4721-AD6F-43734C62CD50}</a:tableStyleId>
              </a:tblPr>
              <a:tblGrid>
                <a:gridCol w="1675175">
                  <a:extLst>
                    <a:ext uri="{9D8B030D-6E8A-4147-A177-3AD203B41FA5}">
                      <a16:colId xmlns:a16="http://schemas.microsoft.com/office/drawing/2014/main" val="20000"/>
                    </a:ext>
                  </a:extLst>
                </a:gridCol>
                <a:gridCol w="2367550">
                  <a:extLst>
                    <a:ext uri="{9D8B030D-6E8A-4147-A177-3AD203B41FA5}">
                      <a16:colId xmlns:a16="http://schemas.microsoft.com/office/drawing/2014/main" val="20001"/>
                    </a:ext>
                  </a:extLst>
                </a:gridCol>
                <a:gridCol w="2824225">
                  <a:extLst>
                    <a:ext uri="{9D8B030D-6E8A-4147-A177-3AD203B41FA5}">
                      <a16:colId xmlns:a16="http://schemas.microsoft.com/office/drawing/2014/main" val="20002"/>
                    </a:ext>
                  </a:extLst>
                </a:gridCol>
                <a:gridCol w="2748875">
                  <a:extLst>
                    <a:ext uri="{9D8B030D-6E8A-4147-A177-3AD203B41FA5}">
                      <a16:colId xmlns:a16="http://schemas.microsoft.com/office/drawing/2014/main" val="20003"/>
                    </a:ext>
                  </a:extLst>
                </a:gridCol>
                <a:gridCol w="3244050">
                  <a:extLst>
                    <a:ext uri="{9D8B030D-6E8A-4147-A177-3AD203B41FA5}">
                      <a16:colId xmlns:a16="http://schemas.microsoft.com/office/drawing/2014/main" val="20004"/>
                    </a:ext>
                  </a:extLst>
                </a:gridCol>
              </a:tblGrid>
              <a:tr h="960125">
                <a:tc>
                  <a:txBody>
                    <a:bodyPr/>
                    <a:lstStyle/>
                    <a:p>
                      <a:pPr marL="0" lvl="0" indent="0" algn="ctr" rtl="0">
                        <a:spcBef>
                          <a:spcPts val="0"/>
                        </a:spcBef>
                        <a:spcAft>
                          <a:spcPts val="0"/>
                        </a:spcAft>
                        <a:buNone/>
                      </a:pPr>
                      <a:r>
                        <a:rPr lang="zh-CN" sz="2400"/>
                        <a:t>治愈</a:t>
                      </a:r>
                      <a:endParaRPr sz="2400"/>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4">
                  <a:txBody>
                    <a:bodyPr/>
                    <a:lstStyle/>
                    <a:p>
                      <a:pPr marL="0" lvl="0" indent="0" algn="l" rtl="0">
                        <a:lnSpc>
                          <a:spcPct val="115000"/>
                        </a:lnSpc>
                        <a:spcBef>
                          <a:spcPts val="0"/>
                        </a:spcBef>
                        <a:spcAft>
                          <a:spcPts val="0"/>
                        </a:spcAft>
                        <a:buNone/>
                      </a:pPr>
                      <a:r>
                        <a:rPr lang="zh-CN" sz="2400"/>
                        <a:t>血尿酸、 血沉、 C反应蛋白</a:t>
                      </a:r>
                      <a:r>
                        <a:rPr lang="zh-CN" sz="2400" b="1"/>
                        <a:t>恢复正常</a:t>
                      </a:r>
                      <a:r>
                        <a:rPr lang="zh-CN" sz="2400"/>
                        <a:t>，关节</a:t>
                      </a:r>
                      <a:r>
                        <a:rPr lang="zh-CN" sz="2400" b="1"/>
                        <a:t>肿胀消退，活动功能正常</a:t>
                      </a:r>
                      <a:r>
                        <a:rPr lang="zh-CN" sz="2400"/>
                        <a:t>，痛风结节消失。各项症状体征积分0-1分</a:t>
                      </a:r>
                      <a:endParaRPr sz="2400"/>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773875">
                <a:tc>
                  <a:txBody>
                    <a:bodyPr/>
                    <a:lstStyle/>
                    <a:p>
                      <a:pPr marL="0" lvl="0" indent="0" algn="ctr" rtl="0">
                        <a:spcBef>
                          <a:spcPts val="0"/>
                        </a:spcBef>
                        <a:spcAft>
                          <a:spcPts val="0"/>
                        </a:spcAft>
                        <a:buNone/>
                      </a:pPr>
                      <a:r>
                        <a:rPr lang="zh-CN" sz="2400"/>
                        <a:t>显效</a:t>
                      </a:r>
                      <a:endParaRPr sz="2400"/>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4">
                  <a:txBody>
                    <a:bodyPr/>
                    <a:lstStyle/>
                    <a:p>
                      <a:pPr marL="0" lvl="0" indent="0" algn="l" rtl="0">
                        <a:lnSpc>
                          <a:spcPct val="115000"/>
                        </a:lnSpc>
                        <a:spcBef>
                          <a:spcPts val="0"/>
                        </a:spcBef>
                        <a:spcAft>
                          <a:spcPts val="0"/>
                        </a:spcAft>
                        <a:buNone/>
                      </a:pPr>
                      <a:r>
                        <a:rPr lang="zh-CN" sz="2400"/>
                        <a:t>痛风症状基本消失，血尿酸、血沉、C反应蛋白</a:t>
                      </a:r>
                      <a:r>
                        <a:rPr lang="zh-CN" sz="2400" b="1"/>
                        <a:t>正常水平</a:t>
                      </a:r>
                      <a:r>
                        <a:rPr lang="zh-CN" sz="2400"/>
                        <a:t>，关节肿胀</a:t>
                      </a:r>
                      <a:r>
                        <a:rPr lang="zh-CN" sz="2400" b="1"/>
                        <a:t>未恢复正常但已经大部分消退</a:t>
                      </a:r>
                      <a:r>
                        <a:rPr lang="zh-CN" sz="2400"/>
                        <a:t>，关节活动功能尚有一定程度</a:t>
                      </a:r>
                      <a:r>
                        <a:rPr lang="zh-CN" sz="2400" b="1"/>
                        <a:t>障碍</a:t>
                      </a:r>
                      <a:r>
                        <a:rPr lang="zh-CN" sz="2400"/>
                        <a:t>，痛风结节明显减小但尚未完全消退，积分</a:t>
                      </a:r>
                      <a:r>
                        <a:rPr lang="zh-CN" sz="2400" b="1"/>
                        <a:t>下降</a:t>
                      </a:r>
                      <a:r>
                        <a:rPr lang="zh-CN" sz="2700" b="1"/>
                        <a:t>⩾</a:t>
                      </a:r>
                      <a:r>
                        <a:rPr lang="zh-CN" sz="2400" b="1"/>
                        <a:t>2/3</a:t>
                      </a:r>
                      <a:endParaRPr sz="2400" b="1"/>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773875">
                <a:tc>
                  <a:txBody>
                    <a:bodyPr/>
                    <a:lstStyle/>
                    <a:p>
                      <a:pPr marL="0" lvl="0" indent="0" algn="ctr" rtl="0">
                        <a:spcBef>
                          <a:spcPts val="0"/>
                        </a:spcBef>
                        <a:spcAft>
                          <a:spcPts val="0"/>
                        </a:spcAft>
                        <a:buNone/>
                      </a:pPr>
                      <a:r>
                        <a:rPr lang="zh-CN" sz="2400"/>
                        <a:t>有效</a:t>
                      </a:r>
                      <a:endParaRPr sz="2400"/>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4">
                  <a:txBody>
                    <a:bodyPr/>
                    <a:lstStyle/>
                    <a:p>
                      <a:pPr marL="0" lvl="0" indent="0" algn="l" rtl="0">
                        <a:lnSpc>
                          <a:spcPct val="115000"/>
                        </a:lnSpc>
                        <a:spcBef>
                          <a:spcPts val="0"/>
                        </a:spcBef>
                        <a:spcAft>
                          <a:spcPts val="0"/>
                        </a:spcAft>
                        <a:buNone/>
                      </a:pPr>
                      <a:r>
                        <a:rPr lang="zh-CN" sz="2400"/>
                        <a:t>各症状体征</a:t>
                      </a:r>
                      <a:r>
                        <a:rPr lang="zh-CN" sz="2400" b="1"/>
                        <a:t>有所改善</a:t>
                      </a:r>
                      <a:r>
                        <a:rPr lang="zh-CN" sz="2400"/>
                        <a:t>，介于</a:t>
                      </a:r>
                      <a:r>
                        <a:rPr lang="zh-CN" sz="2400" b="1"/>
                        <a:t>显效与无效之间</a:t>
                      </a:r>
                      <a:endParaRPr sz="2400" b="1"/>
                    </a:p>
                    <a:p>
                      <a:pPr marL="0" lvl="0" indent="0" algn="l" rtl="0">
                        <a:spcBef>
                          <a:spcPts val="0"/>
                        </a:spcBef>
                        <a:spcAft>
                          <a:spcPts val="0"/>
                        </a:spcAft>
                        <a:buNone/>
                      </a:pPr>
                      <a:endParaRPr sz="2400" b="1"/>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773875">
                <a:tc>
                  <a:txBody>
                    <a:bodyPr/>
                    <a:lstStyle/>
                    <a:p>
                      <a:pPr marL="0" lvl="0" indent="0" algn="ctr" rtl="0">
                        <a:spcBef>
                          <a:spcPts val="0"/>
                        </a:spcBef>
                        <a:spcAft>
                          <a:spcPts val="0"/>
                        </a:spcAft>
                        <a:buNone/>
                      </a:pPr>
                      <a:r>
                        <a:rPr lang="zh-CN" sz="2400"/>
                        <a:t>无效</a:t>
                      </a:r>
                      <a:endParaRPr sz="2400"/>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4">
                  <a:txBody>
                    <a:bodyPr/>
                    <a:lstStyle/>
                    <a:p>
                      <a:pPr marL="0" lvl="0" indent="0" algn="l" rtl="0">
                        <a:spcBef>
                          <a:spcPts val="0"/>
                        </a:spcBef>
                        <a:spcAft>
                          <a:spcPts val="0"/>
                        </a:spcAft>
                        <a:buNone/>
                      </a:pPr>
                      <a:r>
                        <a:rPr lang="zh-CN" sz="2400"/>
                        <a:t>病情</a:t>
                      </a:r>
                      <a:r>
                        <a:rPr lang="zh-CN" sz="2400" b="1"/>
                        <a:t>无变化或更加严重</a:t>
                      </a:r>
                      <a:r>
                        <a:rPr lang="zh-CN" sz="2400"/>
                        <a:t>，积分下降 </a:t>
                      </a:r>
                      <a:r>
                        <a:rPr lang="zh-CN" sz="2400" b="1"/>
                        <a:t>&lt;1/3 </a:t>
                      </a:r>
                      <a:r>
                        <a:rPr lang="zh-CN" sz="2400"/>
                        <a:t>者</a:t>
                      </a:r>
                      <a:endParaRPr sz="2400"/>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3"/>
                  </a:ext>
                </a:extLst>
              </a:tr>
            </a:tbl>
          </a:graphicData>
        </a:graphic>
      </p:graphicFrame>
      <p:sp>
        <p:nvSpPr>
          <p:cNvPr id="847" name="Google Shape;847;g339658e73a9_0_5"/>
          <p:cNvSpPr txBox="1"/>
          <p:nvPr/>
        </p:nvSpPr>
        <p:spPr>
          <a:xfrm>
            <a:off x="0" y="9810000"/>
            <a:ext cx="14589300" cy="47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1900">
                <a:solidFill>
                  <a:srgbClr val="333333"/>
                </a:solidFill>
                <a:latin typeface="Microsoft Yahei"/>
                <a:ea typeface="Microsoft Yahei"/>
                <a:cs typeface="Microsoft Yahei"/>
                <a:sym typeface="Microsoft Yahei"/>
              </a:rPr>
              <a:t>余文景,梁翼,李敏,等. 化瘀散结方联合别嘌醇治疗慢性痛风性关节炎临床观察[J]. 四川中医,2014,32(5):104-106.</a:t>
            </a:r>
            <a:endParaRPr sz="190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851"/>
        <p:cNvGrpSpPr/>
        <p:nvPr/>
      </p:nvGrpSpPr>
      <p:grpSpPr>
        <a:xfrm>
          <a:off x="0" y="0"/>
          <a:ext cx="0" cy="0"/>
          <a:chOff x="0" y="0"/>
          <a:chExt cx="0" cy="0"/>
        </a:xfrm>
      </p:grpSpPr>
      <p:pic>
        <p:nvPicPr>
          <p:cNvPr id="852" name="Google Shape;852;g339658e73a9_0_16"/>
          <p:cNvPicPr preferRelativeResize="0"/>
          <p:nvPr/>
        </p:nvPicPr>
        <p:blipFill rotWithShape="1">
          <a:blip r:embed="rId3">
            <a:alphaModFix/>
          </a:blip>
          <a:srcRect/>
          <a:stretch/>
        </p:blipFill>
        <p:spPr>
          <a:xfrm>
            <a:off x="0" y="0"/>
            <a:ext cx="18288000" cy="10287000"/>
          </a:xfrm>
          <a:prstGeom prst="rect">
            <a:avLst/>
          </a:prstGeom>
          <a:noFill/>
          <a:ln>
            <a:noFill/>
          </a:ln>
        </p:spPr>
      </p:pic>
      <p:sp>
        <p:nvSpPr>
          <p:cNvPr id="853" name="Google Shape;853;g339658e73a9_0_16"/>
          <p:cNvSpPr txBox="1"/>
          <p:nvPr/>
        </p:nvSpPr>
        <p:spPr>
          <a:xfrm>
            <a:off x="506100" y="293400"/>
            <a:ext cx="17781900" cy="785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3900" b="1"/>
              <a:t>化瘀散结方联合别嘌醇治疗慢性痛风性关节炎临床观察</a:t>
            </a:r>
            <a:endParaRPr sz="3900" b="1"/>
          </a:p>
        </p:txBody>
      </p:sp>
      <p:sp>
        <p:nvSpPr>
          <p:cNvPr id="854" name="Google Shape;854;g339658e73a9_0_16"/>
          <p:cNvSpPr txBox="1"/>
          <p:nvPr/>
        </p:nvSpPr>
        <p:spPr>
          <a:xfrm>
            <a:off x="125825" y="1677600"/>
            <a:ext cx="5977200" cy="800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4000" b="1" u="sng"/>
              <a:t>临床表现</a:t>
            </a:r>
            <a:endParaRPr/>
          </a:p>
        </p:txBody>
      </p:sp>
      <p:pic>
        <p:nvPicPr>
          <p:cNvPr id="855" name="Google Shape;855;g339658e73a9_0_16"/>
          <p:cNvPicPr preferRelativeResize="0"/>
          <p:nvPr/>
        </p:nvPicPr>
        <p:blipFill>
          <a:blip r:embed="rId4">
            <a:alphaModFix/>
          </a:blip>
          <a:stretch>
            <a:fillRect/>
          </a:stretch>
        </p:blipFill>
        <p:spPr>
          <a:xfrm>
            <a:off x="152400" y="2706600"/>
            <a:ext cx="17983201" cy="4280862"/>
          </a:xfrm>
          <a:prstGeom prst="rect">
            <a:avLst/>
          </a:prstGeom>
          <a:noFill/>
          <a:ln>
            <a:noFill/>
          </a:ln>
        </p:spPr>
      </p:pic>
      <p:sp>
        <p:nvSpPr>
          <p:cNvPr id="856" name="Google Shape;856;g339658e73a9_0_16"/>
          <p:cNvSpPr txBox="1"/>
          <p:nvPr/>
        </p:nvSpPr>
        <p:spPr>
          <a:xfrm>
            <a:off x="125825" y="6987450"/>
            <a:ext cx="93387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2000">
                <a:solidFill>
                  <a:schemeClr val="dk1"/>
                </a:solidFill>
              </a:rPr>
              <a:t>*</a:t>
            </a:r>
            <a:r>
              <a:rPr lang="zh-CN" sz="2000">
                <a:solidFill>
                  <a:schemeClr val="dk1"/>
                </a:solidFill>
                <a:latin typeface="Cormorant Garamond"/>
                <a:ea typeface="Cormorant Garamond"/>
                <a:cs typeface="Cormorant Garamond"/>
                <a:sym typeface="Cormorant Garamond"/>
              </a:rPr>
              <a:t>与本组治疗前比较</a:t>
            </a:r>
            <a:r>
              <a:rPr lang="zh-CN" sz="2000">
                <a:solidFill>
                  <a:schemeClr val="dk1"/>
                </a:solidFill>
              </a:rPr>
              <a:t>, P &lt; 0.01</a:t>
            </a:r>
            <a:endParaRPr sz="2000">
              <a:solidFill>
                <a:schemeClr val="dk1"/>
              </a:solidFill>
            </a:endParaRPr>
          </a:p>
        </p:txBody>
      </p:sp>
      <p:sp>
        <p:nvSpPr>
          <p:cNvPr id="857" name="Google Shape;857;g339658e73a9_0_16"/>
          <p:cNvSpPr txBox="1"/>
          <p:nvPr/>
        </p:nvSpPr>
        <p:spPr>
          <a:xfrm>
            <a:off x="2951025" y="8395850"/>
            <a:ext cx="15420000" cy="67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200">
              <a:solidFill>
                <a:schemeClr val="dk1"/>
              </a:solidFill>
              <a:latin typeface="Cormorant Garamond"/>
              <a:ea typeface="Cormorant Garamond"/>
              <a:cs typeface="Cormorant Garamond"/>
              <a:sym typeface="Cormorant Garamond"/>
            </a:endParaRPr>
          </a:p>
        </p:txBody>
      </p:sp>
      <p:sp>
        <p:nvSpPr>
          <p:cNvPr id="858" name="Google Shape;858;g339658e73a9_0_16"/>
          <p:cNvSpPr txBox="1"/>
          <p:nvPr/>
        </p:nvSpPr>
        <p:spPr>
          <a:xfrm>
            <a:off x="514500" y="8353950"/>
            <a:ext cx="17259000" cy="67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3200">
                <a:solidFill>
                  <a:schemeClr val="dk1"/>
                </a:solidFill>
                <a:latin typeface="Cormorant Garamond"/>
                <a:ea typeface="Cormorant Garamond"/>
                <a:cs typeface="Cormorant Garamond"/>
                <a:sym typeface="Cormorant Garamond"/>
              </a:rPr>
              <a:t>治疗前后比较显示，各项临床表现积分在各组内均显著</a:t>
            </a:r>
            <a:r>
              <a:rPr lang="zh-CN" sz="3200" b="1">
                <a:solidFill>
                  <a:schemeClr val="dk1"/>
                </a:solidFill>
                <a:latin typeface="Cormorant Garamond"/>
                <a:ea typeface="Cormorant Garamond"/>
                <a:cs typeface="Cormorant Garamond"/>
                <a:sym typeface="Cormorant Garamond"/>
              </a:rPr>
              <a:t>低于</a:t>
            </a:r>
            <a:r>
              <a:rPr lang="zh-CN" sz="3200">
                <a:solidFill>
                  <a:schemeClr val="dk1"/>
                </a:solidFill>
                <a:latin typeface="Cormorant Garamond"/>
                <a:ea typeface="Cormorant Garamond"/>
                <a:cs typeface="Cormorant Garamond"/>
                <a:sym typeface="Cormorant Garamond"/>
              </a:rPr>
              <a:t>治疗前，具有</a:t>
            </a:r>
            <a:r>
              <a:rPr lang="zh-CN" sz="3200" b="1">
                <a:solidFill>
                  <a:schemeClr val="dk1"/>
                </a:solidFill>
                <a:latin typeface="Cormorant Garamond"/>
                <a:ea typeface="Cormorant Garamond"/>
                <a:cs typeface="Cormorant Garamond"/>
                <a:sym typeface="Cormorant Garamond"/>
              </a:rPr>
              <a:t>统计学意义 (</a:t>
            </a:r>
            <a:r>
              <a:rPr lang="zh-CN" sz="3200">
                <a:solidFill>
                  <a:schemeClr val="dk1"/>
                </a:solidFill>
              </a:rPr>
              <a:t>P &lt; 0.01)</a:t>
            </a:r>
            <a:endParaRPr sz="3200">
              <a:solidFill>
                <a:schemeClr val="dk1"/>
              </a:solidFill>
            </a:endParaRPr>
          </a:p>
        </p:txBody>
      </p:sp>
      <p:sp>
        <p:nvSpPr>
          <p:cNvPr id="859" name="Google Shape;859;g339658e73a9_0_16"/>
          <p:cNvSpPr/>
          <p:nvPr/>
        </p:nvSpPr>
        <p:spPr>
          <a:xfrm>
            <a:off x="6255425" y="3417625"/>
            <a:ext cx="11561400" cy="1046700"/>
          </a:xfrm>
          <a:prstGeom prst="roundRect">
            <a:avLst>
              <a:gd name="adj" fmla="val 16667"/>
            </a:avLst>
          </a:prstGeom>
          <a:noFill/>
          <a:ln w="381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ormorant Garamond"/>
              <a:ea typeface="Cormorant Garamond"/>
              <a:cs typeface="Cormorant Garamond"/>
              <a:sym typeface="Cormorant Garamond"/>
            </a:endParaRPr>
          </a:p>
        </p:txBody>
      </p:sp>
      <p:sp>
        <p:nvSpPr>
          <p:cNvPr id="860" name="Google Shape;860;g339658e73a9_0_16"/>
          <p:cNvSpPr/>
          <p:nvPr/>
        </p:nvSpPr>
        <p:spPr>
          <a:xfrm>
            <a:off x="6255425" y="4572300"/>
            <a:ext cx="11561400" cy="1046700"/>
          </a:xfrm>
          <a:prstGeom prst="roundRect">
            <a:avLst>
              <a:gd name="adj" fmla="val 16667"/>
            </a:avLst>
          </a:prstGeom>
          <a:noFill/>
          <a:ln w="381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ormorant Garamond"/>
              <a:ea typeface="Cormorant Garamond"/>
              <a:cs typeface="Cormorant Garamond"/>
              <a:sym typeface="Cormorant Garamond"/>
            </a:endParaRPr>
          </a:p>
        </p:txBody>
      </p:sp>
      <p:sp>
        <p:nvSpPr>
          <p:cNvPr id="861" name="Google Shape;861;g339658e73a9_0_16"/>
          <p:cNvSpPr/>
          <p:nvPr/>
        </p:nvSpPr>
        <p:spPr>
          <a:xfrm>
            <a:off x="6255425" y="5727000"/>
            <a:ext cx="11561400" cy="1046700"/>
          </a:xfrm>
          <a:prstGeom prst="roundRect">
            <a:avLst>
              <a:gd name="adj" fmla="val 16667"/>
            </a:avLst>
          </a:prstGeom>
          <a:noFill/>
          <a:ln w="38100" cap="flat" cmpd="sng">
            <a:solidFill>
              <a:srgbClr val="99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ormorant Garamond"/>
              <a:ea typeface="Cormorant Garamond"/>
              <a:cs typeface="Cormorant Garamond"/>
              <a:sym typeface="Cormorant Garamond"/>
            </a:endParaRPr>
          </a:p>
        </p:txBody>
      </p:sp>
      <p:sp>
        <p:nvSpPr>
          <p:cNvPr id="862" name="Google Shape;862;g339658e73a9_0_16"/>
          <p:cNvSpPr txBox="1"/>
          <p:nvPr/>
        </p:nvSpPr>
        <p:spPr>
          <a:xfrm>
            <a:off x="0" y="9810000"/>
            <a:ext cx="16877400" cy="47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1900">
                <a:solidFill>
                  <a:srgbClr val="333333"/>
                </a:solidFill>
                <a:latin typeface="Microsoft Yahei"/>
                <a:ea typeface="Microsoft Yahei"/>
                <a:cs typeface="Microsoft Yahei"/>
                <a:sym typeface="Microsoft Yahei"/>
              </a:rPr>
              <a:t>余文景,梁翼,李敏,等. 化瘀散结方联合别嘌醇治疗慢性痛风性关节炎临床观察[J]. 四川中医,2014,32(5):104-106.</a:t>
            </a:r>
            <a:endParaRPr sz="190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866"/>
        <p:cNvGrpSpPr/>
        <p:nvPr/>
      </p:nvGrpSpPr>
      <p:grpSpPr>
        <a:xfrm>
          <a:off x="0" y="0"/>
          <a:ext cx="0" cy="0"/>
          <a:chOff x="0" y="0"/>
          <a:chExt cx="0" cy="0"/>
        </a:xfrm>
      </p:grpSpPr>
      <p:pic>
        <p:nvPicPr>
          <p:cNvPr id="867" name="Google Shape;867;g339658e73a9_0_29"/>
          <p:cNvPicPr preferRelativeResize="0"/>
          <p:nvPr/>
        </p:nvPicPr>
        <p:blipFill rotWithShape="1">
          <a:blip r:embed="rId3">
            <a:alphaModFix/>
          </a:blip>
          <a:srcRect/>
          <a:stretch/>
        </p:blipFill>
        <p:spPr>
          <a:xfrm>
            <a:off x="0" y="0"/>
            <a:ext cx="18288000" cy="10287000"/>
          </a:xfrm>
          <a:prstGeom prst="rect">
            <a:avLst/>
          </a:prstGeom>
          <a:noFill/>
          <a:ln>
            <a:noFill/>
          </a:ln>
        </p:spPr>
      </p:pic>
      <p:sp>
        <p:nvSpPr>
          <p:cNvPr id="868" name="Google Shape;868;g339658e73a9_0_29"/>
          <p:cNvSpPr txBox="1"/>
          <p:nvPr/>
        </p:nvSpPr>
        <p:spPr>
          <a:xfrm>
            <a:off x="506100" y="293400"/>
            <a:ext cx="17781900" cy="785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3900" b="1"/>
              <a:t>化瘀散结方联合别嘌醇治疗慢性痛风性关节炎临床观察</a:t>
            </a:r>
            <a:endParaRPr sz="3900" b="1"/>
          </a:p>
        </p:txBody>
      </p:sp>
      <p:sp>
        <p:nvSpPr>
          <p:cNvPr id="869" name="Google Shape;869;g339658e73a9_0_29"/>
          <p:cNvSpPr txBox="1"/>
          <p:nvPr/>
        </p:nvSpPr>
        <p:spPr>
          <a:xfrm>
            <a:off x="125825" y="1677600"/>
            <a:ext cx="5977200" cy="800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4000" b="1" u="sng"/>
              <a:t>实验室检测</a:t>
            </a:r>
            <a:endParaRPr/>
          </a:p>
        </p:txBody>
      </p:sp>
      <p:pic>
        <p:nvPicPr>
          <p:cNvPr id="870" name="Google Shape;870;g339658e73a9_0_29"/>
          <p:cNvPicPr preferRelativeResize="0"/>
          <p:nvPr/>
        </p:nvPicPr>
        <p:blipFill>
          <a:blip r:embed="rId4">
            <a:alphaModFix/>
          </a:blip>
          <a:stretch>
            <a:fillRect/>
          </a:stretch>
        </p:blipFill>
        <p:spPr>
          <a:xfrm>
            <a:off x="152400" y="2478000"/>
            <a:ext cx="17983201" cy="3842029"/>
          </a:xfrm>
          <a:prstGeom prst="rect">
            <a:avLst/>
          </a:prstGeom>
          <a:noFill/>
          <a:ln>
            <a:noFill/>
          </a:ln>
        </p:spPr>
      </p:pic>
      <p:sp>
        <p:nvSpPr>
          <p:cNvPr id="871" name="Google Shape;871;g339658e73a9_0_29"/>
          <p:cNvSpPr txBox="1"/>
          <p:nvPr/>
        </p:nvSpPr>
        <p:spPr>
          <a:xfrm>
            <a:off x="361650" y="7558675"/>
            <a:ext cx="17564700" cy="1569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3000">
                <a:solidFill>
                  <a:schemeClr val="dk1"/>
                </a:solidFill>
                <a:latin typeface="Cormorant Garamond"/>
                <a:ea typeface="Cormorant Garamond"/>
                <a:cs typeface="Cormorant Garamond"/>
                <a:sym typeface="Cormorant Garamond"/>
              </a:rPr>
              <a:t>治疗前后比较显示，血尿酸、血沉、C反应蛋白在各组内均显著</a:t>
            </a:r>
            <a:r>
              <a:rPr lang="zh-CN" sz="3000" b="1">
                <a:solidFill>
                  <a:schemeClr val="dk1"/>
                </a:solidFill>
                <a:latin typeface="Cormorant Garamond"/>
                <a:ea typeface="Cormorant Garamond"/>
                <a:cs typeface="Cormorant Garamond"/>
                <a:sym typeface="Cormorant Garamond"/>
              </a:rPr>
              <a:t>低于</a:t>
            </a:r>
            <a:r>
              <a:rPr lang="zh-CN" sz="3000">
                <a:solidFill>
                  <a:schemeClr val="dk1"/>
                </a:solidFill>
                <a:latin typeface="Cormorant Garamond"/>
                <a:ea typeface="Cormorant Garamond"/>
                <a:cs typeface="Cormorant Garamond"/>
                <a:sym typeface="Cormorant Garamond"/>
              </a:rPr>
              <a:t>治疗前，具有</a:t>
            </a:r>
            <a:r>
              <a:rPr lang="zh-CN" sz="3000" b="1">
                <a:solidFill>
                  <a:schemeClr val="dk1"/>
                </a:solidFill>
                <a:latin typeface="Cormorant Garamond"/>
                <a:ea typeface="Cormorant Garamond"/>
                <a:cs typeface="Cormorant Garamond"/>
                <a:sym typeface="Cormorant Garamond"/>
              </a:rPr>
              <a:t>统计学意义 (</a:t>
            </a:r>
            <a:r>
              <a:rPr lang="zh-CN" sz="3000">
                <a:solidFill>
                  <a:schemeClr val="dk1"/>
                </a:solidFill>
              </a:rPr>
              <a:t>P &lt; 0.01)</a:t>
            </a:r>
            <a:endParaRPr sz="3000">
              <a:solidFill>
                <a:schemeClr val="dk1"/>
              </a:solidFill>
            </a:endParaRPr>
          </a:p>
          <a:p>
            <a:pPr marL="0" lvl="0" indent="0" algn="l" rtl="0">
              <a:spcBef>
                <a:spcPts val="0"/>
              </a:spcBef>
              <a:spcAft>
                <a:spcPts val="0"/>
              </a:spcAft>
              <a:buNone/>
            </a:pPr>
            <a:endParaRPr sz="3000">
              <a:solidFill>
                <a:schemeClr val="dk1"/>
              </a:solidFill>
            </a:endParaRPr>
          </a:p>
          <a:p>
            <a:pPr marL="0" lvl="0" indent="0" algn="l" rtl="0">
              <a:spcBef>
                <a:spcPts val="0"/>
              </a:spcBef>
              <a:spcAft>
                <a:spcPts val="0"/>
              </a:spcAft>
              <a:buNone/>
            </a:pPr>
            <a:r>
              <a:rPr lang="zh-CN" sz="3000">
                <a:solidFill>
                  <a:schemeClr val="dk1"/>
                </a:solidFill>
              </a:rPr>
              <a:t>其中，中西医结合组在治疗后与中医治疗组、西医对照组比较时，血尿酸水平</a:t>
            </a:r>
            <a:r>
              <a:rPr lang="zh-CN" sz="3000" b="1">
                <a:solidFill>
                  <a:schemeClr val="dk1"/>
                </a:solidFill>
              </a:rPr>
              <a:t>明显下降</a:t>
            </a:r>
            <a:r>
              <a:rPr lang="zh-CN" sz="3000">
                <a:solidFill>
                  <a:schemeClr val="dk1"/>
                </a:solidFill>
              </a:rPr>
              <a:t> </a:t>
            </a:r>
            <a:r>
              <a:rPr lang="zh-CN" sz="3000" b="1">
                <a:solidFill>
                  <a:schemeClr val="dk1"/>
                </a:solidFill>
                <a:latin typeface="Cormorant Garamond"/>
                <a:ea typeface="Cormorant Garamond"/>
                <a:cs typeface="Cormorant Garamond"/>
                <a:sym typeface="Cormorant Garamond"/>
              </a:rPr>
              <a:t> (</a:t>
            </a:r>
            <a:r>
              <a:rPr lang="zh-CN" sz="3000">
                <a:solidFill>
                  <a:schemeClr val="dk1"/>
                </a:solidFill>
              </a:rPr>
              <a:t>P &lt; 0.01)</a:t>
            </a:r>
            <a:endParaRPr sz="3000">
              <a:solidFill>
                <a:schemeClr val="dk1"/>
              </a:solidFill>
            </a:endParaRPr>
          </a:p>
        </p:txBody>
      </p:sp>
      <p:sp>
        <p:nvSpPr>
          <p:cNvPr id="872" name="Google Shape;872;g339658e73a9_0_29"/>
          <p:cNvSpPr txBox="1"/>
          <p:nvPr/>
        </p:nvSpPr>
        <p:spPr>
          <a:xfrm>
            <a:off x="125825" y="6472425"/>
            <a:ext cx="179832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2000">
                <a:solidFill>
                  <a:schemeClr val="dk1"/>
                </a:solidFill>
              </a:rPr>
              <a:t> *</a:t>
            </a:r>
            <a:r>
              <a:rPr lang="zh-CN" sz="2000">
                <a:solidFill>
                  <a:schemeClr val="dk1"/>
                </a:solidFill>
                <a:latin typeface="Cormorant Garamond"/>
                <a:ea typeface="Cormorant Garamond"/>
                <a:cs typeface="Cormorant Garamond"/>
                <a:sym typeface="Cormorant Garamond"/>
              </a:rPr>
              <a:t>与本组治疗前比较</a:t>
            </a:r>
            <a:r>
              <a:rPr lang="zh-CN" sz="2000">
                <a:solidFill>
                  <a:schemeClr val="dk1"/>
                </a:solidFill>
              </a:rPr>
              <a:t>, P &lt; 0.01；     中药组与中西医结合组比较，P &lt; 0.05;         西药组与中西医结合组比较，P &lt; 0.05</a:t>
            </a:r>
            <a:endParaRPr sz="2000">
              <a:solidFill>
                <a:schemeClr val="dk1"/>
              </a:solidFill>
            </a:endParaRPr>
          </a:p>
        </p:txBody>
      </p:sp>
      <p:sp>
        <p:nvSpPr>
          <p:cNvPr id="873" name="Google Shape;873;g339658e73a9_0_29"/>
          <p:cNvSpPr/>
          <p:nvPr/>
        </p:nvSpPr>
        <p:spPr>
          <a:xfrm>
            <a:off x="3636850" y="6472425"/>
            <a:ext cx="457175" cy="468700"/>
          </a:xfrm>
          <a:prstGeom prst="flowChartExtract">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ormorant Garamond"/>
              <a:ea typeface="Cormorant Garamond"/>
              <a:cs typeface="Cormorant Garamond"/>
              <a:sym typeface="Cormorant Garamond"/>
            </a:endParaRPr>
          </a:p>
        </p:txBody>
      </p:sp>
      <p:sp>
        <p:nvSpPr>
          <p:cNvPr id="874" name="Google Shape;874;g339658e73a9_0_29"/>
          <p:cNvSpPr/>
          <p:nvPr/>
        </p:nvSpPr>
        <p:spPr>
          <a:xfrm>
            <a:off x="8506700" y="6442375"/>
            <a:ext cx="457200" cy="468600"/>
          </a:xfrm>
          <a:prstGeom prst="ellipse">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ormorant Garamond"/>
              <a:ea typeface="Cormorant Garamond"/>
              <a:cs typeface="Cormorant Garamond"/>
              <a:sym typeface="Cormorant Garamond"/>
            </a:endParaRPr>
          </a:p>
        </p:txBody>
      </p:sp>
      <p:sp>
        <p:nvSpPr>
          <p:cNvPr id="875" name="Google Shape;875;g339658e73a9_0_29"/>
          <p:cNvSpPr/>
          <p:nvPr/>
        </p:nvSpPr>
        <p:spPr>
          <a:xfrm>
            <a:off x="7263325" y="5193600"/>
            <a:ext cx="10100400" cy="902400"/>
          </a:xfrm>
          <a:prstGeom prst="roundRect">
            <a:avLst>
              <a:gd name="adj" fmla="val 16667"/>
            </a:avLst>
          </a:prstGeom>
          <a:noFill/>
          <a:ln w="38100" cap="flat" cmpd="sng">
            <a:solidFill>
              <a:srgbClr val="99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ormorant Garamond"/>
              <a:ea typeface="Cormorant Garamond"/>
              <a:cs typeface="Cormorant Garamond"/>
              <a:sym typeface="Cormorant Garamond"/>
            </a:endParaRPr>
          </a:p>
        </p:txBody>
      </p:sp>
      <p:sp>
        <p:nvSpPr>
          <p:cNvPr id="876" name="Google Shape;876;g339658e73a9_0_29"/>
          <p:cNvSpPr txBox="1"/>
          <p:nvPr/>
        </p:nvSpPr>
        <p:spPr>
          <a:xfrm>
            <a:off x="0" y="9776275"/>
            <a:ext cx="16683000" cy="47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1900">
                <a:solidFill>
                  <a:srgbClr val="333333"/>
                </a:solidFill>
                <a:latin typeface="Microsoft Yahei"/>
                <a:ea typeface="Microsoft Yahei"/>
                <a:cs typeface="Microsoft Yahei"/>
                <a:sym typeface="Microsoft Yahei"/>
              </a:rPr>
              <a:t>余文景,梁翼,李敏,等. 化瘀散结方联合别嘌醇治疗慢性痛风性关节炎临床观察[J]. 四川中医,2014,32(5):104-106.</a:t>
            </a:r>
            <a:endParaRPr sz="190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880"/>
        <p:cNvGrpSpPr/>
        <p:nvPr/>
      </p:nvGrpSpPr>
      <p:grpSpPr>
        <a:xfrm>
          <a:off x="0" y="0"/>
          <a:ext cx="0" cy="0"/>
          <a:chOff x="0" y="0"/>
          <a:chExt cx="0" cy="0"/>
        </a:xfrm>
      </p:grpSpPr>
      <p:pic>
        <p:nvPicPr>
          <p:cNvPr id="881" name="Google Shape;881;g339af7bd572_1_0"/>
          <p:cNvPicPr preferRelativeResize="0"/>
          <p:nvPr/>
        </p:nvPicPr>
        <p:blipFill rotWithShape="1">
          <a:blip r:embed="rId3">
            <a:alphaModFix/>
          </a:blip>
          <a:srcRect/>
          <a:stretch/>
        </p:blipFill>
        <p:spPr>
          <a:xfrm>
            <a:off x="0" y="293400"/>
            <a:ext cx="18288000" cy="10287000"/>
          </a:xfrm>
          <a:prstGeom prst="rect">
            <a:avLst/>
          </a:prstGeom>
          <a:noFill/>
          <a:ln>
            <a:noFill/>
          </a:ln>
        </p:spPr>
      </p:pic>
      <p:sp>
        <p:nvSpPr>
          <p:cNvPr id="882" name="Google Shape;882;g339af7bd572_1_0"/>
          <p:cNvSpPr txBox="1"/>
          <p:nvPr/>
        </p:nvSpPr>
        <p:spPr>
          <a:xfrm>
            <a:off x="506100" y="293400"/>
            <a:ext cx="17781900" cy="785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3900" b="1"/>
              <a:t>化瘀散结方联合别嘌醇治疗慢性痛风性关节炎临床观察</a:t>
            </a:r>
            <a:endParaRPr sz="3900" b="1"/>
          </a:p>
        </p:txBody>
      </p:sp>
      <p:sp>
        <p:nvSpPr>
          <p:cNvPr id="883" name="Google Shape;883;g339af7bd572_1_0"/>
          <p:cNvSpPr txBox="1"/>
          <p:nvPr/>
        </p:nvSpPr>
        <p:spPr>
          <a:xfrm>
            <a:off x="125825" y="1677600"/>
            <a:ext cx="5977200" cy="800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4000" b="1" u="sng"/>
              <a:t>用药疗效</a:t>
            </a:r>
            <a:endParaRPr/>
          </a:p>
        </p:txBody>
      </p:sp>
      <p:pic>
        <p:nvPicPr>
          <p:cNvPr id="884" name="Google Shape;884;g339af7bd572_1_0"/>
          <p:cNvPicPr preferRelativeResize="0"/>
          <p:nvPr/>
        </p:nvPicPr>
        <p:blipFill>
          <a:blip r:embed="rId4">
            <a:alphaModFix/>
          </a:blip>
          <a:stretch>
            <a:fillRect/>
          </a:stretch>
        </p:blipFill>
        <p:spPr>
          <a:xfrm>
            <a:off x="2424650" y="2815506"/>
            <a:ext cx="13944799" cy="4051700"/>
          </a:xfrm>
          <a:prstGeom prst="rect">
            <a:avLst/>
          </a:prstGeom>
          <a:noFill/>
          <a:ln>
            <a:noFill/>
          </a:ln>
        </p:spPr>
      </p:pic>
      <p:sp>
        <p:nvSpPr>
          <p:cNvPr id="885" name="Google Shape;885;g339af7bd572_1_0"/>
          <p:cNvSpPr txBox="1"/>
          <p:nvPr/>
        </p:nvSpPr>
        <p:spPr>
          <a:xfrm>
            <a:off x="0" y="10103400"/>
            <a:ext cx="14380800" cy="47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1900">
                <a:solidFill>
                  <a:srgbClr val="333333"/>
                </a:solidFill>
                <a:latin typeface="Microsoft Yahei"/>
                <a:ea typeface="Microsoft Yahei"/>
                <a:cs typeface="Microsoft Yahei"/>
                <a:sym typeface="Microsoft Yahei"/>
              </a:rPr>
              <a:t>余文景,梁翼,李敏,等. 化瘀散结方联合别嘌醇治疗慢性痛风性关节炎临床观察[J]. 四川中医,2014,32(5):104-106.</a:t>
            </a:r>
            <a:endParaRPr sz="1900"/>
          </a:p>
        </p:txBody>
      </p:sp>
      <p:sp>
        <p:nvSpPr>
          <p:cNvPr id="886" name="Google Shape;886;g339af7bd572_1_0"/>
          <p:cNvSpPr txBox="1"/>
          <p:nvPr/>
        </p:nvSpPr>
        <p:spPr>
          <a:xfrm>
            <a:off x="2424650" y="7039850"/>
            <a:ext cx="179832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2000">
                <a:solidFill>
                  <a:schemeClr val="dk1"/>
                </a:solidFill>
              </a:rPr>
              <a:t> *</a:t>
            </a:r>
            <a:r>
              <a:rPr lang="zh-CN" sz="2000">
                <a:solidFill>
                  <a:schemeClr val="dk1"/>
                </a:solidFill>
                <a:latin typeface="Cormorant Garamond"/>
                <a:ea typeface="Cormorant Garamond"/>
                <a:cs typeface="Cormorant Garamond"/>
                <a:sym typeface="Cormorant Garamond"/>
              </a:rPr>
              <a:t>中西医结合组与西药组比较</a:t>
            </a:r>
            <a:r>
              <a:rPr lang="zh-CN" sz="2000">
                <a:solidFill>
                  <a:schemeClr val="dk1"/>
                </a:solidFill>
              </a:rPr>
              <a:t>, P &lt; 0.05；      中西医结合组与中药组比较，P &lt; 0.05</a:t>
            </a:r>
            <a:endParaRPr sz="2000">
              <a:solidFill>
                <a:schemeClr val="dk1"/>
              </a:solidFill>
            </a:endParaRPr>
          </a:p>
        </p:txBody>
      </p:sp>
      <p:sp>
        <p:nvSpPr>
          <p:cNvPr id="887" name="Google Shape;887;g339af7bd572_1_0"/>
          <p:cNvSpPr/>
          <p:nvPr/>
        </p:nvSpPr>
        <p:spPr>
          <a:xfrm>
            <a:off x="6989650" y="7005825"/>
            <a:ext cx="457175" cy="468700"/>
          </a:xfrm>
          <a:prstGeom prst="flowChartExtract">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ormorant Garamond"/>
              <a:ea typeface="Cormorant Garamond"/>
              <a:cs typeface="Cormorant Garamond"/>
              <a:sym typeface="Cormorant Garamond"/>
            </a:endParaRPr>
          </a:p>
        </p:txBody>
      </p:sp>
      <p:sp>
        <p:nvSpPr>
          <p:cNvPr id="888" name="Google Shape;888;g339af7bd572_1_0"/>
          <p:cNvSpPr txBox="1"/>
          <p:nvPr/>
        </p:nvSpPr>
        <p:spPr>
          <a:xfrm>
            <a:off x="1344900" y="8032975"/>
            <a:ext cx="15598200" cy="1108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3000">
                <a:solidFill>
                  <a:schemeClr val="dk1"/>
                </a:solidFill>
                <a:latin typeface="Cormorant Garamond"/>
                <a:ea typeface="Cormorant Garamond"/>
                <a:cs typeface="Cormorant Garamond"/>
                <a:sym typeface="Cormorant Garamond"/>
              </a:rPr>
              <a:t>中</a:t>
            </a:r>
            <a:r>
              <a:rPr lang="zh-CN" sz="3000">
                <a:solidFill>
                  <a:schemeClr val="dk1"/>
                </a:solidFill>
              </a:rPr>
              <a:t>西医结合组的总有效率达</a:t>
            </a:r>
            <a:r>
              <a:rPr lang="zh-CN" sz="3000" b="1">
                <a:solidFill>
                  <a:schemeClr val="dk1"/>
                </a:solidFill>
              </a:rPr>
              <a:t>90.91%</a:t>
            </a:r>
            <a:r>
              <a:rPr lang="zh-CN" sz="3000">
                <a:solidFill>
                  <a:schemeClr val="dk1"/>
                </a:solidFill>
              </a:rPr>
              <a:t>，较中药组及西药组</a:t>
            </a:r>
            <a:r>
              <a:rPr lang="zh-CN" sz="3000" b="1">
                <a:solidFill>
                  <a:schemeClr val="dk1"/>
                </a:solidFill>
              </a:rPr>
              <a:t>高</a:t>
            </a:r>
            <a:r>
              <a:rPr lang="zh-CN" sz="3000">
                <a:solidFill>
                  <a:schemeClr val="dk1"/>
                </a:solidFill>
              </a:rPr>
              <a:t>，具有</a:t>
            </a:r>
            <a:r>
              <a:rPr lang="zh-CN" sz="3000" b="1">
                <a:solidFill>
                  <a:schemeClr val="dk1"/>
                </a:solidFill>
              </a:rPr>
              <a:t>统计学意义 (</a:t>
            </a:r>
            <a:r>
              <a:rPr lang="zh-CN" sz="3000">
                <a:solidFill>
                  <a:schemeClr val="dk1"/>
                </a:solidFill>
              </a:rPr>
              <a:t>P &lt; 0.05)</a:t>
            </a:r>
            <a:endParaRPr sz="3000">
              <a:solidFill>
                <a:schemeClr val="dk1"/>
              </a:solidFill>
            </a:endParaRPr>
          </a:p>
          <a:p>
            <a:pPr marL="0" lvl="0" indent="0" algn="l" rtl="0">
              <a:spcBef>
                <a:spcPts val="0"/>
              </a:spcBef>
              <a:spcAft>
                <a:spcPts val="0"/>
              </a:spcAft>
              <a:buNone/>
            </a:pPr>
            <a:endParaRPr sz="3000">
              <a:solidFill>
                <a:schemeClr val="dk1"/>
              </a:solidFill>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892"/>
        <p:cNvGrpSpPr/>
        <p:nvPr/>
      </p:nvGrpSpPr>
      <p:grpSpPr>
        <a:xfrm>
          <a:off x="0" y="0"/>
          <a:ext cx="0" cy="0"/>
          <a:chOff x="0" y="0"/>
          <a:chExt cx="0" cy="0"/>
        </a:xfrm>
      </p:grpSpPr>
      <p:pic>
        <p:nvPicPr>
          <p:cNvPr id="893" name="Google Shape;893;g339af7bd572_1_8"/>
          <p:cNvPicPr preferRelativeResize="0"/>
          <p:nvPr/>
        </p:nvPicPr>
        <p:blipFill rotWithShape="1">
          <a:blip r:embed="rId3">
            <a:alphaModFix/>
          </a:blip>
          <a:srcRect/>
          <a:stretch/>
        </p:blipFill>
        <p:spPr>
          <a:xfrm>
            <a:off x="0" y="0"/>
            <a:ext cx="18288000" cy="10287000"/>
          </a:xfrm>
          <a:prstGeom prst="rect">
            <a:avLst/>
          </a:prstGeom>
          <a:noFill/>
          <a:ln>
            <a:noFill/>
          </a:ln>
        </p:spPr>
      </p:pic>
      <p:sp>
        <p:nvSpPr>
          <p:cNvPr id="894" name="Google Shape;894;g339af7bd572_1_8"/>
          <p:cNvSpPr txBox="1"/>
          <p:nvPr/>
        </p:nvSpPr>
        <p:spPr>
          <a:xfrm>
            <a:off x="506100" y="293400"/>
            <a:ext cx="17781900" cy="785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3900" b="1"/>
              <a:t>化瘀散结方联合别嘌醇治疗慢性痛风性关节炎临床观察</a:t>
            </a:r>
            <a:endParaRPr sz="3900" b="1"/>
          </a:p>
        </p:txBody>
      </p:sp>
      <p:sp>
        <p:nvSpPr>
          <p:cNvPr id="895" name="Google Shape;895;g339af7bd572_1_8"/>
          <p:cNvSpPr txBox="1"/>
          <p:nvPr/>
        </p:nvSpPr>
        <p:spPr>
          <a:xfrm>
            <a:off x="385225" y="1677600"/>
            <a:ext cx="5977200" cy="800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4000" b="1" u="sng"/>
              <a:t>安全性评价</a:t>
            </a:r>
            <a:endParaRPr/>
          </a:p>
        </p:txBody>
      </p:sp>
      <p:pic>
        <p:nvPicPr>
          <p:cNvPr id="896" name="Google Shape;896;g339af7bd572_1_8"/>
          <p:cNvPicPr preferRelativeResize="0"/>
          <p:nvPr/>
        </p:nvPicPr>
        <p:blipFill>
          <a:blip r:embed="rId4">
            <a:alphaModFix/>
          </a:blip>
          <a:stretch>
            <a:fillRect/>
          </a:stretch>
        </p:blipFill>
        <p:spPr>
          <a:xfrm>
            <a:off x="2186900" y="2902900"/>
            <a:ext cx="14058300" cy="4387800"/>
          </a:xfrm>
          <a:prstGeom prst="rect">
            <a:avLst/>
          </a:prstGeom>
          <a:noFill/>
          <a:ln>
            <a:noFill/>
          </a:ln>
        </p:spPr>
      </p:pic>
      <p:sp>
        <p:nvSpPr>
          <p:cNvPr id="897" name="Google Shape;897;g339af7bd572_1_8"/>
          <p:cNvSpPr txBox="1"/>
          <p:nvPr/>
        </p:nvSpPr>
        <p:spPr>
          <a:xfrm>
            <a:off x="-81050" y="9810000"/>
            <a:ext cx="14964300" cy="47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1900">
                <a:solidFill>
                  <a:srgbClr val="333333"/>
                </a:solidFill>
                <a:latin typeface="Microsoft Yahei"/>
                <a:ea typeface="Microsoft Yahei"/>
                <a:cs typeface="Microsoft Yahei"/>
                <a:sym typeface="Microsoft Yahei"/>
              </a:rPr>
              <a:t>余文景,梁翼,李敏,等. 化瘀散结方联合别嘌醇治疗慢性痛风性关节炎临床观察[J]. 四川中医,2014,32(5):104-106.</a:t>
            </a:r>
            <a:endParaRPr sz="1900"/>
          </a:p>
        </p:txBody>
      </p:sp>
      <p:sp>
        <p:nvSpPr>
          <p:cNvPr id="898" name="Google Shape;898;g339af7bd572_1_8"/>
          <p:cNvSpPr txBox="1"/>
          <p:nvPr/>
        </p:nvSpPr>
        <p:spPr>
          <a:xfrm>
            <a:off x="1333200" y="7715600"/>
            <a:ext cx="174120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3000">
                <a:solidFill>
                  <a:schemeClr val="dk1"/>
                </a:solidFill>
                <a:latin typeface="Cormorant Garamond"/>
                <a:ea typeface="Cormorant Garamond"/>
                <a:cs typeface="Cormorant Garamond"/>
                <a:sym typeface="Cormorant Garamond"/>
              </a:rPr>
              <a:t>三组患者的不良反应发生率之间差异</a:t>
            </a:r>
            <a:r>
              <a:rPr lang="zh-CN" sz="3000" b="1">
                <a:solidFill>
                  <a:schemeClr val="dk1"/>
                </a:solidFill>
                <a:latin typeface="Cormorant Garamond"/>
                <a:ea typeface="Cormorant Garamond"/>
                <a:cs typeface="Cormorant Garamond"/>
                <a:sym typeface="Cormorant Garamond"/>
              </a:rPr>
              <a:t>无统计学意义</a:t>
            </a:r>
            <a:r>
              <a:rPr lang="zh-CN" sz="3000">
                <a:solidFill>
                  <a:schemeClr val="dk1"/>
                </a:solidFill>
              </a:rPr>
              <a:t>（P &gt; 0.05)，提示着三组具有</a:t>
            </a:r>
            <a:r>
              <a:rPr lang="zh-CN" sz="3000" b="1">
                <a:solidFill>
                  <a:schemeClr val="dk1"/>
                </a:solidFill>
              </a:rPr>
              <a:t>相同的安全性</a:t>
            </a:r>
            <a:endParaRPr sz="3000" b="1">
              <a:solidFill>
                <a:schemeClr val="dk1"/>
              </a:solidFill>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902"/>
        <p:cNvGrpSpPr/>
        <p:nvPr/>
      </p:nvGrpSpPr>
      <p:grpSpPr>
        <a:xfrm>
          <a:off x="0" y="0"/>
          <a:ext cx="0" cy="0"/>
          <a:chOff x="0" y="0"/>
          <a:chExt cx="0" cy="0"/>
        </a:xfrm>
      </p:grpSpPr>
      <p:sp>
        <p:nvSpPr>
          <p:cNvPr id="903" name="Google Shape;903;g339c4fa95b0_0_48"/>
          <p:cNvSpPr txBox="1"/>
          <p:nvPr/>
        </p:nvSpPr>
        <p:spPr>
          <a:xfrm>
            <a:off x="286400" y="990000"/>
            <a:ext cx="17764800" cy="8570700"/>
          </a:xfrm>
          <a:prstGeom prst="rect">
            <a:avLst/>
          </a:prstGeom>
          <a:noFill/>
          <a:ln w="38100" cap="flat" cmpd="sng">
            <a:solidFill>
              <a:srgbClr val="999999"/>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zh-CN" sz="3500" b="1">
                <a:solidFill>
                  <a:schemeClr val="dk1"/>
                </a:solidFill>
              </a:rPr>
              <a:t>小结</a:t>
            </a:r>
            <a:endParaRPr sz="3500">
              <a:solidFill>
                <a:schemeClr val="dk1"/>
              </a:solidFill>
            </a:endParaRPr>
          </a:p>
          <a:p>
            <a:pPr marL="457200" lvl="0" indent="-419100" algn="l" rtl="0">
              <a:lnSpc>
                <a:spcPct val="150000"/>
              </a:lnSpc>
              <a:spcBef>
                <a:spcPts val="1000"/>
              </a:spcBef>
              <a:spcAft>
                <a:spcPts val="0"/>
              </a:spcAft>
              <a:buSzPts val="3000"/>
              <a:buChar char="●"/>
            </a:pPr>
            <a:r>
              <a:rPr lang="zh-CN" sz="3000"/>
              <a:t>本研究以患者的</a:t>
            </a:r>
            <a:r>
              <a:rPr lang="zh-CN" sz="3000" b="1"/>
              <a:t>临床表现（关节疼痛、压痛、肿胀程度及功能障碍）、实验室检测（血尿酸水平、血沉、C反应蛋白）</a:t>
            </a:r>
            <a:r>
              <a:rPr lang="zh-CN" sz="3000"/>
              <a:t>为观察指标，可</a:t>
            </a:r>
            <a:r>
              <a:rPr lang="zh-CN" sz="3000" b="1"/>
              <a:t>全面、客观</a:t>
            </a:r>
            <a:r>
              <a:rPr lang="zh-CN" sz="3000"/>
              <a:t>地评价化瘀散结方的临床疗效</a:t>
            </a:r>
            <a:endParaRPr sz="3000"/>
          </a:p>
          <a:p>
            <a:pPr marL="457200" lvl="0" indent="-419100" algn="l" rtl="0">
              <a:lnSpc>
                <a:spcPct val="150000"/>
              </a:lnSpc>
              <a:spcBef>
                <a:spcPts val="1000"/>
              </a:spcBef>
              <a:spcAft>
                <a:spcPts val="0"/>
              </a:spcAft>
              <a:buSzPts val="3000"/>
              <a:buChar char="●"/>
            </a:pPr>
            <a:r>
              <a:rPr lang="zh-CN" sz="3000"/>
              <a:t>化瘀散结方在治疗上主要能祛湿（土茯苓、泽泻、威灵仙、萆薢、炙南星、秦艽）、祛风（僵蚕、蚕沙）、活血（土鳖虫、莪术、川牛膝、肉桂）、通络（地龙）、扶正（白术、熟地）的功效</a:t>
            </a:r>
            <a:endParaRPr sz="3000"/>
          </a:p>
          <a:p>
            <a:pPr marL="457200" lvl="0" indent="-419100" algn="l" rtl="0">
              <a:lnSpc>
                <a:spcPct val="150000"/>
              </a:lnSpc>
              <a:spcBef>
                <a:spcPts val="1000"/>
              </a:spcBef>
              <a:spcAft>
                <a:spcPts val="0"/>
              </a:spcAft>
              <a:buSzPts val="3000"/>
              <a:buChar char="●"/>
            </a:pPr>
            <a:r>
              <a:rPr lang="zh-CN" sz="3000"/>
              <a:t>化瘀散结方联合别嘌醇能</a:t>
            </a:r>
            <a:r>
              <a:rPr lang="zh-CN" sz="3000" b="1"/>
              <a:t>明显改善</a:t>
            </a:r>
            <a:r>
              <a:rPr lang="zh-CN" sz="3000"/>
              <a:t>患者临床表现积分及降低血尿酸水平。中西医结合治疗的中有效率较单用西药或中药</a:t>
            </a:r>
            <a:r>
              <a:rPr lang="zh-CN" sz="3000" b="1"/>
              <a:t>更高，</a:t>
            </a:r>
            <a:r>
              <a:rPr lang="zh-CN" sz="3000"/>
              <a:t>联合用药在一定程度上</a:t>
            </a:r>
            <a:r>
              <a:rPr lang="zh-CN" sz="3000" b="1"/>
              <a:t>改善患者临床症状</a:t>
            </a:r>
            <a:endParaRPr sz="3000" b="1"/>
          </a:p>
          <a:p>
            <a:pPr marL="457200" lvl="0" indent="-419100" algn="l" rtl="0">
              <a:lnSpc>
                <a:spcPct val="150000"/>
              </a:lnSpc>
              <a:spcBef>
                <a:spcPts val="1000"/>
              </a:spcBef>
              <a:spcAft>
                <a:spcPts val="0"/>
              </a:spcAft>
              <a:buSzPts val="3000"/>
              <a:buChar char="●"/>
            </a:pPr>
            <a:r>
              <a:rPr lang="zh-CN" sz="3000"/>
              <a:t>研究未明确证型而涵盖了所有慢性痛风性关节炎，未能体现中医辨证论治思想，提供更好的疗效价值</a:t>
            </a:r>
            <a:endParaRPr sz="3000"/>
          </a:p>
          <a:p>
            <a:pPr marL="457200" lvl="0" indent="-419100" algn="l" rtl="0">
              <a:lnSpc>
                <a:spcPct val="150000"/>
              </a:lnSpc>
              <a:spcBef>
                <a:spcPts val="1000"/>
              </a:spcBef>
              <a:spcAft>
                <a:spcPts val="0"/>
              </a:spcAft>
              <a:buSzPts val="3000"/>
              <a:buChar char="●"/>
            </a:pPr>
            <a:r>
              <a:rPr lang="zh-CN" sz="3000"/>
              <a:t>试验周期较短，因此</a:t>
            </a:r>
            <a:r>
              <a:rPr lang="zh-CN" sz="3000" b="1"/>
              <a:t>未能观察长期</a:t>
            </a:r>
            <a:r>
              <a:rPr lang="zh-CN" sz="3000"/>
              <a:t>疗效及用药方面对于降尿酸的稳定性和安全性</a:t>
            </a:r>
            <a:endParaRPr sz="3000"/>
          </a:p>
          <a:p>
            <a:pPr marL="457200" lvl="0" indent="-419100" algn="l" rtl="0">
              <a:lnSpc>
                <a:spcPct val="150000"/>
              </a:lnSpc>
              <a:spcBef>
                <a:spcPts val="1000"/>
              </a:spcBef>
              <a:spcAft>
                <a:spcPts val="0"/>
              </a:spcAft>
              <a:buSzPts val="3000"/>
              <a:buChar char="●"/>
            </a:pPr>
            <a:r>
              <a:rPr lang="zh-CN" sz="3000"/>
              <a:t>三组具有</a:t>
            </a:r>
            <a:r>
              <a:rPr lang="zh-CN" sz="3000" b="1"/>
              <a:t>相同的安全性</a:t>
            </a:r>
            <a:r>
              <a:rPr lang="zh-CN" sz="3000"/>
              <a:t>，但因本研究的纳入患者数相少，因此可能需要大规模的安全性数据才能检测出具有临床意义的组间不良事件发生率的差异</a:t>
            </a:r>
            <a:endParaRPr sz="3000"/>
          </a:p>
          <a:p>
            <a:pPr marL="0" lvl="0" indent="0" algn="l" rtl="0">
              <a:lnSpc>
                <a:spcPct val="150000"/>
              </a:lnSpc>
              <a:spcBef>
                <a:spcPts val="1000"/>
              </a:spcBef>
              <a:spcAft>
                <a:spcPts val="0"/>
              </a:spcAft>
              <a:buNone/>
            </a:pPr>
            <a:endParaRPr sz="2600">
              <a:solidFill>
                <a:schemeClr val="dk1"/>
              </a:solidFill>
            </a:endParaRPr>
          </a:p>
          <a:p>
            <a:pPr marL="0" lvl="0" indent="0" algn="l" rtl="0">
              <a:lnSpc>
                <a:spcPct val="150000"/>
              </a:lnSpc>
              <a:spcBef>
                <a:spcPts val="1000"/>
              </a:spcBef>
              <a:spcAft>
                <a:spcPts val="0"/>
              </a:spcAft>
              <a:buNone/>
            </a:pPr>
            <a:endParaRPr sz="2600">
              <a:solidFill>
                <a:schemeClr val="dk1"/>
              </a:solidFill>
            </a:endParaRPr>
          </a:p>
          <a:p>
            <a:pPr marL="0" lvl="0" indent="0" algn="l" rtl="0">
              <a:lnSpc>
                <a:spcPct val="150000"/>
              </a:lnSpc>
              <a:spcBef>
                <a:spcPts val="1000"/>
              </a:spcBef>
              <a:spcAft>
                <a:spcPts val="0"/>
              </a:spcAft>
              <a:buNone/>
            </a:pPr>
            <a:endParaRPr sz="2600">
              <a:solidFill>
                <a:schemeClr val="dk1"/>
              </a:solidFill>
            </a:endParaRPr>
          </a:p>
          <a:p>
            <a:pPr marL="0" lvl="0" indent="0" algn="l" rtl="0">
              <a:lnSpc>
                <a:spcPct val="150000"/>
              </a:lnSpc>
              <a:spcBef>
                <a:spcPts val="1000"/>
              </a:spcBef>
              <a:spcAft>
                <a:spcPts val="0"/>
              </a:spcAft>
              <a:buNone/>
            </a:pPr>
            <a:endParaRPr sz="2600">
              <a:solidFill>
                <a:schemeClr val="dk1"/>
              </a:solidFill>
            </a:endParaRPr>
          </a:p>
          <a:p>
            <a:pPr marL="0" lvl="0" indent="0" algn="l" rtl="0">
              <a:lnSpc>
                <a:spcPct val="150000"/>
              </a:lnSpc>
              <a:spcBef>
                <a:spcPts val="1000"/>
              </a:spcBef>
              <a:spcAft>
                <a:spcPts val="0"/>
              </a:spcAft>
              <a:buNone/>
            </a:pPr>
            <a:endParaRPr sz="3200">
              <a:solidFill>
                <a:schemeClr val="dk1"/>
              </a:solidFill>
              <a:latin typeface="Cormorant Garamond"/>
              <a:ea typeface="Cormorant Garamond"/>
              <a:cs typeface="Cormorant Garamond"/>
              <a:sym typeface="Cormorant Garamond"/>
            </a:endParaRPr>
          </a:p>
          <a:p>
            <a:pPr marL="0" lvl="0" indent="0" algn="l" rtl="0">
              <a:lnSpc>
                <a:spcPct val="150000"/>
              </a:lnSpc>
              <a:spcBef>
                <a:spcPts val="1000"/>
              </a:spcBef>
              <a:spcAft>
                <a:spcPts val="1000"/>
              </a:spcAft>
              <a:buNone/>
            </a:pPr>
            <a:endParaRPr sz="3200">
              <a:solidFill>
                <a:schemeClr val="dk1"/>
              </a:solidFill>
              <a:latin typeface="Cormorant Garamond"/>
              <a:ea typeface="Cormorant Garamond"/>
              <a:cs typeface="Cormorant Garamond"/>
              <a:sym typeface="Cormorant Garamond"/>
            </a:endParaRPr>
          </a:p>
        </p:txBody>
      </p:sp>
      <p:sp>
        <p:nvSpPr>
          <p:cNvPr id="904" name="Google Shape;904;g339c4fa95b0_0_48"/>
          <p:cNvSpPr txBox="1"/>
          <p:nvPr/>
        </p:nvSpPr>
        <p:spPr>
          <a:xfrm>
            <a:off x="27625" y="9841700"/>
            <a:ext cx="16946700" cy="769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1900">
                <a:solidFill>
                  <a:srgbClr val="333333"/>
                </a:solidFill>
                <a:latin typeface="Microsoft Yahei"/>
                <a:ea typeface="Microsoft Yahei"/>
                <a:cs typeface="Microsoft Yahei"/>
                <a:sym typeface="Microsoft Yahei"/>
              </a:rPr>
              <a:t>余文景,梁翼,李敏,等. 化瘀散结方联合别嘌醇治疗慢性痛风性关节炎临床观察[J]. 四川中医,2014,32(5):104-106.</a:t>
            </a:r>
            <a:endParaRPr sz="1900"/>
          </a:p>
          <a:p>
            <a:pPr marL="0" lvl="0" indent="0" algn="l" rtl="0">
              <a:spcBef>
                <a:spcPts val="0"/>
              </a:spcBef>
              <a:spcAft>
                <a:spcPts val="0"/>
              </a:spcAft>
              <a:buNone/>
            </a:pPr>
            <a:endParaRPr sz="1900">
              <a:solidFill>
                <a:srgbClr val="666666"/>
              </a:solidFill>
              <a:highlight>
                <a:srgbClr val="FFFFFF"/>
              </a:highlight>
            </a:endParaRPr>
          </a:p>
        </p:txBody>
      </p:sp>
      <p:sp>
        <p:nvSpPr>
          <p:cNvPr id="905" name="Google Shape;905;g339c4fa95b0_0_48"/>
          <p:cNvSpPr txBox="1"/>
          <p:nvPr/>
        </p:nvSpPr>
        <p:spPr>
          <a:xfrm>
            <a:off x="550525" y="150825"/>
            <a:ext cx="17869500" cy="12006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zh-CN" sz="3900" b="1"/>
              <a:t>化瘀散结方联合别嘌醇治疗慢性痛风性关节炎临床观察</a:t>
            </a:r>
            <a:endParaRPr sz="3900" b="1"/>
          </a:p>
          <a:p>
            <a:pPr marL="0" marR="0" lvl="0" indent="0" algn="ctr" rtl="0">
              <a:lnSpc>
                <a:spcPct val="100000"/>
              </a:lnSpc>
              <a:spcBef>
                <a:spcPts val="0"/>
              </a:spcBef>
              <a:spcAft>
                <a:spcPts val="0"/>
              </a:spcAft>
              <a:buClr>
                <a:srgbClr val="000000"/>
              </a:buClr>
              <a:buSzPts val="7200"/>
              <a:buFont typeface="Arial"/>
              <a:buNone/>
            </a:pPr>
            <a:endParaRPr sz="3900" b="1"/>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09"/>
        <p:cNvGrpSpPr/>
        <p:nvPr/>
      </p:nvGrpSpPr>
      <p:grpSpPr>
        <a:xfrm>
          <a:off x="0" y="0"/>
          <a:ext cx="0" cy="0"/>
          <a:chOff x="0" y="0"/>
          <a:chExt cx="0" cy="0"/>
        </a:xfrm>
      </p:grpSpPr>
      <p:pic>
        <p:nvPicPr>
          <p:cNvPr id="910" name="Google Shape;910;g334bb7ed342_2_8"/>
          <p:cNvPicPr preferRelativeResize="0"/>
          <p:nvPr/>
        </p:nvPicPr>
        <p:blipFill rotWithShape="1">
          <a:blip r:embed="rId3">
            <a:alphaModFix/>
          </a:blip>
          <a:srcRect/>
          <a:stretch/>
        </p:blipFill>
        <p:spPr>
          <a:xfrm>
            <a:off x="0" y="0"/>
            <a:ext cx="18288000" cy="10287000"/>
          </a:xfrm>
          <a:prstGeom prst="rect">
            <a:avLst/>
          </a:prstGeom>
          <a:noFill/>
          <a:ln>
            <a:noFill/>
          </a:ln>
        </p:spPr>
      </p:pic>
      <p:sp>
        <p:nvSpPr>
          <p:cNvPr id="911" name="Google Shape;911;g334bb7ed342_2_8"/>
          <p:cNvSpPr txBox="1"/>
          <p:nvPr/>
        </p:nvSpPr>
        <p:spPr>
          <a:xfrm>
            <a:off x="832325" y="412800"/>
            <a:ext cx="14004600" cy="1154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6300" b="1"/>
              <a:t>结语及讨论</a:t>
            </a:r>
            <a:endParaRPr sz="6300" b="1"/>
          </a:p>
        </p:txBody>
      </p:sp>
      <p:sp>
        <p:nvSpPr>
          <p:cNvPr id="912" name="Google Shape;912;g334bb7ed342_2_8"/>
          <p:cNvSpPr txBox="1"/>
          <p:nvPr/>
        </p:nvSpPr>
        <p:spPr>
          <a:xfrm>
            <a:off x="243575" y="2004600"/>
            <a:ext cx="17892600" cy="7464600"/>
          </a:xfrm>
          <a:prstGeom prst="rect">
            <a:avLst/>
          </a:prstGeom>
          <a:noFill/>
          <a:ln>
            <a:noFill/>
          </a:ln>
        </p:spPr>
        <p:txBody>
          <a:bodyPr spcFirstLastPara="1" wrap="square" lIns="91425" tIns="91425" rIns="91425" bIns="91425" anchor="t" anchorCtr="0">
            <a:noAutofit/>
          </a:bodyPr>
          <a:lstStyle/>
          <a:p>
            <a:pPr marL="457200" lvl="0" indent="-450850" algn="l" rtl="0">
              <a:lnSpc>
                <a:spcPct val="150000"/>
              </a:lnSpc>
              <a:spcBef>
                <a:spcPts val="0"/>
              </a:spcBef>
              <a:spcAft>
                <a:spcPts val="0"/>
              </a:spcAft>
              <a:buClr>
                <a:schemeClr val="dk1"/>
              </a:buClr>
              <a:buSzPts val="3500"/>
              <a:buFont typeface="Cormorant Garamond"/>
              <a:buChar char="●"/>
            </a:pPr>
            <a:r>
              <a:rPr lang="zh-CN" sz="3500">
                <a:solidFill>
                  <a:schemeClr val="dk1"/>
                </a:solidFill>
                <a:latin typeface="Cormorant Garamond"/>
                <a:ea typeface="Cormorant Garamond"/>
                <a:cs typeface="Cormorant Garamond"/>
                <a:sym typeface="Cormorant Garamond"/>
              </a:rPr>
              <a:t>近年来痛风的患病率逐渐增加，痛风与高尿酸血症已成为严重威胁人们健康的常见疾病，后期更可能引起一些并发症如关节损伤、肾功能减退、糖尿病等，因此应值得关注。</a:t>
            </a:r>
            <a:endParaRPr sz="3500">
              <a:solidFill>
                <a:schemeClr val="dk1"/>
              </a:solidFill>
              <a:latin typeface="Cormorant Garamond"/>
              <a:ea typeface="Cormorant Garamond"/>
              <a:cs typeface="Cormorant Garamond"/>
              <a:sym typeface="Cormorant Garamond"/>
            </a:endParaRPr>
          </a:p>
          <a:p>
            <a:pPr marL="457200" lvl="0" indent="-450850" algn="l" rtl="0">
              <a:lnSpc>
                <a:spcPct val="150000"/>
              </a:lnSpc>
              <a:spcBef>
                <a:spcPts val="0"/>
              </a:spcBef>
              <a:spcAft>
                <a:spcPts val="0"/>
              </a:spcAft>
              <a:buClr>
                <a:schemeClr val="dk1"/>
              </a:buClr>
              <a:buSzPts val="3500"/>
              <a:buFont typeface="Cormorant Garamond"/>
              <a:buChar char="●"/>
            </a:pPr>
            <a:r>
              <a:rPr lang="zh-CN" sz="3500">
                <a:solidFill>
                  <a:schemeClr val="dk1"/>
                </a:solidFill>
                <a:latin typeface="Cormorant Garamond"/>
                <a:ea typeface="Cormorant Garamond"/>
                <a:cs typeface="Cormorant Garamond"/>
                <a:sym typeface="Cormorant Garamond"/>
              </a:rPr>
              <a:t>中药治疗痛风性关节炎的用药规律根据不同分期可包括</a:t>
            </a:r>
            <a:r>
              <a:rPr lang="zh-CN" sz="3500">
                <a:solidFill>
                  <a:schemeClr val="dk1"/>
                </a:solidFill>
              </a:rPr>
              <a:t>清热解毒、利水渗湿、活血化瘀及补益肝肾，治疗痛风性关节炎具有一定的疗效</a:t>
            </a:r>
            <a:endParaRPr sz="3500">
              <a:solidFill>
                <a:schemeClr val="dk1"/>
              </a:solidFill>
            </a:endParaRPr>
          </a:p>
          <a:p>
            <a:pPr marL="457200" lvl="0" indent="-450850" algn="l" rtl="0">
              <a:lnSpc>
                <a:spcPct val="150000"/>
              </a:lnSpc>
              <a:spcBef>
                <a:spcPts val="0"/>
              </a:spcBef>
              <a:spcAft>
                <a:spcPts val="0"/>
              </a:spcAft>
              <a:buClr>
                <a:schemeClr val="dk1"/>
              </a:buClr>
              <a:buSzPts val="3500"/>
              <a:buFont typeface="Cormorant Garamond"/>
              <a:buChar char="●"/>
            </a:pPr>
            <a:r>
              <a:rPr lang="zh-CN" sz="3500">
                <a:solidFill>
                  <a:schemeClr val="dk1"/>
                </a:solidFill>
              </a:rPr>
              <a:t>研究也表明，</a:t>
            </a:r>
            <a:r>
              <a:rPr lang="zh-CN" sz="3500">
                <a:solidFill>
                  <a:schemeClr val="dk1"/>
                </a:solidFill>
                <a:latin typeface="Cormorant Garamond"/>
                <a:ea typeface="Cormorant Garamond"/>
                <a:cs typeface="Cormorant Garamond"/>
                <a:sym typeface="Cormorant Garamond"/>
              </a:rPr>
              <a:t>中药合剂具有很好的有效性及安全性，其中一些有效成分</a:t>
            </a:r>
            <a:r>
              <a:rPr lang="zh-CN" sz="3500">
                <a:solidFill>
                  <a:schemeClr val="dk1"/>
                </a:solidFill>
              </a:rPr>
              <a:t>都具有抗炎、降尿酸的作用，能够降低相对应的病理指标</a:t>
            </a:r>
            <a:endParaRPr sz="3500">
              <a:solidFill>
                <a:schemeClr val="dk1"/>
              </a:solidFill>
            </a:endParaRPr>
          </a:p>
          <a:p>
            <a:pPr marL="457200" lvl="0" indent="0" algn="l" rtl="0">
              <a:spcBef>
                <a:spcPts val="0"/>
              </a:spcBef>
              <a:spcAft>
                <a:spcPts val="0"/>
              </a:spcAft>
              <a:buNone/>
            </a:pPr>
            <a:endParaRPr sz="2800">
              <a:solidFill>
                <a:schemeClr val="dk1"/>
              </a:solidFill>
            </a:endParaRPr>
          </a:p>
          <a:p>
            <a:pPr marL="457200" lvl="0" indent="0" algn="l" rtl="0">
              <a:lnSpc>
                <a:spcPct val="150000"/>
              </a:lnSpc>
              <a:spcBef>
                <a:spcPts val="0"/>
              </a:spcBef>
              <a:spcAft>
                <a:spcPts val="0"/>
              </a:spcAft>
              <a:buNone/>
            </a:pPr>
            <a:r>
              <a:rPr lang="zh-CN" sz="4800" b="1">
                <a:solidFill>
                  <a:schemeClr val="dk1"/>
                </a:solidFill>
              </a:rPr>
              <a:t>研究局限</a:t>
            </a:r>
            <a:endParaRPr sz="4800" b="1">
              <a:solidFill>
                <a:schemeClr val="dk1"/>
              </a:solidFill>
            </a:endParaRPr>
          </a:p>
          <a:p>
            <a:pPr marL="457200" lvl="0" indent="-450850" algn="l" rtl="0">
              <a:lnSpc>
                <a:spcPct val="150000"/>
              </a:lnSpc>
              <a:spcBef>
                <a:spcPts val="1200"/>
              </a:spcBef>
              <a:spcAft>
                <a:spcPts val="0"/>
              </a:spcAft>
              <a:buClr>
                <a:schemeClr val="dk1"/>
              </a:buClr>
              <a:buSzPts val="3500"/>
              <a:buChar char="●"/>
            </a:pPr>
            <a:r>
              <a:rPr lang="zh-CN" sz="3500">
                <a:solidFill>
                  <a:schemeClr val="dk1"/>
                </a:solidFill>
              </a:rPr>
              <a:t>由于高尿酸血症病理的复杂性，应该对其有效成分在治疗高尿酸血症中的新作用靶点进行更详细的研究。</a:t>
            </a:r>
            <a:endParaRPr sz="2800"/>
          </a:p>
        </p:txBody>
      </p:sp>
    </p:spTree>
  </p:cSld>
  <p:clrMapOvr>
    <a:masterClrMapping/>
  </p:clrMapOvr>
</p:sld>
</file>

<file path=ppt/theme/theme1.xml><?xml version="1.0" encoding="utf-8"?>
<a:theme xmlns:a="http://schemas.openxmlformats.org/drawingml/2006/main" name="Quarterly Business Review Slides">
  <a:themeElements>
    <a:clrScheme name="Office">
      <a:dk1>
        <a:srgbClr val="373236"/>
      </a:dk1>
      <a:lt1>
        <a:srgbClr val="EDE8ED"/>
      </a:lt1>
      <a:dk2>
        <a:srgbClr val="DDB272"/>
      </a:dk2>
      <a:lt2>
        <a:srgbClr val="AF9B45"/>
      </a:lt2>
      <a:accent1>
        <a:srgbClr val="766175"/>
      </a:accent1>
      <a:accent2>
        <a:srgbClr val="7A8B6F"/>
      </a:accent2>
      <a:accent3>
        <a:srgbClr val="AF9B45"/>
      </a:accent3>
      <a:accent4>
        <a:srgbClr val="DDB272"/>
      </a:accent4>
      <a:accent5>
        <a:srgbClr val="766175"/>
      </a:accent5>
      <a:accent6>
        <a:srgbClr val="7A8B6F"/>
      </a:accent6>
      <a:hlink>
        <a:srgbClr val="AF9B45"/>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TotalTime>
  <Words>23289</Words>
  <Application>Microsoft Office PowerPoint</Application>
  <PresentationFormat>Custom</PresentationFormat>
  <Paragraphs>805</Paragraphs>
  <Slides>68</Slides>
  <Notes>68</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68</vt:i4>
      </vt:variant>
    </vt:vector>
  </HeadingPairs>
  <TitlesOfParts>
    <vt:vector size="83" baseType="lpstr">
      <vt:lpstr>Arial</vt:lpstr>
      <vt:lpstr>Cormorant Garamond Medium</vt:lpstr>
      <vt:lpstr>Exo 2 Black</vt:lpstr>
      <vt:lpstr>SimSun</vt:lpstr>
      <vt:lpstr>Cormorant Garamond</vt:lpstr>
      <vt:lpstr>Roboto</vt:lpstr>
      <vt:lpstr>Heiti SC</vt:lpstr>
      <vt:lpstr>Microsoft Yahei</vt:lpstr>
      <vt:lpstr>Courier New</vt:lpstr>
      <vt:lpstr>Cormorant Garamond SemiBold</vt:lpstr>
      <vt:lpstr>Exo 2 ExtraBold</vt:lpstr>
      <vt:lpstr>Times New Roman</vt:lpstr>
      <vt:lpstr>Calibri</vt:lpstr>
      <vt:lpstr>Exo 2</vt:lpstr>
      <vt:lpstr>Quarterly Business Review Slides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Jia Xuan Lee</dc:creator>
  <cp:lastModifiedBy>Quek Su An</cp:lastModifiedBy>
  <cp:revision>1</cp:revision>
  <dcterms:modified xsi:type="dcterms:W3CDTF">2025-08-07T03:16:33Z</dcterms:modified>
</cp:coreProperties>
</file>